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79" r:id="rId3"/>
  </p:sldMasterIdLst>
  <p:notesMasterIdLst>
    <p:notesMasterId r:id="rId55"/>
  </p:notesMasterIdLst>
  <p:sldIdLst>
    <p:sldId id="327" r:id="rId4"/>
    <p:sldId id="268" r:id="rId5"/>
    <p:sldId id="269" r:id="rId6"/>
    <p:sldId id="371" r:id="rId7"/>
    <p:sldId id="375" r:id="rId8"/>
    <p:sldId id="383" r:id="rId9"/>
    <p:sldId id="384" r:id="rId10"/>
    <p:sldId id="422" r:id="rId11"/>
    <p:sldId id="392" r:id="rId12"/>
    <p:sldId id="393" r:id="rId13"/>
    <p:sldId id="373" r:id="rId14"/>
    <p:sldId id="391" r:id="rId15"/>
    <p:sldId id="394" r:id="rId16"/>
    <p:sldId id="423" r:id="rId17"/>
    <p:sldId id="270" r:id="rId18"/>
    <p:sldId id="412" r:id="rId19"/>
    <p:sldId id="272" r:id="rId20"/>
    <p:sldId id="273" r:id="rId21"/>
    <p:sldId id="274" r:id="rId22"/>
    <p:sldId id="275" r:id="rId23"/>
    <p:sldId id="403" r:id="rId24"/>
    <p:sldId id="276" r:id="rId25"/>
    <p:sldId id="277" r:id="rId26"/>
    <p:sldId id="278" r:id="rId27"/>
    <p:sldId id="279" r:id="rId28"/>
    <p:sldId id="280" r:id="rId29"/>
    <p:sldId id="404" r:id="rId30"/>
    <p:sldId id="415" r:id="rId31"/>
    <p:sldId id="406" r:id="rId32"/>
    <p:sldId id="284" r:id="rId33"/>
    <p:sldId id="397" r:id="rId34"/>
    <p:sldId id="374" r:id="rId35"/>
    <p:sldId id="396" r:id="rId36"/>
    <p:sldId id="390" r:id="rId37"/>
    <p:sldId id="395" r:id="rId38"/>
    <p:sldId id="290" r:id="rId39"/>
    <p:sldId id="387" r:id="rId40"/>
    <p:sldId id="381" r:id="rId41"/>
    <p:sldId id="293" r:id="rId42"/>
    <p:sldId id="286" r:id="rId43"/>
    <p:sldId id="295" r:id="rId44"/>
    <p:sldId id="296" r:id="rId45"/>
    <p:sldId id="297" r:id="rId46"/>
    <p:sldId id="298" r:id="rId47"/>
    <p:sldId id="299" r:id="rId48"/>
    <p:sldId id="334" r:id="rId49"/>
    <p:sldId id="417" r:id="rId50"/>
    <p:sldId id="339" r:id="rId51"/>
    <p:sldId id="301" r:id="rId52"/>
    <p:sldId id="333" r:id="rId53"/>
    <p:sldId id="418" r:id="rId54"/>
  </p:sldIdLst>
  <p:sldSz cx="9906000" cy="6858000" type="A4"/>
  <p:notesSz cx="6858000" cy="99790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9D813F9-F28E-0C44-A346-DEC14CF922E5}">
          <p14:sldIdLst>
            <p14:sldId id="327"/>
            <p14:sldId id="268"/>
            <p14:sldId id="269"/>
            <p14:sldId id="371"/>
            <p14:sldId id="375"/>
            <p14:sldId id="383"/>
            <p14:sldId id="384"/>
            <p14:sldId id="422"/>
            <p14:sldId id="392"/>
            <p14:sldId id="393"/>
            <p14:sldId id="373"/>
            <p14:sldId id="391"/>
            <p14:sldId id="394"/>
            <p14:sldId id="423"/>
            <p14:sldId id="270"/>
            <p14:sldId id="412"/>
            <p14:sldId id="272"/>
            <p14:sldId id="273"/>
            <p14:sldId id="274"/>
            <p14:sldId id="275"/>
            <p14:sldId id="403"/>
            <p14:sldId id="276"/>
            <p14:sldId id="277"/>
            <p14:sldId id="278"/>
            <p14:sldId id="279"/>
            <p14:sldId id="280"/>
            <p14:sldId id="404"/>
            <p14:sldId id="415"/>
            <p14:sldId id="406"/>
            <p14:sldId id="284"/>
            <p14:sldId id="397"/>
            <p14:sldId id="374"/>
            <p14:sldId id="396"/>
            <p14:sldId id="390"/>
            <p14:sldId id="395"/>
            <p14:sldId id="290"/>
            <p14:sldId id="387"/>
            <p14:sldId id="381"/>
            <p14:sldId id="293"/>
            <p14:sldId id="286"/>
            <p14:sldId id="295"/>
            <p14:sldId id="296"/>
            <p14:sldId id="297"/>
            <p14:sldId id="298"/>
            <p14:sldId id="299"/>
            <p14:sldId id="334"/>
            <p14:sldId id="417"/>
            <p14:sldId id="339"/>
            <p14:sldId id="301"/>
            <p14:sldId id="333"/>
            <p14:sldId id="41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5A10"/>
    <a:srgbClr val="3333CC"/>
    <a:srgbClr val="D1D1D1"/>
    <a:srgbClr val="4756A0"/>
    <a:srgbClr val="F1F1F1"/>
    <a:srgbClr val="B1C1E4"/>
    <a:srgbClr val="B9B9B9"/>
    <a:srgbClr val="A6A6A6"/>
    <a:srgbClr val="595959"/>
    <a:srgbClr val="FBFB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41" autoAdjust="0"/>
    <p:restoredTop sz="94125" autoAdjust="0"/>
  </p:normalViewPr>
  <p:slideViewPr>
    <p:cSldViewPr snapToGrid="0">
      <p:cViewPr varScale="1">
        <p:scale>
          <a:sx n="108" d="100"/>
          <a:sy n="108" d="100"/>
        </p:scale>
        <p:origin x="1356" y="96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theme" Target="theme/theme1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viewProps" Target="view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Microsoft_Excel_Worksheet13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5.xml"/><Relationship Id="rId1" Type="http://schemas.microsoft.com/office/2011/relationships/chartStyle" Target="style5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528369422572178"/>
          <c:y val="2.2364659993543951E-2"/>
          <c:w val="0.44716305774278214"/>
          <c:h val="0.93459681181695631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5.3930118110236222E-2"/>
                  <c:y val="2.9728721901384598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7 </a:t>
                    </a:r>
                    <a:r>
                      <a:rPr lang="en-US" dirty="0">
                        <a:solidFill>
                          <a:schemeClr val="accent1">
                            <a:lumMod val="75000"/>
                          </a:schemeClr>
                        </a:solidFill>
                      </a:rPr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10D-47AD-BFD4-590CD003B30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37 %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476-4365-B5FF-C477D70E1D8A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56 %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476-4365-B5FF-C477D70E1D8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Лист1!$E$3:$F$5</c:f>
              <c:strCache>
                <c:ptCount val="3"/>
                <c:pt idx="0">
                  <c:v>добыча прочих полезных ископаемых</c:v>
                </c:pt>
                <c:pt idx="1">
                  <c:v>производство прочей неметаллической минеральной продукции</c:v>
                </c:pt>
                <c:pt idx="2">
                  <c:v>прочие производства</c:v>
                </c:pt>
              </c:strCache>
            </c:strRef>
          </c:cat>
          <c:val>
            <c:numRef>
              <c:f>Лист1!$G$3:$G$5</c:f>
              <c:numCache>
                <c:formatCode>General</c:formatCode>
                <c:ptCount val="3"/>
                <c:pt idx="0">
                  <c:v>5</c:v>
                </c:pt>
                <c:pt idx="1">
                  <c:v>26.8</c:v>
                </c:pt>
                <c:pt idx="2">
                  <c:v>40.299999999999997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0D-47AD-BFD4-590CD003B30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390000415"/>
        <c:axId val="394290143"/>
      </c:barChart>
      <c:catAx>
        <c:axId val="39000041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94290143"/>
        <c:crosses val="autoZero"/>
        <c:auto val="1"/>
        <c:lblAlgn val="ctr"/>
        <c:lblOffset val="100"/>
        <c:noMultiLvlLbl val="0"/>
      </c:catAx>
      <c:valAx>
        <c:axId val="394290143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90000415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841"/>
          <c:y val="1.0093565194484445E-2"/>
          <c:w val="0.6610892722345918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0444553533399262E-2"/>
                  <c:y val="-1.0010983271383605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212-634C-A62A-12AA39319824}"/>
                </c:ext>
              </c:extLst>
            </c:dLbl>
            <c:dLbl>
              <c:idx val="1"/>
              <c:layout>
                <c:manualLayout>
                  <c:x val="0.12855523711206243"/>
                  <c:y val="2.184239764170900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212-634C-A62A-12AA39319824}"/>
                </c:ext>
              </c:extLst>
            </c:dLbl>
            <c:dLbl>
              <c:idx val="2"/>
              <c:layout>
                <c:manualLayout>
                  <c:x val="0.14504190700327027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212-634C-A62A-12AA39319824}"/>
                </c:ext>
              </c:extLst>
            </c:dLbl>
            <c:dLbl>
              <c:idx val="3"/>
              <c:layout>
                <c:manualLayout>
                  <c:x val="8.2713812346142376E-2"/>
                  <c:y val="-2.184239764170900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212-634C-A62A-12AA39319824}"/>
                </c:ext>
              </c:extLst>
            </c:dLbl>
            <c:dLbl>
              <c:idx val="4"/>
              <c:layout>
                <c:manualLayout>
                  <c:x val="2.4650414016647297E-2"/>
                  <c:y val="-6.2568645446147532E-1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212-634C-A62A-12AA393198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0.05</c:v>
                </c:pt>
                <c:pt idx="1">
                  <c:v>0.39</c:v>
                </c:pt>
                <c:pt idx="2">
                  <c:v>0.45</c:v>
                </c:pt>
                <c:pt idx="3">
                  <c:v>0.1</c:v>
                </c:pt>
                <c:pt idx="4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212-634C-A62A-12AA3931982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212-634C-A62A-12AA393198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380968335"/>
        <c:axId val="1380947055"/>
      </c:barChart>
      <c:catAx>
        <c:axId val="138096833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380947055"/>
        <c:crosses val="autoZero"/>
        <c:auto val="1"/>
        <c:lblAlgn val="ctr"/>
        <c:lblOffset val="100"/>
        <c:noMultiLvlLbl val="0"/>
      </c:catAx>
      <c:valAx>
        <c:axId val="1380947055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3809683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841"/>
          <c:y val="1.0093565194484445E-2"/>
          <c:w val="0.6610892722345918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2939698673847289E-2"/>
                  <c:y val="-1.0010983271383605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DE7-8647-B230-7DCE5B9EB0F1}"/>
                </c:ext>
              </c:extLst>
            </c:dLbl>
            <c:dLbl>
              <c:idx val="1"/>
              <c:layout>
                <c:manualLayout>
                  <c:x val="8.271381234614246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DE7-8647-B230-7DCE5B9EB0F1}"/>
                </c:ext>
              </c:extLst>
            </c:dLbl>
            <c:dLbl>
              <c:idx val="2"/>
              <c:layout>
                <c:manualLayout>
                  <c:x val="9.4616339760758297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DE7-8647-B230-7DCE5B9EB0F1}"/>
                </c:ext>
              </c:extLst>
            </c:dLbl>
            <c:dLbl>
              <c:idx val="3"/>
              <c:layout>
                <c:manualLayout>
                  <c:x val="0.18356494683116639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DE7-8647-B230-7DCE5B9EB0F1}"/>
                </c:ext>
              </c:extLst>
            </c:dLbl>
            <c:dLbl>
              <c:idx val="4"/>
              <c:layout>
                <c:manualLayout>
                  <c:x val="7.9660123735751265E-2"/>
                  <c:y val="-6.2568645446147532E-1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DE7-8647-B230-7DCE5B9EB0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0.01</c:v>
                </c:pt>
                <c:pt idx="1">
                  <c:v>0.04</c:v>
                </c:pt>
                <c:pt idx="2">
                  <c:v>0.15</c:v>
                </c:pt>
                <c:pt idx="3">
                  <c:v>0.65</c:v>
                </c:pt>
                <c:pt idx="4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DE7-8647-B230-7DCE5B9EB0F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DE7-8647-B230-7DCE5B9EB0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380968335"/>
        <c:axId val="1380947055"/>
      </c:barChart>
      <c:catAx>
        <c:axId val="138096833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380947055"/>
        <c:crosses val="autoZero"/>
        <c:auto val="1"/>
        <c:lblAlgn val="ctr"/>
        <c:lblOffset val="100"/>
        <c:noMultiLvlLbl val="0"/>
      </c:catAx>
      <c:valAx>
        <c:axId val="1380947055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3809683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3,0%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83B-4A4B-A169-39648562615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1,3%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83B-4A4B-A169-39648562615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1,5%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83B-4A4B-A169-39648562615B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b="1"/>
                      <a:t>5,0%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83B-4A4B-A169-39648562615B}"/>
                </c:ext>
              </c:extLst>
            </c:dLbl>
            <c:dLbl>
              <c:idx val="4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1"/>
                      <a:t>6,0%</a:t>
                    </a:r>
                  </a:p>
                </c:rich>
              </c:tx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83B-4A4B-A169-39648562615B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17,2%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83B-4A4B-A169-39648562615B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65,9</a:t>
                    </a:r>
                    <a:r>
                      <a:rPr lang="en-US" baseline="0"/>
                      <a:t> %</a:t>
                    </a:r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83B-4A4B-A169-3964856261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Лист1!$F$4:$G$10</c:f>
              <c:strCache>
                <c:ptCount val="7"/>
                <c:pt idx="0">
                  <c:v>Прочие</c:v>
                </c:pt>
                <c:pt idx="1">
                  <c:v>оптовая и розничная торговля; ремонт автотранспортных средств</c:v>
                </c:pt>
                <c:pt idx="2">
                  <c:v>операции с недвижимым имуществом</c:v>
                </c:pt>
                <c:pt idx="3">
                  <c:v>здравоохранение и предоставление социальных услуг</c:v>
                </c:pt>
                <c:pt idx="4">
                  <c:v>предоставление прочих  услуг</c:v>
                </c:pt>
                <c:pt idx="5">
                  <c:v>образование</c:v>
                </c:pt>
                <c:pt idx="6">
                  <c:v>сельское хозяйство</c:v>
                </c:pt>
              </c:strCache>
            </c:strRef>
          </c:cat>
          <c:val>
            <c:numRef>
              <c:f>Лист1!$H$4:$H$10</c:f>
              <c:numCache>
                <c:formatCode>General</c:formatCode>
                <c:ptCount val="7"/>
                <c:pt idx="0">
                  <c:v>647</c:v>
                </c:pt>
                <c:pt idx="1">
                  <c:v>272</c:v>
                </c:pt>
                <c:pt idx="2">
                  <c:v>318</c:v>
                </c:pt>
                <c:pt idx="3">
                  <c:v>1055</c:v>
                </c:pt>
                <c:pt idx="4">
                  <c:v>1284</c:v>
                </c:pt>
                <c:pt idx="5">
                  <c:v>3660</c:v>
                </c:pt>
                <c:pt idx="6">
                  <c:v>14038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83B-4A4B-A169-39648562615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898155488"/>
        <c:axId val="2001482720"/>
      </c:barChart>
      <c:catAx>
        <c:axId val="18981554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001482720"/>
        <c:crosses val="autoZero"/>
        <c:auto val="1"/>
        <c:lblAlgn val="ctr"/>
        <c:lblOffset val="100"/>
        <c:noMultiLvlLbl val="0"/>
      </c:catAx>
      <c:valAx>
        <c:axId val="2001482720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898155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stacked"/>
        <c:varyColors val="0"/>
        <c:ser>
          <c:idx val="0"/>
          <c:order val="0"/>
          <c:tx>
            <c:strRef>
              <c:f>Лист1!$F$5:$G$5</c:f>
              <c:strCache>
                <c:ptCount val="2"/>
                <c:pt idx="0">
                  <c:v>Оборот субъектов малого предпринимательства - всего</c:v>
                </c:pt>
                <c:pt idx="1">
                  <c:v>тыс. руб.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5A7A-456A-9848-E1361BC29B43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0-5A7A-456A-9848-E1361BC29B4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Лист1!$H$4:$J$4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Лист1!$H$5:$J$5</c:f>
              <c:numCache>
                <c:formatCode>General</c:formatCode>
                <c:ptCount val="3"/>
                <c:pt idx="0">
                  <c:v>879101</c:v>
                </c:pt>
                <c:pt idx="1">
                  <c:v>1157138</c:v>
                </c:pt>
                <c:pt idx="2">
                  <c:v>1902245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2D-4D8E-B794-884B5FA5922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934444496"/>
        <c:axId val="1085348304"/>
        <c:axId val="0"/>
      </c:bar3DChart>
      <c:catAx>
        <c:axId val="934444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all" spc="120" normalizeH="0" baseline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085348304"/>
        <c:crosses val="autoZero"/>
        <c:auto val="1"/>
        <c:lblAlgn val="ctr"/>
        <c:lblOffset val="100"/>
        <c:noMultiLvlLbl val="0"/>
      </c:catAx>
      <c:valAx>
        <c:axId val="10853483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34444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11%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650-46DB-89A8-CAE30F192FE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89 %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650-46DB-89A8-CAE30F192FE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00206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Лист1!$I$8:$I$9</c:f>
              <c:strCache>
                <c:ptCount val="2"/>
                <c:pt idx="0">
                  <c:v>6-40</c:v>
                </c:pt>
                <c:pt idx="1">
                  <c:v>До 5 включительно</c:v>
                </c:pt>
              </c:strCache>
            </c:strRef>
          </c:cat>
          <c:val>
            <c:numRef>
              <c:f>Лист1!$J$8:$J$9</c:f>
              <c:numCache>
                <c:formatCode>General</c:formatCode>
                <c:ptCount val="2"/>
                <c:pt idx="0">
                  <c:v>9</c:v>
                </c:pt>
                <c:pt idx="1">
                  <c:v>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650-46DB-89A8-CAE30F192FE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667044336"/>
        <c:axId val="1659387136"/>
      </c:barChart>
      <c:catAx>
        <c:axId val="16670443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59387136"/>
        <c:crosses val="autoZero"/>
        <c:auto val="1"/>
        <c:lblAlgn val="ctr"/>
        <c:lblOffset val="100"/>
        <c:noMultiLvlLbl val="0"/>
      </c:catAx>
      <c:valAx>
        <c:axId val="1659387136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667044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3120621387412206"/>
          <c:y val="9.0156754660335875E-2"/>
          <c:w val="0.41854047734500277"/>
          <c:h val="0.82922794890491158"/>
        </c:manualLayout>
      </c:layout>
      <c:barChart>
        <c:barDir val="bar"/>
        <c:grouping val="clustered"/>
        <c:varyColors val="0"/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923453711"/>
        <c:axId val="1217394272"/>
      </c:barChart>
      <c:catAx>
        <c:axId val="92345371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just">
              <a:defRPr sz="7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217394272"/>
        <c:crosses val="autoZero"/>
        <c:auto val="1"/>
        <c:lblAlgn val="ctr"/>
        <c:lblOffset val="100"/>
        <c:noMultiLvlLbl val="0"/>
      </c:catAx>
      <c:valAx>
        <c:axId val="1217394272"/>
        <c:scaling>
          <c:orientation val="minMax"/>
        </c:scaling>
        <c:delete val="1"/>
        <c:axPos val="b"/>
        <c:numFmt formatCode="#\ ##0\ [$₽-419]" sourceLinked="1"/>
        <c:majorTickMark val="none"/>
        <c:minorTickMark val="none"/>
        <c:tickLblPos val="nextTo"/>
        <c:crossAx val="9234537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cap="all" spc="120" normalizeH="0" baseline="0">
              <a:solidFill>
                <a:srgbClr val="4756A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Лист1!$F$6:$G$6</c:f>
              <c:strCache>
                <c:ptCount val="2"/>
                <c:pt idx="0">
                  <c:v>Среднемесячная начисленная заработная плата на 1 работника,</c:v>
                </c:pt>
                <c:pt idx="1">
                  <c:v>руб.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Лист1!$H$5:$J$5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Лист1!$H$6:$J$6</c:f>
              <c:numCache>
                <c:formatCode>General</c:formatCode>
                <c:ptCount val="3"/>
                <c:pt idx="0">
                  <c:v>24644.9</c:v>
                </c:pt>
                <c:pt idx="1">
                  <c:v>27828</c:v>
                </c:pt>
                <c:pt idx="2">
                  <c:v>28220.799999999999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99-45BC-A5BC-B13B25327D6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1151857168"/>
        <c:axId val="1037025152"/>
      </c:barChart>
      <c:catAx>
        <c:axId val="1151857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037025152"/>
        <c:crosses val="autoZero"/>
        <c:auto val="1"/>
        <c:lblAlgn val="ctr"/>
        <c:lblOffset val="100"/>
        <c:noMultiLvlLbl val="0"/>
      </c:catAx>
      <c:valAx>
        <c:axId val="10370251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51857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Лист1!$H$5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Лист1!$F$6:$G$7</c:f>
              <c:strCache>
                <c:ptCount val="2"/>
                <c:pt idx="0">
                  <c:v>государственная и муниципальная форма собствености</c:v>
                </c:pt>
                <c:pt idx="1">
                  <c:v>частная форма собственности: </c:v>
                </c:pt>
              </c:strCache>
            </c:strRef>
          </c:cat>
          <c:val>
            <c:numRef>
              <c:f>Лист1!$H$6:$H$7</c:f>
              <c:numCache>
                <c:formatCode>General</c:formatCode>
                <c:ptCount val="2"/>
                <c:pt idx="0">
                  <c:v>5925</c:v>
                </c:pt>
                <c:pt idx="1">
                  <c:v>15349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DA-4C83-B176-0D261E7BB16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150973536"/>
        <c:axId val="1037029728"/>
      </c:barChart>
      <c:catAx>
        <c:axId val="11509735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037029728"/>
        <c:crosses val="autoZero"/>
        <c:auto val="1"/>
        <c:lblAlgn val="ctr"/>
        <c:lblOffset val="100"/>
        <c:noMultiLvlLbl val="0"/>
      </c:catAx>
      <c:valAx>
        <c:axId val="1037029728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15097353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Лист1!$F$5:$G$11</c:f>
              <c:strCache>
                <c:ptCount val="7"/>
                <c:pt idx="0">
                  <c:v>Прочие</c:v>
                </c:pt>
                <c:pt idx="1">
                  <c:v>оптовая и розничная торговля; ремонт автотранспортных средств</c:v>
                </c:pt>
                <c:pt idx="2">
                  <c:v>операции с недвижимым имуществом</c:v>
                </c:pt>
                <c:pt idx="3">
                  <c:v>здравоохранение и предоставление социальных услуг</c:v>
                </c:pt>
                <c:pt idx="4">
                  <c:v>предоставление прочих  услуг</c:v>
                </c:pt>
                <c:pt idx="5">
                  <c:v>образование</c:v>
                </c:pt>
                <c:pt idx="6">
                  <c:v>сельское хозяйство</c:v>
                </c:pt>
              </c:strCache>
            </c:strRef>
          </c:cat>
          <c:val>
            <c:numRef>
              <c:f>Лист1!$H$5:$H$11</c:f>
              <c:numCache>
                <c:formatCode>General</c:formatCode>
                <c:ptCount val="7"/>
                <c:pt idx="0">
                  <c:v>647</c:v>
                </c:pt>
                <c:pt idx="1">
                  <c:v>272</c:v>
                </c:pt>
                <c:pt idx="2">
                  <c:v>318</c:v>
                </c:pt>
                <c:pt idx="3">
                  <c:v>1055</c:v>
                </c:pt>
                <c:pt idx="4">
                  <c:v>1284</c:v>
                </c:pt>
                <c:pt idx="5">
                  <c:v>3660</c:v>
                </c:pt>
                <c:pt idx="6">
                  <c:v>14038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AF-42EA-8558-75CA9E9C12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205802208"/>
        <c:axId val="1212341712"/>
      </c:barChart>
      <c:catAx>
        <c:axId val="12058022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212341712"/>
        <c:crosses val="autoZero"/>
        <c:auto val="1"/>
        <c:lblAlgn val="ctr"/>
        <c:lblOffset val="100"/>
        <c:noMultiLvlLbl val="0"/>
      </c:catAx>
      <c:valAx>
        <c:axId val="121234171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205802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  <c:userShapes r:id="rId5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841"/>
          <c:y val="1.0093565194484445E-2"/>
          <c:w val="0.6610892722345918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9868106640870294E-2"/>
                  <c:y val="-1.0010983271383605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B0B-BB48-8F4E-2B18E56A5E8D}"/>
                </c:ext>
              </c:extLst>
            </c:dLbl>
            <c:dLbl>
              <c:idx val="1"/>
              <c:layout>
                <c:manualLayout>
                  <c:x val="5.1191877043913835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B0B-BB48-8F4E-2B18E56A5E8D}"/>
                </c:ext>
              </c:extLst>
            </c:dLbl>
            <c:dLbl>
              <c:idx val="2"/>
              <c:layout>
                <c:manualLayout>
                  <c:x val="0.1642718432584229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B0B-BB48-8F4E-2B18E56A5E8D}"/>
                </c:ext>
              </c:extLst>
            </c:dLbl>
            <c:dLbl>
              <c:idx val="3"/>
              <c:layout>
                <c:manualLayout>
                  <c:x val="0.1642718432584229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B0B-BB48-8F4E-2B18E56A5E8D}"/>
                </c:ext>
              </c:extLst>
            </c:dLbl>
            <c:dLbl>
              <c:idx val="4"/>
              <c:layout>
                <c:manualLayout>
                  <c:x val="8.5575111354957004E-2"/>
                  <c:y val="-6.2568645446147532E-1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B0B-BB48-8F4E-2B18E56A5E8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</c:v>
                </c:pt>
                <c:pt idx="1">
                  <c:v>0.02</c:v>
                </c:pt>
                <c:pt idx="2">
                  <c:v>0.28000000000000003</c:v>
                </c:pt>
                <c:pt idx="3">
                  <c:v>0.6</c:v>
                </c:pt>
                <c:pt idx="4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B0B-BB48-8F4E-2B18E56A5E8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B0B-BB48-8F4E-2B18E56A5E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380968335"/>
        <c:axId val="1380947055"/>
      </c:barChart>
      <c:catAx>
        <c:axId val="138096833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380947055"/>
        <c:crosses val="autoZero"/>
        <c:auto val="1"/>
        <c:lblAlgn val="ctr"/>
        <c:lblOffset val="100"/>
        <c:noMultiLvlLbl val="0"/>
      </c:catAx>
      <c:valAx>
        <c:axId val="1380947055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3809683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841"/>
          <c:y val="1.0093565194484445E-2"/>
          <c:w val="0.6610892722345918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6692126103623237E-2"/>
                  <c:y val="-1.0010983271383605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6B4-714B-88A1-E827ED00EAFC}"/>
                </c:ext>
              </c:extLst>
            </c:dLbl>
            <c:dLbl>
              <c:idx val="1"/>
              <c:layout>
                <c:manualLayout>
                  <c:x val="9.646623977591845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6B4-714B-88A1-E827ED00EAFC}"/>
                </c:ext>
              </c:extLst>
            </c:dLbl>
            <c:dLbl>
              <c:idx val="2"/>
              <c:layout>
                <c:manualLayout>
                  <c:x val="0.17254676186282217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6B4-714B-88A1-E827ED00EAFC}"/>
                </c:ext>
              </c:extLst>
            </c:dLbl>
            <c:dLbl>
              <c:idx val="3"/>
              <c:layout>
                <c:manualLayout>
                  <c:x val="0.11021866720569444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6B4-714B-88A1-E827ED00EAFC}"/>
                </c:ext>
              </c:extLst>
            </c:dLbl>
            <c:dLbl>
              <c:idx val="4"/>
              <c:layout>
                <c:manualLayout>
                  <c:x val="3.3818698969831286E-2"/>
                  <c:y val="-6.2568645446147532E-1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6B4-714B-88A1-E827ED00EAF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0.02</c:v>
                </c:pt>
                <c:pt idx="1">
                  <c:v>0.15</c:v>
                </c:pt>
                <c:pt idx="2">
                  <c:v>0.55000000000000004</c:v>
                </c:pt>
                <c:pt idx="3">
                  <c:v>0.26</c:v>
                </c:pt>
                <c:pt idx="4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6B4-714B-88A1-E827ED00EAF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6B4-714B-88A1-E827ED00EA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380968335"/>
        <c:axId val="1380947055"/>
      </c:barChart>
      <c:catAx>
        <c:axId val="138096833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380947055"/>
        <c:crosses val="autoZero"/>
        <c:auto val="1"/>
        <c:lblAlgn val="ctr"/>
        <c:lblOffset val="100"/>
        <c:noMultiLvlLbl val="0"/>
      </c:catAx>
      <c:valAx>
        <c:axId val="1380947055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3809683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841"/>
          <c:y val="1.0093565194484445E-2"/>
          <c:w val="0.6610892722345918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8355556197255329E-2"/>
                  <c:y val="-1.0010983271383605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05D-724B-B20F-F0C2DB9EBDDC}"/>
                </c:ext>
              </c:extLst>
            </c:dLbl>
            <c:dLbl>
              <c:idx val="1"/>
              <c:layout>
                <c:manualLayout>
                  <c:x val="9.646623977591845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05D-724B-B20F-F0C2DB9EBDDC}"/>
                </c:ext>
              </c:extLst>
            </c:dLbl>
            <c:dLbl>
              <c:idx val="2"/>
              <c:layout>
                <c:manualLayout>
                  <c:x val="0.10378462471394229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05D-724B-B20F-F0C2DB9EBDDC}"/>
                </c:ext>
              </c:extLst>
            </c:dLbl>
            <c:dLbl>
              <c:idx val="3"/>
              <c:layout>
                <c:manualLayout>
                  <c:x val="0.16522837692479841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05D-724B-B20F-F0C2DB9EBDDC}"/>
                </c:ext>
              </c:extLst>
            </c:dLbl>
            <c:dLbl>
              <c:idx val="4"/>
              <c:layout>
                <c:manualLayout>
                  <c:x val="7.0491838782567262E-2"/>
                  <c:y val="2.1842397641708998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05D-724B-B20F-F0C2DB9EBD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0.01</c:v>
                </c:pt>
                <c:pt idx="1">
                  <c:v>0.05</c:v>
                </c:pt>
                <c:pt idx="2">
                  <c:v>0.25</c:v>
                </c:pt>
                <c:pt idx="3">
                  <c:v>0.6</c:v>
                </c:pt>
                <c:pt idx="4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05D-724B-B20F-F0C2DB9EBDD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05D-724B-B20F-F0C2DB9EBD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380968335"/>
        <c:axId val="1380947055"/>
      </c:barChart>
      <c:catAx>
        <c:axId val="138096833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380947055"/>
        <c:crosses val="autoZero"/>
        <c:auto val="1"/>
        <c:lblAlgn val="ctr"/>
        <c:lblOffset val="100"/>
        <c:noMultiLvlLbl val="0"/>
      </c:catAx>
      <c:valAx>
        <c:axId val="1380947055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3809683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841"/>
          <c:y val="1.0093565194484445E-2"/>
          <c:w val="0.6610892722345918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794319994802228E-2"/>
                  <c:y val="-1.0010983271383605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A7E-5846-BE71-A5093F4F9B4F}"/>
                </c:ext>
              </c:extLst>
            </c:dLbl>
            <c:dLbl>
              <c:idx val="1"/>
              <c:layout>
                <c:manualLayout>
                  <c:x val="8.0937547375488195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A7E-5846-BE71-A5093F4F9B4F}"/>
                </c:ext>
              </c:extLst>
            </c:dLbl>
            <c:dLbl>
              <c:idx val="2"/>
              <c:layout>
                <c:manualLayout>
                  <c:x val="0.14524115477075678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A7E-5846-BE71-A5093F4F9B4F}"/>
                </c:ext>
              </c:extLst>
            </c:dLbl>
            <c:dLbl>
              <c:idx val="3"/>
              <c:layout>
                <c:manualLayout>
                  <c:x val="0.14511554204777616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A7E-5846-BE71-A5093F4F9B4F}"/>
                </c:ext>
              </c:extLst>
            </c:dLbl>
            <c:dLbl>
              <c:idx val="4"/>
              <c:layout>
                <c:manualLayout>
                  <c:x val="5.0167483630640802E-2"/>
                  <c:y val="-6.2568645446147532E-1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B6B-4CEE-9D03-51CD247ACC5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0.02</c:v>
                </c:pt>
                <c:pt idx="1">
                  <c:v>0.1</c:v>
                </c:pt>
                <c:pt idx="2">
                  <c:v>0.45</c:v>
                </c:pt>
                <c:pt idx="3">
                  <c:v>0.38</c:v>
                </c:pt>
                <c:pt idx="4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A7E-5846-BE71-A5093F4F9B4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A7E-5846-BE71-A5093F4F9B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380968335"/>
        <c:axId val="1380947055"/>
      </c:barChart>
      <c:catAx>
        <c:axId val="138096833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380947055"/>
        <c:crosses val="autoZero"/>
        <c:auto val="1"/>
        <c:lblAlgn val="ctr"/>
        <c:lblOffset val="100"/>
        <c:noMultiLvlLbl val="0"/>
      </c:catAx>
      <c:valAx>
        <c:axId val="1380947055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3809683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8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0.95566</cdr:y>
    </cdr:from>
    <cdr:to>
      <cdr:x>1</cdr:x>
      <cdr:y>1</cdr:y>
    </cdr:to>
    <cdr:sp macro="" textlink="">
      <cdr:nvSpPr>
        <cdr:cNvPr id="2" name="TextBox 114">
          <a:extLst xmlns:a="http://schemas.openxmlformats.org/drawingml/2006/main">
            <a:ext uri="{FF2B5EF4-FFF2-40B4-BE49-F238E27FC236}">
              <a16:creationId xmlns:a16="http://schemas.microsoft.com/office/drawing/2014/main" id="{CFCDFAE4-EFB9-431C-98EA-A5F0A49933A6}"/>
            </a:ext>
          </a:extLst>
        </cdr:cNvPr>
        <cdr:cNvSpPr txBox="1"/>
      </cdr:nvSpPr>
      <cdr:spPr>
        <a:xfrm xmlns:a="http://schemas.openxmlformats.org/drawingml/2006/main">
          <a:off x="-585659" y="2653427"/>
          <a:ext cx="4510088" cy="12311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800" dirty="0">
              <a:latin typeface="Arial" panose="020B0604020202020204" pitchFamily="34" charset="0"/>
              <a:cs typeface="Arial" panose="020B0604020202020204" pitchFamily="34" charset="0"/>
            </a:rPr>
            <a:t>ИНВЕСТИЦИОННЫЙ ПРОФИЛЬ МУНИЦИПАЛЬНОГО РАЙОНА «ТАБАСАРАНСКИЙ РАЙОН»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5006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ID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5006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DB37D7-8989-964D-A8C1-BF06A633812A}" type="datetimeFigureOut">
              <a:rPr lang="ru-ID" smtClean="0"/>
              <a:t>10/18/2024</a:t>
            </a:fld>
            <a:endParaRPr lang="ru-ID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98538" y="1247775"/>
            <a:ext cx="4860925" cy="3367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ID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802406"/>
            <a:ext cx="5486400" cy="39292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ID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78342"/>
            <a:ext cx="2971800" cy="5006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ID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78342"/>
            <a:ext cx="2971800" cy="5006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D20CD8-132A-1A42-9C3F-9E9662FD4B9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310699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20CD8-132A-1A42-9C3F-9E9662FD4B9F}" type="slidenum">
              <a:rPr kumimoji="0" lang="ru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9645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FBC2B-3D3B-A620-2B50-897CB7596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C66017F-911B-DACE-F3DA-90E1F118D3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B64317A-118B-3084-C73D-A03300587C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0535602-0E5A-E078-5840-1ABA122566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21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8566865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31559-EADC-79EB-7F8B-04D573827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9AC4695-8094-06C7-FE0F-93C5DEBC1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05C56B6-71B7-84DB-5AF2-66510E68B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CDA50FF-5113-9FAF-68FB-99BD561CEB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27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2346235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31559-EADC-79EB-7F8B-04D573827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9AC4695-8094-06C7-FE0F-93C5DEBC1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05C56B6-71B7-84DB-5AF2-66510E68B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CDA50FF-5113-9FAF-68FB-99BD561CEB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28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7284170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991B9-6FAC-DECA-05DE-82A1DD46F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973ABF1-4A70-539E-2CD9-D1F1E5D7AA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F273FE0-17F5-ED0D-FED7-1FB3347D12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C3F4B7D-1084-D9EE-59E5-F2ED93093A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29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6271697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EFCB3-F444-3464-6D78-5FDD8603C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3CA8F6C-2725-BC6F-E221-3DEF1580A7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C1BBA83-74B5-F137-A563-6ECC6ECEEF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98D06B8-79DC-8D65-1F20-6133353672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31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1789327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E5B55-D29D-80FE-F0DE-7D3594B46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0FB5411-F93B-2173-942B-083CE1A1C0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627847D-F29A-E4E8-FBFD-69FB8A0EAA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CD6BE24-4CFA-E703-FC78-9B770F7806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33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0365181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34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6163275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7F9D7-69DD-4EB2-972F-98B824971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B7D7F1A-BE5B-66EE-342D-3538B66086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4178875-FF37-EE86-DAD7-380DFAB7B5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B63DEEC-3F28-764A-E6C2-61F16D030F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35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535772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37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6918419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38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898463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6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1183451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40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4096918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46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535933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47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0110206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48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5310238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50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792751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7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253786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20CD8-132A-1A42-9C3F-9E9662FD4B9F}" type="slidenum">
              <a:rPr kumimoji="0" lang="ru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4536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10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410014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11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96060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12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170714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57DA93-4D9C-77CF-5054-BF0A682EC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494490F-0AFD-4883-F4B8-600A1C5284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635C33F-0DE6-2577-5E76-38F880651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B64622D-47AF-7FD3-B699-477337452E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13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2656312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87960-28E4-7815-99D9-313CF635A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DA2913B-9A35-EB12-F0F4-6B10F339C4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9A7AF89-1190-B616-3F7D-22A7024935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41CCF27-DA1B-E069-F741-60B8BE1108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16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644384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08016-56EC-0A43-ADB2-8D6B320CC239}" type="datetime1">
              <a:rPr lang="ru-RU" smtClean="0"/>
              <a:t>18.10.2024</a:t>
            </a:fld>
            <a:endParaRPr lang="ru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562644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C25D4-5D07-C84F-8F5B-C0FCE56BAA04}" type="datetime1">
              <a:rPr lang="ru-RU" smtClean="0"/>
              <a:t>18.10.2024</a:t>
            </a:fld>
            <a:endParaRPr lang="ru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809393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25FE6-9F58-E04A-AF5D-E0D3CED08D0B}" type="datetime1">
              <a:rPr lang="ru-RU" smtClean="0"/>
              <a:t>18.10.2024</a:t>
            </a:fld>
            <a:endParaRPr lang="ru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556838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95300" y="1577340"/>
            <a:ext cx="430911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01590" y="1577340"/>
            <a:ext cx="430911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10" dirty="0"/>
              <a:t>ИНВЕСТИЦИОННЫЙ</a:t>
            </a:r>
            <a:r>
              <a:rPr spc="5" dirty="0"/>
              <a:t> </a:t>
            </a:r>
            <a:r>
              <a:rPr spc="-25" dirty="0"/>
              <a:t>ПРОФИЛЬ</a:t>
            </a:r>
            <a:r>
              <a:rPr spc="5" dirty="0"/>
              <a:t> </a:t>
            </a:r>
            <a:r>
              <a:rPr spc="-30" dirty="0"/>
              <a:t>БАТЕЦКОГО</a:t>
            </a:r>
            <a:r>
              <a:rPr spc="5" dirty="0"/>
              <a:t> </a:t>
            </a:r>
            <a:r>
              <a:rPr spc="-10" dirty="0"/>
              <a:t>МУНИЦИПАЛЬНОГО</a:t>
            </a:r>
            <a:r>
              <a:rPr spc="5" dirty="0"/>
              <a:t> </a:t>
            </a:r>
            <a:r>
              <a:rPr spc="-35" dirty="0"/>
              <a:t>ОКРУГА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86412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42950" y="2125980"/>
            <a:ext cx="84201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485900" y="3840480"/>
            <a:ext cx="69342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10" dirty="0"/>
              <a:t>ИНВЕСТИЦИОННЫЙ</a:t>
            </a:r>
            <a:r>
              <a:rPr spc="5" dirty="0"/>
              <a:t> </a:t>
            </a:r>
            <a:r>
              <a:rPr spc="-25" dirty="0"/>
              <a:t>ПРОФИЛЬ</a:t>
            </a:r>
            <a:r>
              <a:rPr spc="5" dirty="0"/>
              <a:t> </a:t>
            </a:r>
            <a:r>
              <a:rPr spc="-30" dirty="0"/>
              <a:t>БАТЕЦКОГО</a:t>
            </a:r>
            <a:r>
              <a:rPr spc="5" dirty="0"/>
              <a:t> </a:t>
            </a:r>
            <a:r>
              <a:rPr spc="-10" dirty="0"/>
              <a:t>МУНИЦИПАЛЬНОГО</a:t>
            </a:r>
            <a:r>
              <a:rPr spc="5" dirty="0"/>
              <a:t> </a:t>
            </a:r>
            <a:r>
              <a:rPr spc="-35" dirty="0"/>
              <a:t>ОКРУГА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557423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10" dirty="0"/>
              <a:t>ИНВЕСТИЦИОННЫЙ</a:t>
            </a:r>
            <a:r>
              <a:rPr spc="5" dirty="0"/>
              <a:t> </a:t>
            </a:r>
            <a:r>
              <a:rPr spc="-25" dirty="0"/>
              <a:t>ПРОФИЛЬ</a:t>
            </a:r>
            <a:r>
              <a:rPr spc="5" dirty="0"/>
              <a:t> </a:t>
            </a:r>
            <a:r>
              <a:rPr spc="-30" dirty="0"/>
              <a:t>БАТЕЦКОГО</a:t>
            </a:r>
            <a:r>
              <a:rPr spc="5" dirty="0"/>
              <a:t> </a:t>
            </a:r>
            <a:r>
              <a:rPr spc="-10" dirty="0"/>
              <a:t>МУНИЦИПАЛЬНОГО</a:t>
            </a:r>
            <a:r>
              <a:rPr spc="5" dirty="0"/>
              <a:t> </a:t>
            </a:r>
            <a:r>
              <a:rPr spc="-35" dirty="0"/>
              <a:t>ОКРУГА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111924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95300" y="1577340"/>
            <a:ext cx="430911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01590" y="1577340"/>
            <a:ext cx="430911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10" dirty="0"/>
              <a:t>ИНВЕСТИЦИОННЫЙ</a:t>
            </a:r>
            <a:r>
              <a:rPr spc="5" dirty="0"/>
              <a:t> </a:t>
            </a:r>
            <a:r>
              <a:rPr spc="-25" dirty="0"/>
              <a:t>ПРОФИЛЬ</a:t>
            </a:r>
            <a:r>
              <a:rPr spc="5" dirty="0"/>
              <a:t> </a:t>
            </a:r>
            <a:r>
              <a:rPr spc="-30" dirty="0"/>
              <a:t>БАТЕЦКОГО</a:t>
            </a:r>
            <a:r>
              <a:rPr spc="5" dirty="0"/>
              <a:t> </a:t>
            </a:r>
            <a:r>
              <a:rPr spc="-10" dirty="0"/>
              <a:t>МУНИЦИПАЛЬНОГО</a:t>
            </a:r>
            <a:r>
              <a:rPr spc="5" dirty="0"/>
              <a:t> </a:t>
            </a:r>
            <a:r>
              <a:rPr spc="-35" dirty="0"/>
              <a:t>ОКРУГА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20450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10" dirty="0"/>
              <a:t>ИНВЕСТИЦИОННЫЙ</a:t>
            </a:r>
            <a:r>
              <a:rPr spc="5" dirty="0"/>
              <a:t> </a:t>
            </a:r>
            <a:r>
              <a:rPr spc="-25" dirty="0"/>
              <a:t>ПРОФИЛЬ</a:t>
            </a:r>
            <a:r>
              <a:rPr spc="5" dirty="0"/>
              <a:t> </a:t>
            </a:r>
            <a:r>
              <a:rPr spc="-30" dirty="0"/>
              <a:t>БАТЕЦКОГО</a:t>
            </a:r>
            <a:r>
              <a:rPr spc="5" dirty="0"/>
              <a:t> </a:t>
            </a:r>
            <a:r>
              <a:rPr spc="-10" dirty="0"/>
              <a:t>МУНИЦИПАЛЬНОГО</a:t>
            </a:r>
            <a:r>
              <a:rPr spc="5" dirty="0"/>
              <a:t> </a:t>
            </a:r>
            <a:r>
              <a:rPr spc="-35" dirty="0"/>
              <a:t>ОКРУГА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422281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10" dirty="0"/>
              <a:t>ИНВЕСТИЦИОННЫЙ</a:t>
            </a:r>
            <a:r>
              <a:rPr spc="5" dirty="0"/>
              <a:t> </a:t>
            </a:r>
            <a:r>
              <a:rPr spc="-25" dirty="0"/>
              <a:t>ПРОФИЛЬ</a:t>
            </a:r>
            <a:r>
              <a:rPr spc="5" dirty="0"/>
              <a:t> </a:t>
            </a:r>
            <a:r>
              <a:rPr spc="-30" dirty="0"/>
              <a:t>БАТЕЦКОГО</a:t>
            </a:r>
            <a:r>
              <a:rPr spc="5" dirty="0"/>
              <a:t> </a:t>
            </a:r>
            <a:r>
              <a:rPr spc="-10" dirty="0"/>
              <a:t>МУНИЦИПАЛЬНОГО</a:t>
            </a:r>
            <a:r>
              <a:rPr spc="5" dirty="0"/>
              <a:t> </a:t>
            </a:r>
            <a:r>
              <a:rPr spc="-35" dirty="0"/>
              <a:t>ОКРУГА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380156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08016-56EC-0A43-ADB2-8D6B320CC239}" type="datetime1">
              <a:rPr lang="ru-RU" smtClean="0"/>
              <a:t>18.10.2024</a:t>
            </a:fld>
            <a:endParaRPr lang="ru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6484665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93C6A-949B-8546-BF85-B80F61ADB7C8}" type="datetime1">
              <a:rPr lang="ru-RU" smtClean="0"/>
              <a:t>18.10.2024</a:t>
            </a:fld>
            <a:endParaRPr lang="ru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550993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93C6A-949B-8546-BF85-B80F61ADB7C8}" type="datetime1">
              <a:rPr lang="ru-RU" smtClean="0"/>
              <a:t>18.10.2024</a:t>
            </a:fld>
            <a:endParaRPr lang="ru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0992262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80" y="1709742"/>
            <a:ext cx="8543925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80" y="4589467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/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B1187-46BE-9D44-A2D2-7AB336D6874D}" type="datetime1">
              <a:rPr lang="ru-RU" smtClean="0"/>
              <a:t>18.10.2024</a:t>
            </a:fld>
            <a:endParaRPr lang="ru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5601695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ED714-477C-8E4F-80B2-8100E37C6C45}" type="datetime1">
              <a:rPr lang="ru-RU" smtClean="0"/>
              <a:t>18.10.2024</a:t>
            </a:fld>
            <a:endParaRPr lang="ru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8842565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9" y="365128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30" y="1681163"/>
            <a:ext cx="4190702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30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9CC66-20DE-6A40-94F2-95386CD16213}" type="datetime1">
              <a:rPr lang="ru-RU" smtClean="0"/>
              <a:t>18.10.2024</a:t>
            </a:fld>
            <a:endParaRPr lang="ru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6166048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66C4-FF1D-DE42-949B-EFC34EECAF9A}" type="datetime1">
              <a:rPr lang="ru-RU" smtClean="0"/>
              <a:t>18.10.2024</a:t>
            </a:fld>
            <a:endParaRPr lang="ru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844828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0058-7471-E142-87EA-3597FEA11B8A}" type="datetime1">
              <a:rPr lang="ru-RU" smtClean="0"/>
              <a:t>18.10.2024</a:t>
            </a:fld>
            <a:endParaRPr lang="ru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1239399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9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1" y="987428"/>
            <a:ext cx="5014913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9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EBD9B-40A4-764D-8305-4622582737AA}" type="datetime1">
              <a:rPr lang="ru-RU" smtClean="0"/>
              <a:t>18.10.2024</a:t>
            </a:fld>
            <a:endParaRPr lang="ru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5135909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9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1" y="987428"/>
            <a:ext cx="5014913" cy="4873625"/>
          </a:xfrm>
        </p:spPr>
        <p:txBody>
          <a:bodyPr anchor="t"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9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6164F-07BA-6243-AF5E-D22E108E4987}" type="datetime1">
              <a:rPr lang="ru-RU" smtClean="0"/>
              <a:t>18.10.2024</a:t>
            </a:fld>
            <a:endParaRPr lang="ru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518913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C25D4-5D07-C84F-8F5B-C0FCE56BAA04}" type="datetime1">
              <a:rPr lang="ru-RU" smtClean="0"/>
              <a:t>18.10.2024</a:t>
            </a:fld>
            <a:endParaRPr lang="ru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6516155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25FE6-9F58-E04A-AF5D-E0D3CED08D0B}" type="datetime1">
              <a:rPr lang="ru-RU" smtClean="0"/>
              <a:t>18.10.2024</a:t>
            </a:fld>
            <a:endParaRPr lang="ru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7766535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9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95300" y="1577340"/>
            <a:ext cx="4309110" cy="3150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01590" y="1577340"/>
            <a:ext cx="4309110" cy="3150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5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pPr marL="10319">
              <a:spcBef>
                <a:spcPts val="20"/>
              </a:spcBef>
            </a:pPr>
            <a:r>
              <a:rPr lang="ru-RU" spc="-8"/>
              <a:t>ИНВЕСТИЦИОННЫЙ</a:t>
            </a:r>
            <a:r>
              <a:rPr lang="ru-RU" spc="4"/>
              <a:t> </a:t>
            </a:r>
            <a:r>
              <a:rPr lang="ru-RU" spc="-20"/>
              <a:t>ПРОФИЛЬ</a:t>
            </a:r>
            <a:r>
              <a:rPr lang="ru-RU" spc="4"/>
              <a:t> </a:t>
            </a:r>
            <a:r>
              <a:rPr lang="ru-RU" spc="-24"/>
              <a:t>БАТЕЦКОГО</a:t>
            </a:r>
            <a:r>
              <a:rPr lang="ru-RU" spc="4"/>
              <a:t> </a:t>
            </a:r>
            <a:r>
              <a:rPr lang="ru-RU" spc="-8"/>
              <a:t>МУНИЦИПАЛЬНОГО</a:t>
            </a:r>
            <a:r>
              <a:rPr lang="ru-RU" spc="4"/>
              <a:t> </a:t>
            </a:r>
            <a:r>
              <a:rPr lang="ru-RU" spc="-28"/>
              <a:t>ОКРУГА</a:t>
            </a:r>
            <a:endParaRPr lang="ru-RU" spc="-28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5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pPr marL="30956">
              <a:spcBef>
                <a:spcPts val="20"/>
              </a:spcBef>
            </a:pPr>
            <a:fld id="{81D60167-4931-47E6-BA6A-407CBD079E47}" type="slidenum">
              <a:rPr lang="ru-RU" smtClean="0"/>
              <a:pPr marL="30956">
                <a:spcBef>
                  <a:spcPts val="20"/>
                </a:spcBef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8577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B1187-46BE-9D44-A2D2-7AB336D6874D}" type="datetime1">
              <a:rPr lang="ru-RU" smtClean="0"/>
              <a:t>18.10.2024</a:t>
            </a:fld>
            <a:endParaRPr lang="ru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843686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ED714-477C-8E4F-80B2-8100E37C6C45}" type="datetime1">
              <a:rPr lang="ru-RU" smtClean="0"/>
              <a:t>18.10.2024</a:t>
            </a:fld>
            <a:endParaRPr lang="ru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941443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9CC66-20DE-6A40-94F2-95386CD16213}" type="datetime1">
              <a:rPr lang="ru-RU" smtClean="0"/>
              <a:t>18.10.2024</a:t>
            </a:fld>
            <a:endParaRPr lang="ru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710799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66C4-FF1D-DE42-949B-EFC34EECAF9A}" type="datetime1">
              <a:rPr lang="ru-RU" smtClean="0"/>
              <a:t>18.10.2024</a:t>
            </a:fld>
            <a:endParaRPr lang="ru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820264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0058-7471-E142-87EA-3597FEA11B8A}" type="datetime1">
              <a:rPr lang="ru-RU" smtClean="0"/>
              <a:t>18.10.2024</a:t>
            </a:fld>
            <a:endParaRPr lang="ru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167107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EBD9B-40A4-764D-8305-4622582737AA}" type="datetime1">
              <a:rPr lang="ru-RU" smtClean="0"/>
              <a:t>18.10.2024</a:t>
            </a:fld>
            <a:endParaRPr lang="ru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107033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6164F-07BA-6243-AF5E-D22E108E4987}" type="datetime1">
              <a:rPr lang="ru-RU" smtClean="0"/>
              <a:t>18.10.2024</a:t>
            </a:fld>
            <a:endParaRPr lang="ru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332521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9ACFB-CE6A-F744-9AEA-E08B5B8BAE3D}" type="datetime1">
              <a:rPr lang="ru-RU" smtClean="0"/>
              <a:t>18.10.2024</a:t>
            </a:fld>
            <a:endParaRPr lang="ru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29922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8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9469" y="525284"/>
            <a:ext cx="8987061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20664" y="1370411"/>
            <a:ext cx="9143365" cy="37020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14315" y="6600121"/>
            <a:ext cx="3639185" cy="1390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10" dirty="0"/>
              <a:t>ИНВЕСТИЦИОННЫЙ</a:t>
            </a:r>
            <a:r>
              <a:rPr spc="5" dirty="0"/>
              <a:t> </a:t>
            </a:r>
            <a:r>
              <a:rPr spc="-25" dirty="0"/>
              <a:t>ПРОФИЛЬ</a:t>
            </a:r>
            <a:r>
              <a:rPr spc="5" dirty="0"/>
              <a:t> </a:t>
            </a:r>
            <a:r>
              <a:rPr spc="-30" dirty="0"/>
              <a:t>БАТЕЦКОГО</a:t>
            </a:r>
            <a:r>
              <a:rPr spc="5" dirty="0"/>
              <a:t> </a:t>
            </a:r>
            <a:r>
              <a:rPr spc="-10" dirty="0"/>
              <a:t>МУНИЦИПАЛЬНОГО</a:t>
            </a:r>
            <a:r>
              <a:rPr spc="5" dirty="0"/>
              <a:t> </a:t>
            </a:r>
            <a:r>
              <a:rPr spc="-35" dirty="0"/>
              <a:t>ОКРУГА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95300" y="6377940"/>
            <a:ext cx="22783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636597" y="6601312"/>
            <a:ext cx="189229" cy="1390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61530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8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4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9ACFB-CE6A-F744-9AEA-E08B5B8BAE3D}" type="datetime1">
              <a:rPr lang="ru-RU" smtClean="0"/>
              <a:t>18.10.2024</a:t>
            </a:fld>
            <a:endParaRPr lang="ru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4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4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890146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hf hdr="0" ftr="0" dt="0"/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1.xml"/><Relationship Id="rId3" Type="http://schemas.openxmlformats.org/officeDocument/2006/relationships/chart" Target="../charts/chart6.xml"/><Relationship Id="rId7" Type="http://schemas.openxmlformats.org/officeDocument/2006/relationships/chart" Target="../charts/chart10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image" Target="../media/image16.png"/><Relationship Id="rId7" Type="http://schemas.openxmlformats.org/officeDocument/2006/relationships/image" Target="../media/image61.jpg"/><Relationship Id="rId12" Type="http://schemas.openxmlformats.org/officeDocument/2006/relationships/image" Target="../media/image6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svg"/><Relationship Id="rId11" Type="http://schemas.openxmlformats.org/officeDocument/2006/relationships/image" Target="../media/image65.jpg"/><Relationship Id="rId5" Type="http://schemas.openxmlformats.org/officeDocument/2006/relationships/image" Target="../media/image59.png"/><Relationship Id="rId10" Type="http://schemas.openxmlformats.org/officeDocument/2006/relationships/image" Target="../media/image64.jpg"/><Relationship Id="rId4" Type="http://schemas.openxmlformats.org/officeDocument/2006/relationships/image" Target="../media/image17.svg"/><Relationship Id="rId9" Type="http://schemas.openxmlformats.org/officeDocument/2006/relationships/image" Target="../media/image6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4.png"/><Relationship Id="rId3" Type="http://schemas.openxmlformats.org/officeDocument/2006/relationships/image" Target="../media/image87.png"/><Relationship Id="rId7" Type="http://schemas.openxmlformats.org/officeDocument/2006/relationships/image" Target="../media/image90.png"/><Relationship Id="rId12" Type="http://schemas.openxmlformats.org/officeDocument/2006/relationships/image" Target="../media/image9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4.png"/><Relationship Id="rId11" Type="http://schemas.openxmlformats.org/officeDocument/2006/relationships/image" Target="../media/image80.png"/><Relationship Id="rId5" Type="http://schemas.openxmlformats.org/officeDocument/2006/relationships/image" Target="../media/image89.png"/><Relationship Id="rId10" Type="http://schemas.openxmlformats.org/officeDocument/2006/relationships/image" Target="../media/image81.png"/><Relationship Id="rId4" Type="http://schemas.openxmlformats.org/officeDocument/2006/relationships/image" Target="../media/image88.png"/><Relationship Id="rId9" Type="http://schemas.openxmlformats.org/officeDocument/2006/relationships/image" Target="../media/image9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29.xml"/><Relationship Id="rId18" Type="http://schemas.openxmlformats.org/officeDocument/2006/relationships/slide" Target="slide38.xml"/><Relationship Id="rId3" Type="http://schemas.openxmlformats.org/officeDocument/2006/relationships/slide" Target="slide3.xml"/><Relationship Id="rId21" Type="http://schemas.openxmlformats.org/officeDocument/2006/relationships/slide" Target="slide48.xml"/><Relationship Id="rId7" Type="http://schemas.openxmlformats.org/officeDocument/2006/relationships/slide" Target="slide7.xml"/><Relationship Id="rId12" Type="http://schemas.openxmlformats.org/officeDocument/2006/relationships/slide" Target="slide27.xml"/><Relationship Id="rId17" Type="http://schemas.openxmlformats.org/officeDocument/2006/relationships/slide" Target="slide37.xml"/><Relationship Id="rId25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6" Type="http://schemas.openxmlformats.org/officeDocument/2006/relationships/slide" Target="slide34.xml"/><Relationship Id="rId20" Type="http://schemas.openxmlformats.org/officeDocument/2006/relationships/slide" Target="slide39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6.xml"/><Relationship Id="rId11" Type="http://schemas.openxmlformats.org/officeDocument/2006/relationships/slide" Target="slide16.xml"/><Relationship Id="rId24" Type="http://schemas.openxmlformats.org/officeDocument/2006/relationships/slide" Target="slide21.xml"/><Relationship Id="rId5" Type="http://schemas.openxmlformats.org/officeDocument/2006/relationships/slide" Target="slide5.xml"/><Relationship Id="rId15" Type="http://schemas.openxmlformats.org/officeDocument/2006/relationships/slide" Target="slide32.xml"/><Relationship Id="rId23" Type="http://schemas.openxmlformats.org/officeDocument/2006/relationships/slide" Target="slide33.xml"/><Relationship Id="rId10" Type="http://schemas.openxmlformats.org/officeDocument/2006/relationships/slide" Target="slide11.xml"/><Relationship Id="rId19" Type="http://schemas.openxmlformats.org/officeDocument/2006/relationships/slide" Target="slide40.xml"/><Relationship Id="rId4" Type="http://schemas.openxmlformats.org/officeDocument/2006/relationships/slide" Target="slide4.xml"/><Relationship Id="rId9" Type="http://schemas.openxmlformats.org/officeDocument/2006/relationships/slide" Target="slide10.xml"/><Relationship Id="rId14" Type="http://schemas.openxmlformats.org/officeDocument/2006/relationships/slide" Target="slide31.xml"/><Relationship Id="rId22" Type="http://schemas.openxmlformats.org/officeDocument/2006/relationships/slide" Target="slide5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svg"/><Relationship Id="rId5" Type="http://schemas.openxmlformats.org/officeDocument/2006/relationships/image" Target="../media/image97.png"/><Relationship Id="rId4" Type="http://schemas.openxmlformats.org/officeDocument/2006/relationships/image" Target="../media/image96.sv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0.png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svg"/><Relationship Id="rId10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sv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png"/><Relationship Id="rId5" Type="http://schemas.openxmlformats.org/officeDocument/2006/relationships/image" Target="../media/image123.svg"/><Relationship Id="rId4" Type="http://schemas.openxmlformats.org/officeDocument/2006/relationships/image" Target="../media/image12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sv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svg"/><Relationship Id="rId5" Type="http://schemas.openxmlformats.org/officeDocument/2006/relationships/image" Target="../media/image127.png"/><Relationship Id="rId4" Type="http://schemas.openxmlformats.org/officeDocument/2006/relationships/image" Target="../media/image126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hyperlink" Target="https://mb05.ru/" TargetMode="External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1.png"/><Relationship Id="rId5" Type="http://schemas.openxmlformats.org/officeDocument/2006/relationships/hyperlink" Target="https://fondpromrd.ru/" TargetMode="External"/><Relationship Id="rId10" Type="http://schemas.openxmlformats.org/officeDocument/2006/relationships/image" Target="../media/image135.png"/><Relationship Id="rId4" Type="http://schemas.openxmlformats.org/officeDocument/2006/relationships/hyperlink" Target="https://krdag.ru/" TargetMode="External"/><Relationship Id="rId9" Type="http://schemas.openxmlformats.org/officeDocument/2006/relationships/image" Target="../media/image13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13" Type="http://schemas.openxmlformats.org/officeDocument/2006/relationships/image" Target="../media/image146.png"/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12" Type="http://schemas.openxmlformats.org/officeDocument/2006/relationships/image" Target="../media/image1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9.png"/><Relationship Id="rId11" Type="http://schemas.openxmlformats.org/officeDocument/2006/relationships/image" Target="../media/image144.png"/><Relationship Id="rId5" Type="http://schemas.openxmlformats.org/officeDocument/2006/relationships/image" Target="../media/image138.png"/><Relationship Id="rId10" Type="http://schemas.openxmlformats.org/officeDocument/2006/relationships/image" Target="../media/image143.png"/><Relationship Id="rId4" Type="http://schemas.openxmlformats.org/officeDocument/2006/relationships/image" Target="../media/image137.png"/><Relationship Id="rId9" Type="http://schemas.openxmlformats.org/officeDocument/2006/relationships/image" Target="../media/image142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svg"/><Relationship Id="rId13" Type="http://schemas.openxmlformats.org/officeDocument/2006/relationships/image" Target="../media/image161.png"/><Relationship Id="rId18" Type="http://schemas.openxmlformats.org/officeDocument/2006/relationships/image" Target="../media/image166.svg"/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12" Type="http://schemas.openxmlformats.org/officeDocument/2006/relationships/image" Target="../media/image160.svg"/><Relationship Id="rId17" Type="http://schemas.openxmlformats.org/officeDocument/2006/relationships/image" Target="../media/image165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64.svg"/><Relationship Id="rId20" Type="http://schemas.openxmlformats.org/officeDocument/2006/relationships/image" Target="../media/image168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4.svg"/><Relationship Id="rId11" Type="http://schemas.openxmlformats.org/officeDocument/2006/relationships/image" Target="../media/image159.png"/><Relationship Id="rId5" Type="http://schemas.openxmlformats.org/officeDocument/2006/relationships/image" Target="../media/image153.png"/><Relationship Id="rId15" Type="http://schemas.openxmlformats.org/officeDocument/2006/relationships/image" Target="../media/image163.png"/><Relationship Id="rId10" Type="http://schemas.openxmlformats.org/officeDocument/2006/relationships/image" Target="../media/image158.svg"/><Relationship Id="rId19" Type="http://schemas.openxmlformats.org/officeDocument/2006/relationships/image" Target="../media/image167.png"/><Relationship Id="rId4" Type="http://schemas.openxmlformats.org/officeDocument/2006/relationships/image" Target="../media/image152.svg"/><Relationship Id="rId9" Type="http://schemas.openxmlformats.org/officeDocument/2006/relationships/image" Target="../media/image157.png"/><Relationship Id="rId14" Type="http://schemas.openxmlformats.org/officeDocument/2006/relationships/image" Target="../media/image162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svg"/><Relationship Id="rId3" Type="http://schemas.openxmlformats.org/officeDocument/2006/relationships/image" Target="../media/image169.png"/><Relationship Id="rId7" Type="http://schemas.openxmlformats.org/officeDocument/2006/relationships/image" Target="../media/image173.png"/><Relationship Id="rId12" Type="http://schemas.openxmlformats.org/officeDocument/2006/relationships/image" Target="../media/image178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2.svg"/><Relationship Id="rId11" Type="http://schemas.openxmlformats.org/officeDocument/2006/relationships/image" Target="../media/image177.png"/><Relationship Id="rId5" Type="http://schemas.openxmlformats.org/officeDocument/2006/relationships/image" Target="../media/image171.png"/><Relationship Id="rId10" Type="http://schemas.openxmlformats.org/officeDocument/2006/relationships/image" Target="../media/image176.svg"/><Relationship Id="rId4" Type="http://schemas.openxmlformats.org/officeDocument/2006/relationships/image" Target="../media/image170.svg"/><Relationship Id="rId9" Type="http://schemas.openxmlformats.org/officeDocument/2006/relationships/image" Target="../media/image17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82.png"/><Relationship Id="rId7" Type="http://schemas.openxmlformats.org/officeDocument/2006/relationships/image" Target="../media/image18.png"/><Relationship Id="rId12" Type="http://schemas.openxmlformats.org/officeDocument/2006/relationships/image" Target="../media/image189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5.svg"/><Relationship Id="rId11" Type="http://schemas.openxmlformats.org/officeDocument/2006/relationships/image" Target="../media/image188.png"/><Relationship Id="rId5" Type="http://schemas.openxmlformats.org/officeDocument/2006/relationships/image" Target="../media/image184.png"/><Relationship Id="rId10" Type="http://schemas.openxmlformats.org/officeDocument/2006/relationships/image" Target="../media/image187.svg"/><Relationship Id="rId4" Type="http://schemas.openxmlformats.org/officeDocument/2006/relationships/image" Target="../media/image183.svg"/><Relationship Id="rId9" Type="http://schemas.openxmlformats.org/officeDocument/2006/relationships/image" Target="../media/image18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7" Type="http://schemas.openxmlformats.org/officeDocument/2006/relationships/image" Target="../media/image198.jp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7.png"/><Relationship Id="rId5" Type="http://schemas.openxmlformats.org/officeDocument/2006/relationships/image" Target="../media/image196.png"/><Relationship Id="rId4" Type="http://schemas.openxmlformats.org/officeDocument/2006/relationships/image" Target="../media/image19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png"/><Relationship Id="rId3" Type="http://schemas.openxmlformats.org/officeDocument/2006/relationships/image" Target="../media/image194.png"/><Relationship Id="rId7" Type="http://schemas.openxmlformats.org/officeDocument/2006/relationships/image" Target="../media/image202.png"/><Relationship Id="rId12" Type="http://schemas.openxmlformats.org/officeDocument/2006/relationships/image" Target="../media/image207.jp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1.png"/><Relationship Id="rId11" Type="http://schemas.openxmlformats.org/officeDocument/2006/relationships/image" Target="../media/image206.png"/><Relationship Id="rId5" Type="http://schemas.openxmlformats.org/officeDocument/2006/relationships/image" Target="../media/image200.png"/><Relationship Id="rId10" Type="http://schemas.openxmlformats.org/officeDocument/2006/relationships/image" Target="../media/image205.png"/><Relationship Id="rId4" Type="http://schemas.openxmlformats.org/officeDocument/2006/relationships/image" Target="../media/image199.png"/><Relationship Id="rId9" Type="http://schemas.openxmlformats.org/officeDocument/2006/relationships/image" Target="../media/image20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9.jpeg"/><Relationship Id="rId5" Type="http://schemas.openxmlformats.org/officeDocument/2006/relationships/image" Target="../media/image202.png"/><Relationship Id="rId4" Type="http://schemas.openxmlformats.org/officeDocument/2006/relationships/image" Target="../media/image20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4.png"/><Relationship Id="rId4" Type="http://schemas.openxmlformats.org/officeDocument/2006/relationships/image" Target="../media/image21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7.png"/><Relationship Id="rId5" Type="http://schemas.openxmlformats.org/officeDocument/2006/relationships/image" Target="../media/image215.png"/><Relationship Id="rId4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svg"/><Relationship Id="rId3" Type="http://schemas.openxmlformats.org/officeDocument/2006/relationships/image" Target="../media/image161.png"/><Relationship Id="rId7" Type="http://schemas.openxmlformats.org/officeDocument/2006/relationships/image" Target="../media/image2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7.svg"/><Relationship Id="rId11" Type="http://schemas.openxmlformats.org/officeDocument/2006/relationships/chart" Target="../charts/chart14.xml"/><Relationship Id="rId5" Type="http://schemas.openxmlformats.org/officeDocument/2006/relationships/image" Target="../media/image216.png"/><Relationship Id="rId10" Type="http://schemas.openxmlformats.org/officeDocument/2006/relationships/chart" Target="../charts/chart13.xml"/><Relationship Id="rId4" Type="http://schemas.openxmlformats.org/officeDocument/2006/relationships/image" Target="../media/image162.svg"/><Relationship Id="rId9" Type="http://schemas.openxmlformats.org/officeDocument/2006/relationships/chart" Target="../charts/char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chart" Target="../charts/chart2.xml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10" Type="http://schemas.openxmlformats.org/officeDocument/2006/relationships/chart" Target="../charts/chart5.xml"/><Relationship Id="rId4" Type="http://schemas.openxmlformats.org/officeDocument/2006/relationships/image" Target="../media/image22.png"/><Relationship Id="rId9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54.sv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12" Type="http://schemas.openxmlformats.org/officeDocument/2006/relationships/image" Target="../media/image53.png"/><Relationship Id="rId17" Type="http://schemas.openxmlformats.org/officeDocument/2006/relationships/image" Target="../media/image58.svg"/><Relationship Id="rId2" Type="http://schemas.openxmlformats.org/officeDocument/2006/relationships/image" Target="../media/image45.pn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52.svg"/><Relationship Id="rId5" Type="http://schemas.openxmlformats.org/officeDocument/2006/relationships/image" Target="../media/image48.svg"/><Relationship Id="rId15" Type="http://schemas.openxmlformats.org/officeDocument/2006/relationships/image" Target="../media/image56.svg"/><Relationship Id="rId10" Type="http://schemas.openxmlformats.org/officeDocument/2006/relationships/image" Target="../media/image51.png"/><Relationship Id="rId4" Type="http://schemas.openxmlformats.org/officeDocument/2006/relationships/image" Target="../media/image47.png"/><Relationship Id="rId9" Type="http://schemas.openxmlformats.org/officeDocument/2006/relationships/image" Target="../media/image15.svg"/><Relationship Id="rId1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C769BDC-84C5-87C2-9A8A-BFB56689C509}"/>
              </a:ext>
            </a:extLst>
          </p:cNvPr>
          <p:cNvSpPr txBox="1"/>
          <p:nvPr/>
        </p:nvSpPr>
        <p:spPr>
          <a:xfrm>
            <a:off x="7856283" y="3510169"/>
            <a:ext cx="16748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РАМКЕ СЛЕДУЕТ КРУПНО РАЗМЕСТИТЬ ГЕРБ ВАШЕГО МУНИЦИПАЛИТЕТА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FF9B28-9C14-4A4D-95B1-34AAEB56F7A7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Отдел экономики администрации муниципального района «Табасаранский район»</a:t>
            </a:r>
          </a:p>
        </p:txBody>
      </p:sp>
      <p:sp>
        <p:nvSpPr>
          <p:cNvPr id="19" name="Скругленный прямоугольник 6">
            <a:extLst>
              <a:ext uri="{FF2B5EF4-FFF2-40B4-BE49-F238E27FC236}">
                <a16:creationId xmlns:a16="http://schemas.microsoft.com/office/drawing/2014/main" id="{5E6C1475-CF7E-4FAA-B709-F47E173F54AD}"/>
              </a:ext>
            </a:extLst>
          </p:cNvPr>
          <p:cNvSpPr/>
          <p:nvPr/>
        </p:nvSpPr>
        <p:spPr>
          <a:xfrm>
            <a:off x="7477205" y="158307"/>
            <a:ext cx="2289611" cy="727622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Республика Дагестан</a:t>
            </a:r>
            <a:endParaRPr kumimoji="0" lang="ru-ID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8">
            <a:extLst>
              <a:ext uri="{FF2B5EF4-FFF2-40B4-BE49-F238E27FC236}">
                <a16:creationId xmlns:a16="http://schemas.microsoft.com/office/drawing/2014/main" id="{E7A637A7-AD7C-4A08-A7B1-17AFF7674DF1}"/>
              </a:ext>
            </a:extLst>
          </p:cNvPr>
          <p:cNvSpPr/>
          <p:nvPr/>
        </p:nvSpPr>
        <p:spPr>
          <a:xfrm>
            <a:off x="9039194" y="158307"/>
            <a:ext cx="727622" cy="727622"/>
          </a:xfrm>
          <a:prstGeom prst="roundRect">
            <a:avLst>
              <a:gd name="adj" fmla="val 28568"/>
            </a:avLst>
          </a:prstGeom>
          <a:solidFill>
            <a:srgbClr val="FEFEFE"/>
          </a:solidFill>
          <a:ln>
            <a:noFill/>
          </a:ln>
          <a:effectLst>
            <a:outerShdw blurRad="106087" sx="89633" sy="89633" algn="ctr" rotWithShape="0">
              <a:prstClr val="black">
                <a:alpha val="9229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E7B6D3-E973-453C-A314-4DFA57FF2968}"/>
              </a:ext>
            </a:extLst>
          </p:cNvPr>
          <p:cNvSpPr txBox="1"/>
          <p:nvPr/>
        </p:nvSpPr>
        <p:spPr>
          <a:xfrm>
            <a:off x="627016" y="5104323"/>
            <a:ext cx="86235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ИНВЕСТИЦИОННЫЙ ПРОФИЛЬ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РАЙОНА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«ТАБАСАРАНСКИЙ РАЙОН»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52C394-956A-4D45-9CCD-A320133B6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9866" y="1753677"/>
            <a:ext cx="2366950" cy="2682542"/>
          </a:xfrm>
          <a:prstGeom prst="roundRect">
            <a:avLst>
              <a:gd name="adj" fmla="val 4167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4C4217-A416-4479-BB16-F8BE62E54A4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4917" y="910952"/>
            <a:ext cx="6842960" cy="38491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7C903F-E839-48DB-B737-2F89508CAE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3339" y="239325"/>
            <a:ext cx="537496" cy="55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5270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7DE7D-0010-3BC8-3EAE-B3A5A3C87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Скругленный прямоугольник 55">
            <a:extLst>
              <a:ext uri="{FF2B5EF4-FFF2-40B4-BE49-F238E27FC236}">
                <a16:creationId xmlns:a16="http://schemas.microsoft.com/office/drawing/2014/main" id="{9FA1CCCC-27F8-04AE-2D67-9FEF7E4963DB}"/>
              </a:ext>
            </a:extLst>
          </p:cNvPr>
          <p:cNvSpPr/>
          <p:nvPr/>
        </p:nvSpPr>
        <p:spPr>
          <a:xfrm>
            <a:off x="5305521" y="1429319"/>
            <a:ext cx="4497842" cy="1080000"/>
          </a:xfrm>
          <a:prstGeom prst="roundRect">
            <a:avLst>
              <a:gd name="adj" fmla="val 24486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57" name="Скругленный прямоугольник 56">
            <a:extLst>
              <a:ext uri="{FF2B5EF4-FFF2-40B4-BE49-F238E27FC236}">
                <a16:creationId xmlns:a16="http://schemas.microsoft.com/office/drawing/2014/main" id="{37F814F7-C72C-DEBF-A8E0-D0157782DA7F}"/>
              </a:ext>
            </a:extLst>
          </p:cNvPr>
          <p:cNvSpPr/>
          <p:nvPr/>
        </p:nvSpPr>
        <p:spPr>
          <a:xfrm>
            <a:off x="5305521" y="2692175"/>
            <a:ext cx="4497842" cy="1080000"/>
          </a:xfrm>
          <a:prstGeom prst="roundRect">
            <a:avLst>
              <a:gd name="adj" fmla="val 2715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:a16="http://schemas.microsoft.com/office/drawing/2014/main" id="{82B9E135-49A8-AFAE-B5ED-1983DB685625}"/>
              </a:ext>
            </a:extLst>
          </p:cNvPr>
          <p:cNvSpPr/>
          <p:nvPr/>
        </p:nvSpPr>
        <p:spPr>
          <a:xfrm>
            <a:off x="5305521" y="3955031"/>
            <a:ext cx="4497842" cy="1080000"/>
          </a:xfrm>
          <a:prstGeom prst="roundRect">
            <a:avLst>
              <a:gd name="adj" fmla="val 2626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7A8C65-2FFC-FA19-1043-FD5C616916B7}"/>
              </a:ext>
            </a:extLst>
          </p:cNvPr>
          <p:cNvSpPr txBox="1"/>
          <p:nvPr/>
        </p:nvSpPr>
        <p:spPr>
          <a:xfrm>
            <a:off x="627016" y="550177"/>
            <a:ext cx="731788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b="1" dirty="0">
                <a:latin typeface="Arial" panose="020B0604020202020204" pitchFamily="34" charset="0"/>
                <a:cs typeface="Arial" panose="020B0604020202020204" pitchFamily="34" charset="0"/>
              </a:rPr>
              <a:t>ОЦЕНКА УСЛУГ ПО ЖИЗНЕОБЕСПЕЧЕНИЮ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0E7AEE1B-6493-2AAC-9706-2C996F25F138}"/>
              </a:ext>
            </a:extLst>
          </p:cNvPr>
          <p:cNvSpPr/>
          <p:nvPr/>
        </p:nvSpPr>
        <p:spPr>
          <a:xfrm>
            <a:off x="627018" y="163628"/>
            <a:ext cx="2108434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услуг по жизнеобеспечению</a:t>
            </a: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96D46BCC-52CE-113E-98A7-2CFA709EE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75F4BDB2-1DD7-9775-89B1-819D0A2A7FFF}"/>
              </a:ext>
            </a:extLst>
          </p:cNvPr>
          <p:cNvSpPr/>
          <p:nvPr/>
        </p:nvSpPr>
        <p:spPr>
          <a:xfrm>
            <a:off x="627016" y="5217886"/>
            <a:ext cx="9176347" cy="1080000"/>
          </a:xfrm>
          <a:prstGeom prst="roundRect">
            <a:avLst>
              <a:gd name="adj" fmla="val 253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A2AD330D-FF13-7864-9E54-AAB88FE0D0E9}"/>
              </a:ext>
            </a:extLst>
          </p:cNvPr>
          <p:cNvSpPr/>
          <p:nvPr/>
        </p:nvSpPr>
        <p:spPr>
          <a:xfrm>
            <a:off x="627016" y="1429319"/>
            <a:ext cx="4497842" cy="1080000"/>
          </a:xfrm>
          <a:prstGeom prst="roundRect">
            <a:avLst>
              <a:gd name="adj" fmla="val 24486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2B503AD-0885-7A92-B50F-6D6B23E4B90F}"/>
              </a:ext>
            </a:extLst>
          </p:cNvPr>
          <p:cNvSpPr txBox="1"/>
          <p:nvPr/>
        </p:nvSpPr>
        <p:spPr>
          <a:xfrm>
            <a:off x="872824" y="1616025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ТРАНСПОРТНОЕ ОБСЛУЖИВАНИЕ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901A812C-12AC-0269-B78F-98A858EE1EF6}"/>
              </a:ext>
            </a:extLst>
          </p:cNvPr>
          <p:cNvSpPr/>
          <p:nvPr/>
        </p:nvSpPr>
        <p:spPr>
          <a:xfrm>
            <a:off x="627016" y="2692175"/>
            <a:ext cx="4497842" cy="1080000"/>
          </a:xfrm>
          <a:prstGeom prst="roundRect">
            <a:avLst>
              <a:gd name="adj" fmla="val 2715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2D3A55BF-3247-B000-6EA4-E0D6AB1E9AFD}"/>
              </a:ext>
            </a:extLst>
          </p:cNvPr>
          <p:cNvSpPr/>
          <p:nvPr/>
        </p:nvSpPr>
        <p:spPr>
          <a:xfrm>
            <a:off x="627016" y="3955031"/>
            <a:ext cx="4497842" cy="1080000"/>
          </a:xfrm>
          <a:prstGeom prst="roundRect">
            <a:avLst>
              <a:gd name="adj" fmla="val 2626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A15FB1C-D0D1-CE8C-F8E6-994D5BF27E92}"/>
              </a:ext>
            </a:extLst>
          </p:cNvPr>
          <p:cNvSpPr txBox="1"/>
          <p:nvPr/>
        </p:nvSpPr>
        <p:spPr>
          <a:xfrm>
            <a:off x="872824" y="2878881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ЭЛЕКТРОСНАБЖЕНИЯ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85C49D6-BF39-8137-2806-6E756A76C75E}"/>
              </a:ext>
            </a:extLst>
          </p:cNvPr>
          <p:cNvSpPr txBox="1"/>
          <p:nvPr/>
        </p:nvSpPr>
        <p:spPr>
          <a:xfrm>
            <a:off x="872824" y="4142829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ВОДОСНАБЖЕНИЯ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EF38B41A-CEBF-CCE2-493A-938216893052}"/>
              </a:ext>
            </a:extLst>
          </p:cNvPr>
          <p:cNvSpPr txBox="1"/>
          <p:nvPr/>
        </p:nvSpPr>
        <p:spPr>
          <a:xfrm>
            <a:off x="5551329" y="1616025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ТЕПЛОСНАБЖЕНИЯ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9D6839A-39A6-4F5E-B5FE-686F0C2ED13D}"/>
              </a:ext>
            </a:extLst>
          </p:cNvPr>
          <p:cNvSpPr txBox="1"/>
          <p:nvPr/>
        </p:nvSpPr>
        <p:spPr>
          <a:xfrm>
            <a:off x="5551329" y="2878881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АВТОМОБИЛЬНЫХ ДОРОГ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0EE053FA-A557-1414-8ECE-9262B61E39F3}"/>
              </a:ext>
            </a:extLst>
          </p:cNvPr>
          <p:cNvSpPr txBox="1"/>
          <p:nvPr/>
        </p:nvSpPr>
        <p:spPr>
          <a:xfrm>
            <a:off x="5551329" y="4142829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ГАЗОСНАБЖЕНИЯ 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DF09B481-63E6-4827-EEE1-C4395D37642B}"/>
              </a:ext>
            </a:extLst>
          </p:cNvPr>
          <p:cNvSpPr txBox="1"/>
          <p:nvPr/>
        </p:nvSpPr>
        <p:spPr>
          <a:xfrm>
            <a:off x="627015" y="5404523"/>
            <a:ext cx="916058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ВЫВОДЫ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7" name="Диаграмма 136">
            <a:extLst>
              <a:ext uri="{FF2B5EF4-FFF2-40B4-BE49-F238E27FC236}">
                <a16:creationId xmlns:a16="http://schemas.microsoft.com/office/drawing/2014/main" id="{C51C3D30-2B31-37DD-003E-863B1BF9B3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7658815"/>
              </p:ext>
            </p:extLst>
          </p:nvPr>
        </p:nvGraphicFramePr>
        <p:xfrm>
          <a:off x="5551329" y="1848679"/>
          <a:ext cx="2770420" cy="581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9" name="Диаграмма 138">
            <a:extLst>
              <a:ext uri="{FF2B5EF4-FFF2-40B4-BE49-F238E27FC236}">
                <a16:creationId xmlns:a16="http://schemas.microsoft.com/office/drawing/2014/main" id="{97A1D79B-4DF1-ADD5-E150-13F835D6F9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8881430"/>
              </p:ext>
            </p:extLst>
          </p:nvPr>
        </p:nvGraphicFramePr>
        <p:xfrm>
          <a:off x="5557264" y="3110373"/>
          <a:ext cx="2770420" cy="581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1" name="Диаграмма 140">
            <a:extLst>
              <a:ext uri="{FF2B5EF4-FFF2-40B4-BE49-F238E27FC236}">
                <a16:creationId xmlns:a16="http://schemas.microsoft.com/office/drawing/2014/main" id="{742B76D2-5D93-71F4-1341-2C5463DC04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5860668"/>
              </p:ext>
            </p:extLst>
          </p:nvPr>
        </p:nvGraphicFramePr>
        <p:xfrm>
          <a:off x="5557264" y="4372067"/>
          <a:ext cx="2770420" cy="581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3" name="Диаграмма 142">
            <a:extLst>
              <a:ext uri="{FF2B5EF4-FFF2-40B4-BE49-F238E27FC236}">
                <a16:creationId xmlns:a16="http://schemas.microsoft.com/office/drawing/2014/main" id="{FA8C9C48-A45C-D0E3-548B-CB6A14B902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5766285"/>
              </p:ext>
            </p:extLst>
          </p:nvPr>
        </p:nvGraphicFramePr>
        <p:xfrm>
          <a:off x="872824" y="1848679"/>
          <a:ext cx="2770420" cy="581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44" name="Диаграмма 143">
            <a:extLst>
              <a:ext uri="{FF2B5EF4-FFF2-40B4-BE49-F238E27FC236}">
                <a16:creationId xmlns:a16="http://schemas.microsoft.com/office/drawing/2014/main" id="{31E09409-6A4A-5B0C-B3C4-AF3F5C017F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1674997"/>
              </p:ext>
            </p:extLst>
          </p:nvPr>
        </p:nvGraphicFramePr>
        <p:xfrm>
          <a:off x="878759" y="3110373"/>
          <a:ext cx="2770420" cy="581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45" name="Диаграмма 144">
            <a:extLst>
              <a:ext uri="{FF2B5EF4-FFF2-40B4-BE49-F238E27FC236}">
                <a16:creationId xmlns:a16="http://schemas.microsoft.com/office/drawing/2014/main" id="{19E1FE89-1D22-621D-B790-2E2FDB94C2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0236261"/>
              </p:ext>
            </p:extLst>
          </p:nvPr>
        </p:nvGraphicFramePr>
        <p:xfrm>
          <a:off x="878759" y="4372067"/>
          <a:ext cx="2770420" cy="581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142B7C9-C8A4-AD18-9E68-F31C31721362}"/>
              </a:ext>
            </a:extLst>
          </p:cNvPr>
          <p:cNvSpPr txBox="1"/>
          <p:nvPr/>
        </p:nvSpPr>
        <p:spPr>
          <a:xfrm>
            <a:off x="872825" y="5721154"/>
            <a:ext cx="27360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хорошее качество услуг водоснабжения, газоснабжения, теплоснабжения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CE461E-F443-47C2-E7FF-BE4E6CF5C7C2}"/>
              </a:ext>
            </a:extLst>
          </p:cNvPr>
          <p:cNvSpPr txBox="1"/>
          <p:nvPr/>
        </p:nvSpPr>
        <p:spPr>
          <a:xfrm>
            <a:off x="3862274" y="5716498"/>
            <a:ext cx="27360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удовлетворительное качество услуг электроснабжения и транспортного обслуживания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0FAD5A-EE6F-8C60-E3B8-C76D8952E3A6}"/>
              </a:ext>
            </a:extLst>
          </p:cNvPr>
          <p:cNvSpPr txBox="1"/>
          <p:nvPr/>
        </p:nvSpPr>
        <p:spPr>
          <a:xfrm>
            <a:off x="6598274" y="5716497"/>
            <a:ext cx="298944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удовлетворительное качество автомобильных дорог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D8257BF-C8CD-4D3E-8B2D-1BA50246EF2B}"/>
              </a:ext>
            </a:extLst>
          </p:cNvPr>
          <p:cNvSpPr txBox="1"/>
          <p:nvPr/>
        </p:nvSpPr>
        <p:spPr>
          <a:xfrm>
            <a:off x="627015" y="6590917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МУНИЦИПАЛЬНОГО РАЙОНА «ТАБАСАРАНСКИЙ РАЙОН»</a:t>
            </a:r>
          </a:p>
        </p:txBody>
      </p:sp>
    </p:spTree>
    <p:extLst>
      <p:ext uri="{BB962C8B-B14F-4D97-AF65-F5344CB8AC3E}">
        <p14:creationId xmlns:p14="http://schemas.microsoft.com/office/powerpoint/2010/main" val="2283290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Скругленный прямоугольник 131">
            <a:extLst>
              <a:ext uri="{FF2B5EF4-FFF2-40B4-BE49-F238E27FC236}">
                <a16:creationId xmlns:a16="http://schemas.microsoft.com/office/drawing/2014/main" id="{965B5596-9886-1EDD-8689-79E3A0147044}"/>
              </a:ext>
            </a:extLst>
          </p:cNvPr>
          <p:cNvSpPr/>
          <p:nvPr/>
        </p:nvSpPr>
        <p:spPr>
          <a:xfrm>
            <a:off x="627016" y="1401546"/>
            <a:ext cx="6056289" cy="4906277"/>
          </a:xfrm>
          <a:prstGeom prst="roundRect">
            <a:avLst>
              <a:gd name="adj" fmla="val 502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68" name="Скругленный прямоугольник 167">
            <a:extLst>
              <a:ext uri="{FF2B5EF4-FFF2-40B4-BE49-F238E27FC236}">
                <a16:creationId xmlns:a16="http://schemas.microsoft.com/office/drawing/2014/main" id="{406DE531-59AB-987E-57EA-AF99FD6084E2}"/>
              </a:ext>
            </a:extLst>
          </p:cNvPr>
          <p:cNvSpPr/>
          <p:nvPr/>
        </p:nvSpPr>
        <p:spPr>
          <a:xfrm>
            <a:off x="750639" y="1525351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73" name="Скругленный прямоугольник 172">
            <a:extLst>
              <a:ext uri="{FF2B5EF4-FFF2-40B4-BE49-F238E27FC236}">
                <a16:creationId xmlns:a16="http://schemas.microsoft.com/office/drawing/2014/main" id="{EB7D65FA-C463-3087-D7E8-6B8E7319F8D2}"/>
              </a:ext>
            </a:extLst>
          </p:cNvPr>
          <p:cNvSpPr/>
          <p:nvPr/>
        </p:nvSpPr>
        <p:spPr>
          <a:xfrm>
            <a:off x="3722882" y="1525351"/>
            <a:ext cx="28368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91" name="Скругленный прямоугольник 190">
            <a:extLst>
              <a:ext uri="{FF2B5EF4-FFF2-40B4-BE49-F238E27FC236}">
                <a16:creationId xmlns:a16="http://schemas.microsoft.com/office/drawing/2014/main" id="{3DAEEDE2-CD4E-EEAA-1E55-446D41A95687}"/>
              </a:ext>
            </a:extLst>
          </p:cNvPr>
          <p:cNvSpPr/>
          <p:nvPr/>
        </p:nvSpPr>
        <p:spPr>
          <a:xfrm>
            <a:off x="750638" y="4714888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92" name="Скругленный прямоугольник 191">
            <a:extLst>
              <a:ext uri="{FF2B5EF4-FFF2-40B4-BE49-F238E27FC236}">
                <a16:creationId xmlns:a16="http://schemas.microsoft.com/office/drawing/2014/main" id="{08E356B1-B150-5CBC-DA11-99103B9B0653}"/>
              </a:ext>
            </a:extLst>
          </p:cNvPr>
          <p:cNvSpPr/>
          <p:nvPr/>
        </p:nvSpPr>
        <p:spPr>
          <a:xfrm>
            <a:off x="3722881" y="4714888"/>
            <a:ext cx="28368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97" name="Скругленный прямоугольник 196">
            <a:extLst>
              <a:ext uri="{FF2B5EF4-FFF2-40B4-BE49-F238E27FC236}">
                <a16:creationId xmlns:a16="http://schemas.microsoft.com/office/drawing/2014/main" id="{EA0DAF6A-ED29-E9EF-CDF0-F42C5E4B92F5}"/>
              </a:ext>
            </a:extLst>
          </p:cNvPr>
          <p:cNvSpPr/>
          <p:nvPr/>
        </p:nvSpPr>
        <p:spPr>
          <a:xfrm>
            <a:off x="750638" y="3120117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98" name="Скругленный прямоугольник 197">
            <a:extLst>
              <a:ext uri="{FF2B5EF4-FFF2-40B4-BE49-F238E27FC236}">
                <a16:creationId xmlns:a16="http://schemas.microsoft.com/office/drawing/2014/main" id="{8D370FB6-20C6-B96E-C580-63F3005FCF57}"/>
              </a:ext>
            </a:extLst>
          </p:cNvPr>
          <p:cNvSpPr/>
          <p:nvPr/>
        </p:nvSpPr>
        <p:spPr>
          <a:xfrm>
            <a:off x="3775505" y="3136422"/>
            <a:ext cx="28368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673668"/>
            <a:ext cx="916057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b="1" dirty="0">
                <a:latin typeface="Arial" panose="020B0604020202020204" pitchFamily="34" charset="0"/>
                <a:cs typeface="Arial" panose="020B0604020202020204" pitchFamily="34" charset="0"/>
              </a:rPr>
              <a:t>ТУРИСТИЧЕСК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ИЕ</a:t>
            </a:r>
            <a:r>
              <a:rPr lang="ru-ID" sz="2400" b="1" dirty="0">
                <a:latin typeface="Arial" panose="020B0604020202020204" pitchFamily="34" charset="0"/>
                <a:cs typeface="Arial" panose="020B0604020202020204" pitchFamily="34" charset="0"/>
              </a:rPr>
              <a:t> ДОСТОПРИМЕЧАТЕЛЬНОСТИ 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6" y="270253"/>
            <a:ext cx="66511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Скругленный прямоугольник 140">
            <a:extLst>
              <a:ext uri="{FF2B5EF4-FFF2-40B4-BE49-F238E27FC236}">
                <a16:creationId xmlns:a16="http://schemas.microsoft.com/office/drawing/2014/main" id="{C7EEC72E-3ED9-E267-43BA-E4A3E81CE2BE}"/>
              </a:ext>
            </a:extLst>
          </p:cNvPr>
          <p:cNvSpPr/>
          <p:nvPr/>
        </p:nvSpPr>
        <p:spPr>
          <a:xfrm>
            <a:off x="6835241" y="2680175"/>
            <a:ext cx="2968121" cy="1116000"/>
          </a:xfrm>
          <a:prstGeom prst="roundRect">
            <a:avLst>
              <a:gd name="adj" fmla="val 2448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53" name="Скругленный прямоугольник 152">
            <a:extLst>
              <a:ext uri="{FF2B5EF4-FFF2-40B4-BE49-F238E27FC236}">
                <a16:creationId xmlns:a16="http://schemas.microsoft.com/office/drawing/2014/main" id="{D55725BD-9CEF-A6C4-CE2F-1F1ED6085E54}"/>
              </a:ext>
            </a:extLst>
          </p:cNvPr>
          <p:cNvSpPr/>
          <p:nvPr/>
        </p:nvSpPr>
        <p:spPr>
          <a:xfrm>
            <a:off x="6827078" y="3964739"/>
            <a:ext cx="2968121" cy="1368091"/>
          </a:xfrm>
          <a:prstGeom prst="roundRect">
            <a:avLst>
              <a:gd name="adj" fmla="val 25377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AC190EDA-2C05-15EC-A1DE-437FDD6DF9D3}"/>
              </a:ext>
            </a:extLst>
          </p:cNvPr>
          <p:cNvSpPr txBox="1"/>
          <p:nvPr/>
        </p:nvSpPr>
        <p:spPr>
          <a:xfrm>
            <a:off x="2631260" y="4332966"/>
            <a:ext cx="801398" cy="10772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ПЕЩЕРА «ДЮРК»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99D6DE6B-139E-8832-E11F-631D17E87F79}"/>
              </a:ext>
            </a:extLst>
          </p:cNvPr>
          <p:cNvSpPr txBox="1"/>
          <p:nvPr/>
        </p:nvSpPr>
        <p:spPr>
          <a:xfrm>
            <a:off x="5621307" y="2553178"/>
            <a:ext cx="947263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ХУЧНИНСКИЙ ВОДОПАД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FB1FF055-40B5-BA60-4F7B-23BB5E57A5CD}"/>
              </a:ext>
            </a:extLst>
          </p:cNvPr>
          <p:cNvSpPr txBox="1"/>
          <p:nvPr/>
        </p:nvSpPr>
        <p:spPr>
          <a:xfrm>
            <a:off x="2653312" y="5717093"/>
            <a:ext cx="694107" cy="323165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КУЖНИКСКИЙ ПРИРОДНЫЙ МОСТ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7F5D904E-0764-D556-8F34-50AF2D1830C7}"/>
              </a:ext>
            </a:extLst>
          </p:cNvPr>
          <p:cNvSpPr txBox="1"/>
          <p:nvPr/>
        </p:nvSpPr>
        <p:spPr>
          <a:xfrm>
            <a:off x="5600677" y="5803553"/>
            <a:ext cx="964750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ШИЛЕНСКИЙ ДЕРЕВЯННЫЙ МОСТ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12850D73-BA0F-E934-9B3B-1FF7EEC63AD8}"/>
              </a:ext>
            </a:extLst>
          </p:cNvPr>
          <p:cNvSpPr txBox="1"/>
          <p:nvPr/>
        </p:nvSpPr>
        <p:spPr>
          <a:xfrm>
            <a:off x="5612417" y="3982763"/>
            <a:ext cx="856583" cy="43088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МЕЧЕТЬ С МИНАРЕТОМ 1875– 1876 ГГ. В С. ДЖУЛИ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31BFC30A-9CC5-E6E2-F85C-B6EFC1138044}"/>
              </a:ext>
            </a:extLst>
          </p:cNvPr>
          <p:cNvSpPr txBox="1"/>
          <p:nvPr/>
        </p:nvSpPr>
        <p:spPr>
          <a:xfrm>
            <a:off x="7142572" y="3214256"/>
            <a:ext cx="2003054" cy="1620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210 тыс. туристов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93D18ECF-A386-4937-AA7D-760DB0FD36AC}"/>
              </a:ext>
            </a:extLst>
          </p:cNvPr>
          <p:cNvSpPr txBox="1"/>
          <p:nvPr/>
        </p:nvSpPr>
        <p:spPr>
          <a:xfrm>
            <a:off x="7142572" y="3544916"/>
            <a:ext cx="1481322" cy="12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Прибыло в 2023 г.</a:t>
            </a:r>
          </a:p>
        </p:txBody>
      </p:sp>
      <p:sp>
        <p:nvSpPr>
          <p:cNvPr id="212" name="Скругленный прямоугольник 211">
            <a:extLst>
              <a:ext uri="{FF2B5EF4-FFF2-40B4-BE49-F238E27FC236}">
                <a16:creationId xmlns:a16="http://schemas.microsoft.com/office/drawing/2014/main" id="{EF3E43EC-A155-BABE-59F4-F2F66FC0AFD4}"/>
              </a:ext>
            </a:extLst>
          </p:cNvPr>
          <p:cNvSpPr/>
          <p:nvPr/>
        </p:nvSpPr>
        <p:spPr>
          <a:xfrm>
            <a:off x="7142068" y="2836362"/>
            <a:ext cx="1402327" cy="182131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+110 % по отношению к 2022 году</a:t>
            </a:r>
            <a:endParaRPr lang="ru-ID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F2AD49D8-CFBB-2002-4B05-BC3FEC616920}"/>
              </a:ext>
            </a:extLst>
          </p:cNvPr>
          <p:cNvSpPr txBox="1"/>
          <p:nvPr/>
        </p:nvSpPr>
        <p:spPr>
          <a:xfrm>
            <a:off x="7051059" y="4022659"/>
            <a:ext cx="160014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география туристов</a:t>
            </a:r>
            <a:endParaRPr lang="ru-RU" sz="9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1720A437-E917-8D9D-E318-B644F0E3B647}"/>
              </a:ext>
            </a:extLst>
          </p:cNvPr>
          <p:cNvSpPr txBox="1"/>
          <p:nvPr/>
        </p:nvSpPr>
        <p:spPr>
          <a:xfrm>
            <a:off x="7108450" y="4215985"/>
            <a:ext cx="1043583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Хучнинский</a:t>
            </a:r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водопад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Пещера «</a:t>
            </a:r>
            <a:r>
              <a:rPr lang="ru-RU" sz="6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Дюрк</a:t>
            </a:r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Крепость «Семи братьев и одной сестры»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бальнеологические ресурсы в с. </a:t>
            </a:r>
            <a:r>
              <a:rPr lang="ru-RU" sz="6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Акка</a:t>
            </a:r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6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Гурик</a:t>
            </a:r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6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Татиль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EC006853-1759-BDB6-6911-2586A3F1D762}"/>
              </a:ext>
            </a:extLst>
          </p:cNvPr>
          <p:cNvSpPr txBox="1"/>
          <p:nvPr/>
        </p:nvSpPr>
        <p:spPr>
          <a:xfrm>
            <a:off x="8265706" y="4198206"/>
            <a:ext cx="1133283" cy="12003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Мечеть с минаретом 1875– 1876 гг. в с. Джули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Шиленский</a:t>
            </a:r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природный мост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Форты стен «Даг– Бары» VI в. в </a:t>
            </a:r>
            <a:r>
              <a:rPr lang="ru-RU" sz="6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с.Татиле</a:t>
            </a:r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 </a:t>
            </a:r>
            <a:r>
              <a:rPr lang="ru-RU" sz="6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с.Зиле</a:t>
            </a:r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 </a:t>
            </a:r>
            <a:r>
              <a:rPr lang="ru-RU" sz="6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с.Дарваге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Кужникский</a:t>
            </a:r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природный мост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2" name="Рисунок 241" descr="Пользователь со сплошной заливкой">
            <a:extLst>
              <a:ext uri="{FF2B5EF4-FFF2-40B4-BE49-F238E27FC236}">
                <a16:creationId xmlns:a16="http://schemas.microsoft.com/office/drawing/2014/main" id="{8CF82E8F-65AA-3A35-D6F5-B314FC10FB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21526" y="2779435"/>
            <a:ext cx="360000" cy="360000"/>
          </a:xfrm>
          <a:prstGeom prst="rect">
            <a:avLst/>
          </a:prstGeom>
        </p:spPr>
      </p:pic>
      <p:pic>
        <p:nvPicPr>
          <p:cNvPr id="246" name="Рисунок 245" descr="Карта с кнопкой со сплошной заливкой">
            <a:extLst>
              <a:ext uri="{FF2B5EF4-FFF2-40B4-BE49-F238E27FC236}">
                <a16:creationId xmlns:a16="http://schemas.microsoft.com/office/drawing/2014/main" id="{1CE77E23-3B18-38FC-9A54-0800D019A6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21526" y="4053866"/>
            <a:ext cx="360000" cy="360000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2CE4DE40-ABBF-4F93-9FFE-CC9BA37EC092}"/>
              </a:ext>
            </a:extLst>
          </p:cNvPr>
          <p:cNvSpPr txBox="1"/>
          <p:nvPr/>
        </p:nvSpPr>
        <p:spPr>
          <a:xfrm>
            <a:off x="627015" y="6590917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МУНИЦИПАЛЬНОГО РАЙОНА «ТАБАСАРАНСКИЙ РАЙОН»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2081E93-C6F0-4F0D-9225-C910B17A2867}"/>
              </a:ext>
            </a:extLst>
          </p:cNvPr>
          <p:cNvSpPr txBox="1"/>
          <p:nvPr/>
        </p:nvSpPr>
        <p:spPr>
          <a:xfrm>
            <a:off x="2494594" y="2446780"/>
            <a:ext cx="118960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КРЕПОСТЬ «СЕМИ БРАТЬЕВ И ОДНОЙ СЕСТРЫ»</a:t>
            </a:r>
            <a:endParaRPr lang="ru-RU" sz="700" b="1" i="0" dirty="0">
              <a:solidFill>
                <a:srgbClr val="4756A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E008AF-DD2E-4FBE-BF2D-89053FA412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542" y="1577688"/>
            <a:ext cx="1671197" cy="13662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7635F55-E9AC-4E56-970F-461A939B58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0078" y="1577688"/>
            <a:ext cx="1706494" cy="13358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5585C35-CA3C-4C74-9ED3-EA32D5B423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9724" y="3206194"/>
            <a:ext cx="1667911" cy="13671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F333244-1990-44F2-AA1D-EE83191548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79810" y="3218620"/>
            <a:ext cx="1678942" cy="13588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D36D292-077F-4301-B0E6-449B7668CA2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9725" y="4744010"/>
            <a:ext cx="1640014" cy="1296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FB7D1C5-E40C-4830-B855-05E5BF3048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07509" y="4782532"/>
            <a:ext cx="1644990" cy="12577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03428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Скругленный прямоугольник 71">
            <a:extLst>
              <a:ext uri="{FF2B5EF4-FFF2-40B4-BE49-F238E27FC236}">
                <a16:creationId xmlns:a16="http://schemas.microsoft.com/office/drawing/2014/main" id="{1FEA1B35-77E4-A172-D1A3-AE89EA44D200}"/>
              </a:ext>
            </a:extLst>
          </p:cNvPr>
          <p:cNvSpPr/>
          <p:nvPr/>
        </p:nvSpPr>
        <p:spPr>
          <a:xfrm>
            <a:off x="627016" y="2287721"/>
            <a:ext cx="3977403" cy="4020102"/>
          </a:xfrm>
          <a:prstGeom prst="roundRect">
            <a:avLst>
              <a:gd name="adj" fmla="val 7045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731788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b="1" dirty="0"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</a:p>
          <a:p>
            <a:r>
              <a:rPr lang="ru-ID" sz="2400" dirty="0">
                <a:latin typeface="Arial" panose="020B0604020202020204" pitchFamily="34" charset="0"/>
                <a:cs typeface="Arial" panose="020B0604020202020204" pitchFamily="34" charset="0"/>
              </a:rPr>
              <a:t>ТУРИСТИЧЕСКИЕ МАРШРУТЫ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66511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3E6210EF-3CE9-687B-D58A-316299AB2051}"/>
              </a:ext>
            </a:extLst>
          </p:cNvPr>
          <p:cNvSpPr/>
          <p:nvPr/>
        </p:nvSpPr>
        <p:spPr>
          <a:xfrm>
            <a:off x="627016" y="1401546"/>
            <a:ext cx="3977403" cy="775597"/>
          </a:xfrm>
          <a:prstGeom prst="roundRect">
            <a:avLst>
              <a:gd name="adj" fmla="val 324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ОСНОВНЫЕ ТУРИСТИЧЕСКИЕ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МАРШРУТЫ ПО ТАБАСАРАНСКОМУ РАЙОНА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2E6E61-8778-3D82-B66B-86675CBE24C0}"/>
              </a:ext>
            </a:extLst>
          </p:cNvPr>
          <p:cNvSpPr txBox="1"/>
          <p:nvPr/>
        </p:nvSpPr>
        <p:spPr>
          <a:xfrm>
            <a:off x="1117566" y="2596404"/>
            <a:ext cx="247377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Маршрут «Три моста»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11473CE6-90F5-AEE0-DE2C-741B3FB20BBD}"/>
              </a:ext>
            </a:extLst>
          </p:cNvPr>
          <p:cNvSpPr/>
          <p:nvPr/>
        </p:nvSpPr>
        <p:spPr>
          <a:xfrm>
            <a:off x="831845" y="2565804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12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099476-09E3-2F37-3B67-A28244658081}"/>
              </a:ext>
            </a:extLst>
          </p:cNvPr>
          <p:cNvSpPr txBox="1"/>
          <p:nvPr/>
        </p:nvSpPr>
        <p:spPr>
          <a:xfrm>
            <a:off x="1123273" y="3132196"/>
            <a:ext cx="331620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Маршрут «От «Водопада» к пещере»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A4F9D21E-69D1-7F1B-E002-38AFEE7A6866}"/>
              </a:ext>
            </a:extLst>
          </p:cNvPr>
          <p:cNvSpPr/>
          <p:nvPr/>
        </p:nvSpPr>
        <p:spPr>
          <a:xfrm>
            <a:off x="852980" y="3113841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2F9F45-0791-A0D0-EB8F-4D140334C4EC}"/>
              </a:ext>
            </a:extLst>
          </p:cNvPr>
          <p:cNvSpPr txBox="1"/>
          <p:nvPr/>
        </p:nvSpPr>
        <p:spPr>
          <a:xfrm>
            <a:off x="1171670" y="3640526"/>
            <a:ext cx="331620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Маршрут «По великой стене «Даг– Бары»</a:t>
            </a: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35D67197-D7DC-D223-02D1-1000B2C57B69}"/>
              </a:ext>
            </a:extLst>
          </p:cNvPr>
          <p:cNvSpPr/>
          <p:nvPr/>
        </p:nvSpPr>
        <p:spPr>
          <a:xfrm>
            <a:off x="852980" y="3663612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12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5DD8FE-13F5-CB44-668C-25BCEE88B1E4}"/>
              </a:ext>
            </a:extLst>
          </p:cNvPr>
          <p:cNvSpPr txBox="1"/>
          <p:nvPr/>
        </p:nvSpPr>
        <p:spPr>
          <a:xfrm>
            <a:off x="1187032" y="4181666"/>
            <a:ext cx="37659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Маршрут «Две эпохи Ислама» или «Два</a:t>
            </a:r>
          </a:p>
          <a:p>
            <a:r>
              <a:rPr lang="ru-RU" sz="12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шейха </a:t>
            </a:r>
            <a:r>
              <a:rPr lang="ru-RU" sz="12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Табасарана</a:t>
            </a:r>
            <a:r>
              <a:rPr lang="ru-RU" sz="12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C1BD3DD5-5456-150A-CE00-B003466622B3}"/>
              </a:ext>
            </a:extLst>
          </p:cNvPr>
          <p:cNvSpPr/>
          <p:nvPr/>
        </p:nvSpPr>
        <p:spPr>
          <a:xfrm>
            <a:off x="852980" y="4213383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B18AC48C-EE67-44BC-BDBE-C1FA9206CFDA}"/>
              </a:ext>
            </a:extLst>
          </p:cNvPr>
          <p:cNvSpPr txBox="1"/>
          <p:nvPr/>
        </p:nvSpPr>
        <p:spPr>
          <a:xfrm>
            <a:off x="627015" y="6590917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МУНИЦИПАЛЬНОГО РАЙОНА «ТАБАСАРАНСКИЙ РАЙОН»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A83F681-B9C9-4B5F-A90E-B5DA5E040FE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84091" y="1401547"/>
            <a:ext cx="5124207" cy="4906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9418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BAF71-4089-4635-8D62-BB2C93B79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Скругленный прямоугольник 134">
            <a:extLst>
              <a:ext uri="{FF2B5EF4-FFF2-40B4-BE49-F238E27FC236}">
                <a16:creationId xmlns:a16="http://schemas.microsoft.com/office/drawing/2014/main" id="{45A40C3D-5FE2-E053-3290-D28F2204372C}"/>
              </a:ext>
            </a:extLst>
          </p:cNvPr>
          <p:cNvSpPr/>
          <p:nvPr/>
        </p:nvSpPr>
        <p:spPr>
          <a:xfrm>
            <a:off x="6835241" y="1429319"/>
            <a:ext cx="2968121" cy="4878504"/>
          </a:xfrm>
          <a:prstGeom prst="roundRect">
            <a:avLst>
              <a:gd name="adj" fmla="val 703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32" name="Скругленный прямоугольник 131">
            <a:extLst>
              <a:ext uri="{FF2B5EF4-FFF2-40B4-BE49-F238E27FC236}">
                <a16:creationId xmlns:a16="http://schemas.microsoft.com/office/drawing/2014/main" id="{8D9851CB-3B9D-FFA9-7B9B-F99179EA665A}"/>
              </a:ext>
            </a:extLst>
          </p:cNvPr>
          <p:cNvSpPr/>
          <p:nvPr/>
        </p:nvSpPr>
        <p:spPr>
          <a:xfrm>
            <a:off x="627016" y="1401546"/>
            <a:ext cx="6056289" cy="4906277"/>
          </a:xfrm>
          <a:prstGeom prst="roundRect">
            <a:avLst>
              <a:gd name="adj" fmla="val 502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97" name="Скругленный прямоугольник 196">
            <a:extLst>
              <a:ext uri="{FF2B5EF4-FFF2-40B4-BE49-F238E27FC236}">
                <a16:creationId xmlns:a16="http://schemas.microsoft.com/office/drawing/2014/main" id="{F2BF197B-A448-E079-7BC3-CC0BAF390F9F}"/>
              </a:ext>
            </a:extLst>
          </p:cNvPr>
          <p:cNvSpPr/>
          <p:nvPr/>
        </p:nvSpPr>
        <p:spPr>
          <a:xfrm>
            <a:off x="750637" y="1525350"/>
            <a:ext cx="2843999" cy="2260800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17F9C4-38A1-7877-08F5-FF97015D71C6}"/>
              </a:ext>
            </a:extLst>
          </p:cNvPr>
          <p:cNvSpPr txBox="1"/>
          <p:nvPr/>
        </p:nvSpPr>
        <p:spPr>
          <a:xfrm>
            <a:off x="627016" y="550177"/>
            <a:ext cx="916057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b="1" dirty="0"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</a:p>
          <a:p>
            <a:r>
              <a:rPr lang="ru-ID" sz="2400" dirty="0">
                <a:latin typeface="Arial" panose="020B0604020202020204" pitchFamily="34" charset="0"/>
                <a:cs typeface="Arial" panose="020B0604020202020204" pitchFamily="34" charset="0"/>
              </a:rPr>
              <a:t>ЗНАКОВЫЕ СОБЫТИЯ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2165614C-6371-5053-2690-9B9E16044DB3}"/>
              </a:ext>
            </a:extLst>
          </p:cNvPr>
          <p:cNvSpPr/>
          <p:nvPr/>
        </p:nvSpPr>
        <p:spPr>
          <a:xfrm>
            <a:off x="627017" y="163628"/>
            <a:ext cx="66511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26243AEC-A602-C121-C4DA-F42F48447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2697CC25-E141-68D7-3AF7-2D6890050277}"/>
              </a:ext>
            </a:extLst>
          </p:cNvPr>
          <p:cNvSpPr txBox="1"/>
          <p:nvPr/>
        </p:nvSpPr>
        <p:spPr>
          <a:xfrm>
            <a:off x="2949800" y="2993992"/>
            <a:ext cx="577041" cy="75405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 лет</a:t>
            </a:r>
          </a:p>
          <a:p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 дня основания Табасаранского района</a:t>
            </a:r>
          </a:p>
          <a:p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86DD7929-F616-C9CC-CA73-76240227E2F5}"/>
              </a:ext>
            </a:extLst>
          </p:cNvPr>
          <p:cNvSpPr txBox="1"/>
          <p:nvPr/>
        </p:nvSpPr>
        <p:spPr>
          <a:xfrm>
            <a:off x="7030593" y="4225283"/>
            <a:ext cx="2393192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летние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Табасаранского района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2024 году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B7E3A4C9-2BF0-143F-A841-6178A0FDF96B}"/>
              </a:ext>
            </a:extLst>
          </p:cNvPr>
          <p:cNvSpPr txBox="1"/>
          <p:nvPr/>
        </p:nvSpPr>
        <p:spPr>
          <a:xfrm>
            <a:off x="7030593" y="5356058"/>
            <a:ext cx="2393192" cy="6412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lnSpc>
                <a:spcPts val="980"/>
              </a:lnSpc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благоустройство Центрального парка с. Хучни</a:t>
            </a:r>
          </a:p>
          <a:p>
            <a:pPr marL="171450" indent="-171450">
              <a:lnSpc>
                <a:spcPts val="980"/>
              </a:lnSpc>
              <a:buFont typeface="Arial" panose="020B0604020202020204" pitchFamily="34" charset="0"/>
              <a:buChar char="•"/>
            </a:pP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980"/>
              </a:lnSpc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благоустройство территорий сельских поселений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07757ABF-CE18-4EF4-9BF0-AE7C8D81B176}"/>
              </a:ext>
            </a:extLst>
          </p:cNvPr>
          <p:cNvSpPr/>
          <p:nvPr/>
        </p:nvSpPr>
        <p:spPr>
          <a:xfrm>
            <a:off x="756560" y="3919288"/>
            <a:ext cx="2844000" cy="2260800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A399365B-8394-2661-767B-A9A723347202}"/>
              </a:ext>
            </a:extLst>
          </p:cNvPr>
          <p:cNvSpPr/>
          <p:nvPr/>
        </p:nvSpPr>
        <p:spPr>
          <a:xfrm>
            <a:off x="3745209" y="1525350"/>
            <a:ext cx="2826000" cy="2260800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793D5F30-060A-B010-4F6B-9E7C5FE58BF0}"/>
              </a:ext>
            </a:extLst>
          </p:cNvPr>
          <p:cNvSpPr/>
          <p:nvPr/>
        </p:nvSpPr>
        <p:spPr>
          <a:xfrm>
            <a:off x="3725362" y="3919288"/>
            <a:ext cx="2826000" cy="2260800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9CC857-D470-2C25-1213-6644A90B3344}"/>
              </a:ext>
            </a:extLst>
          </p:cNvPr>
          <p:cNvSpPr txBox="1"/>
          <p:nvPr/>
        </p:nvSpPr>
        <p:spPr>
          <a:xfrm>
            <a:off x="5793800" y="2980200"/>
            <a:ext cx="757562" cy="64633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just"/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Республиканский фестиваль «Мелодии Рубаса» прошел в Табасаранском районе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645823-3F3F-E5A0-0E3E-A266C73C7D03}"/>
              </a:ext>
            </a:extLst>
          </p:cNvPr>
          <p:cNvSpPr txBox="1"/>
          <p:nvPr/>
        </p:nvSpPr>
        <p:spPr>
          <a:xfrm>
            <a:off x="2936232" y="5051050"/>
            <a:ext cx="644596" cy="969496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Открытие современного </a:t>
            </a:r>
            <a:r>
              <a:rPr lang="ru-RU" sz="7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гостинично</a:t>
            </a:r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-ресторанного комплекса премиум-класса «Гордость </a:t>
            </a:r>
            <a:r>
              <a:rPr lang="ru-RU" sz="7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Табасарана</a:t>
            </a:r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E66BC2-F2F8-59E6-5B96-45775CFB9196}"/>
              </a:ext>
            </a:extLst>
          </p:cNvPr>
          <p:cNvSpPr txBox="1"/>
          <p:nvPr/>
        </p:nvSpPr>
        <p:spPr>
          <a:xfrm>
            <a:off x="5910207" y="5028974"/>
            <a:ext cx="616235" cy="86177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Туристический потенциал Табасаранского района представили на V Сибирском </a:t>
            </a:r>
            <a:r>
              <a:rPr lang="ru-RU" sz="7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турфоруме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47C672-4E28-C96F-D4F6-4966E6FCADA2}"/>
              </a:ext>
            </a:extLst>
          </p:cNvPr>
          <p:cNvSpPr txBox="1"/>
          <p:nvPr/>
        </p:nvSpPr>
        <p:spPr>
          <a:xfrm>
            <a:off x="7030593" y="4970042"/>
            <a:ext cx="239319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ПЛАНИРУЕТСЯ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056C46E-8CC0-4AE2-8382-66F044B74D6B}"/>
              </a:ext>
            </a:extLst>
          </p:cNvPr>
          <p:cNvSpPr txBox="1"/>
          <p:nvPr/>
        </p:nvSpPr>
        <p:spPr>
          <a:xfrm>
            <a:off x="627015" y="6590917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МУНИЦИПАЛЬНОГО РАЙОНА «ТАБАСАРАНСКИЙ РАЙОН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01905A2-4357-4A69-B5F1-5E19180CF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205" y="1641753"/>
            <a:ext cx="1973552" cy="19851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E1F979A-435E-4D26-AD3E-3AE1C00E70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846" y="1641753"/>
            <a:ext cx="1872709" cy="19214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7173662-947F-47EB-9D13-FC7E9318FF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206" y="3979641"/>
            <a:ext cx="1971224" cy="20128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059BAAA-D830-4083-B70B-5E90EE8624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7679" y="4009316"/>
            <a:ext cx="2005263" cy="19831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6C1F13B-9BC9-44FE-9574-F4AE70FCA0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3878" y="1401546"/>
            <a:ext cx="2969484" cy="19776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824600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0991" y="1407120"/>
            <a:ext cx="2934970" cy="1116330"/>
          </a:xfrm>
          <a:custGeom>
            <a:avLst/>
            <a:gdLst/>
            <a:ahLst/>
            <a:cxnLst/>
            <a:rect l="l" t="t" r="r" b="b"/>
            <a:pathLst>
              <a:path w="2934970" h="1116330">
                <a:moveTo>
                  <a:pt x="2669799" y="1115999"/>
                </a:moveTo>
                <a:lnTo>
                  <a:pt x="264949" y="1115999"/>
                </a:lnTo>
                <a:lnTo>
                  <a:pt x="217324" y="1111731"/>
                </a:lnTo>
                <a:lnTo>
                  <a:pt x="172500" y="1099424"/>
                </a:lnTo>
                <a:lnTo>
                  <a:pt x="131224" y="1079826"/>
                </a:lnTo>
                <a:lnTo>
                  <a:pt x="94245" y="1053687"/>
                </a:lnTo>
                <a:lnTo>
                  <a:pt x="62312" y="1021754"/>
                </a:lnTo>
                <a:lnTo>
                  <a:pt x="36173" y="984775"/>
                </a:lnTo>
                <a:lnTo>
                  <a:pt x="16575" y="943499"/>
                </a:lnTo>
                <a:lnTo>
                  <a:pt x="4268" y="898675"/>
                </a:lnTo>
                <a:lnTo>
                  <a:pt x="0" y="851050"/>
                </a:lnTo>
                <a:lnTo>
                  <a:pt x="0" y="264949"/>
                </a:lnTo>
                <a:lnTo>
                  <a:pt x="4268" y="217324"/>
                </a:lnTo>
                <a:lnTo>
                  <a:pt x="16575" y="172500"/>
                </a:lnTo>
                <a:lnTo>
                  <a:pt x="36173" y="131224"/>
                </a:lnTo>
                <a:lnTo>
                  <a:pt x="62312" y="94245"/>
                </a:lnTo>
                <a:lnTo>
                  <a:pt x="94245" y="62312"/>
                </a:lnTo>
                <a:lnTo>
                  <a:pt x="131224" y="36173"/>
                </a:lnTo>
                <a:lnTo>
                  <a:pt x="172500" y="16575"/>
                </a:lnTo>
                <a:lnTo>
                  <a:pt x="217324" y="4268"/>
                </a:lnTo>
                <a:lnTo>
                  <a:pt x="264949" y="0"/>
                </a:lnTo>
                <a:lnTo>
                  <a:pt x="2669799" y="0"/>
                </a:lnTo>
                <a:lnTo>
                  <a:pt x="2721729" y="5137"/>
                </a:lnTo>
                <a:lnTo>
                  <a:pt x="2771191" y="20168"/>
                </a:lnTo>
                <a:lnTo>
                  <a:pt x="2816793" y="44514"/>
                </a:lnTo>
                <a:lnTo>
                  <a:pt x="2857146" y="77601"/>
                </a:lnTo>
                <a:lnTo>
                  <a:pt x="2890234" y="117955"/>
                </a:lnTo>
                <a:lnTo>
                  <a:pt x="2914580" y="163557"/>
                </a:lnTo>
                <a:lnTo>
                  <a:pt x="2929611" y="213019"/>
                </a:lnTo>
                <a:lnTo>
                  <a:pt x="2934748" y="264949"/>
                </a:lnTo>
                <a:lnTo>
                  <a:pt x="2934748" y="851050"/>
                </a:lnTo>
                <a:lnTo>
                  <a:pt x="2930480" y="898675"/>
                </a:lnTo>
                <a:lnTo>
                  <a:pt x="2918173" y="943499"/>
                </a:lnTo>
                <a:lnTo>
                  <a:pt x="2898575" y="984775"/>
                </a:lnTo>
                <a:lnTo>
                  <a:pt x="2872436" y="1021754"/>
                </a:lnTo>
                <a:lnTo>
                  <a:pt x="2840503" y="1053687"/>
                </a:lnTo>
                <a:lnTo>
                  <a:pt x="2803524" y="1079826"/>
                </a:lnTo>
                <a:lnTo>
                  <a:pt x="2762248" y="1099424"/>
                </a:lnTo>
                <a:lnTo>
                  <a:pt x="2717424" y="1111731"/>
                </a:lnTo>
                <a:lnTo>
                  <a:pt x="2669799" y="1115999"/>
                </a:lnTo>
                <a:close/>
              </a:path>
            </a:pathLst>
          </a:custGeom>
          <a:solidFill>
            <a:srgbClr val="4755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01192" y="1867077"/>
            <a:ext cx="54229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b="1" spc="-5" dirty="0">
                <a:solidFill>
                  <a:srgbClr val="FFFFFF"/>
                </a:solidFill>
                <a:latin typeface="Arial"/>
                <a:cs typeface="Arial"/>
              </a:rPr>
              <a:t>ВЫ</a:t>
            </a:r>
            <a:r>
              <a:rPr sz="1050" b="1" spc="-30" dirty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050" b="1" spc="-15" dirty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050" b="1" dirty="0">
                <a:solidFill>
                  <a:srgbClr val="FFFFFF"/>
                </a:solidFill>
                <a:latin typeface="Arial"/>
                <a:cs typeface="Arial"/>
              </a:rPr>
              <a:t>Д</a:t>
            </a:r>
            <a:endParaRPr sz="105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40991" y="2670150"/>
            <a:ext cx="2934970" cy="1116330"/>
          </a:xfrm>
          <a:custGeom>
            <a:avLst/>
            <a:gdLst/>
            <a:ahLst/>
            <a:cxnLst/>
            <a:rect l="l" t="t" r="r" b="b"/>
            <a:pathLst>
              <a:path w="2934970" h="1116329">
                <a:moveTo>
                  <a:pt x="2681673" y="1116000"/>
                </a:moveTo>
                <a:lnTo>
                  <a:pt x="253075" y="1116000"/>
                </a:lnTo>
                <a:lnTo>
                  <a:pt x="207584" y="1111922"/>
                </a:lnTo>
                <a:lnTo>
                  <a:pt x="164769" y="1100167"/>
                </a:lnTo>
                <a:lnTo>
                  <a:pt x="125343" y="1081447"/>
                </a:lnTo>
                <a:lnTo>
                  <a:pt x="90022" y="1056479"/>
                </a:lnTo>
                <a:lnTo>
                  <a:pt x="59520" y="1025977"/>
                </a:lnTo>
                <a:lnTo>
                  <a:pt x="34552" y="990656"/>
                </a:lnTo>
                <a:lnTo>
                  <a:pt x="15833" y="951230"/>
                </a:lnTo>
                <a:lnTo>
                  <a:pt x="4077" y="908415"/>
                </a:lnTo>
                <a:lnTo>
                  <a:pt x="0" y="862924"/>
                </a:lnTo>
                <a:lnTo>
                  <a:pt x="0" y="253075"/>
                </a:lnTo>
                <a:lnTo>
                  <a:pt x="4077" y="207584"/>
                </a:lnTo>
                <a:lnTo>
                  <a:pt x="15833" y="164769"/>
                </a:lnTo>
                <a:lnTo>
                  <a:pt x="34552" y="125343"/>
                </a:lnTo>
                <a:lnTo>
                  <a:pt x="59520" y="90022"/>
                </a:lnTo>
                <a:lnTo>
                  <a:pt x="90022" y="59520"/>
                </a:lnTo>
                <a:lnTo>
                  <a:pt x="125343" y="34552"/>
                </a:lnTo>
                <a:lnTo>
                  <a:pt x="164769" y="15833"/>
                </a:lnTo>
                <a:lnTo>
                  <a:pt x="207584" y="4077"/>
                </a:lnTo>
                <a:lnTo>
                  <a:pt x="253075" y="0"/>
                </a:lnTo>
                <a:lnTo>
                  <a:pt x="2681673" y="0"/>
                </a:lnTo>
                <a:lnTo>
                  <a:pt x="2731276" y="4907"/>
                </a:lnTo>
                <a:lnTo>
                  <a:pt x="2778521" y="19264"/>
                </a:lnTo>
                <a:lnTo>
                  <a:pt x="2822079" y="42519"/>
                </a:lnTo>
                <a:lnTo>
                  <a:pt x="2860624" y="74123"/>
                </a:lnTo>
                <a:lnTo>
                  <a:pt x="2892229" y="112669"/>
                </a:lnTo>
                <a:lnTo>
                  <a:pt x="2915484" y="156227"/>
                </a:lnTo>
                <a:lnTo>
                  <a:pt x="2929841" y="203472"/>
                </a:lnTo>
                <a:lnTo>
                  <a:pt x="2934748" y="253075"/>
                </a:lnTo>
                <a:lnTo>
                  <a:pt x="2934748" y="862924"/>
                </a:lnTo>
                <a:lnTo>
                  <a:pt x="2930671" y="908415"/>
                </a:lnTo>
                <a:lnTo>
                  <a:pt x="2918915" y="951230"/>
                </a:lnTo>
                <a:lnTo>
                  <a:pt x="2900196" y="990656"/>
                </a:lnTo>
                <a:lnTo>
                  <a:pt x="2875228" y="1025977"/>
                </a:lnTo>
                <a:lnTo>
                  <a:pt x="2844727" y="1056479"/>
                </a:lnTo>
                <a:lnTo>
                  <a:pt x="2809405" y="1081447"/>
                </a:lnTo>
                <a:lnTo>
                  <a:pt x="2769980" y="1100167"/>
                </a:lnTo>
                <a:lnTo>
                  <a:pt x="2727164" y="1111922"/>
                </a:lnTo>
                <a:lnTo>
                  <a:pt x="2681673" y="1116000"/>
                </a:lnTo>
                <a:close/>
              </a:path>
            </a:pathLst>
          </a:custGeom>
          <a:solidFill>
            <a:srgbClr val="4755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197714" y="2970087"/>
            <a:ext cx="1804035" cy="5054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b="1" spc="-5" dirty="0">
                <a:solidFill>
                  <a:srgbClr val="FFFFFF"/>
                </a:solidFill>
                <a:latin typeface="Arial"/>
                <a:cs typeface="Arial"/>
              </a:rPr>
              <a:t>ОСНОВНЫЕ</a:t>
            </a:r>
            <a:r>
              <a:rPr sz="105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b="1" spc="-15" dirty="0">
                <a:solidFill>
                  <a:srgbClr val="FFFFFF"/>
                </a:solidFill>
                <a:latin typeface="Arial"/>
                <a:cs typeface="Arial"/>
              </a:rPr>
              <a:t>ТРУДНОСТИ</a:t>
            </a:r>
            <a:endParaRPr sz="105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050" b="1" dirty="0">
                <a:solidFill>
                  <a:srgbClr val="FFFFFF"/>
                </a:solidFill>
                <a:latin typeface="Arial"/>
                <a:cs typeface="Arial"/>
              </a:rPr>
              <a:t>при </a:t>
            </a:r>
            <a:r>
              <a:rPr sz="1050" b="1" spc="-10" dirty="0">
                <a:solidFill>
                  <a:srgbClr val="FFFFFF"/>
                </a:solidFill>
                <a:latin typeface="Arial"/>
                <a:cs typeface="Arial"/>
              </a:rPr>
              <a:t>реализации </a:t>
            </a:r>
            <a:r>
              <a:rPr sz="10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b="1" spc="-10" dirty="0">
                <a:solidFill>
                  <a:srgbClr val="FFFFFF"/>
                </a:solidFill>
                <a:latin typeface="Arial"/>
                <a:cs typeface="Arial"/>
              </a:rPr>
              <a:t>инвестиционных</a:t>
            </a:r>
            <a:r>
              <a:rPr sz="105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b="1" spc="-5" dirty="0">
                <a:solidFill>
                  <a:srgbClr val="FFFFFF"/>
                </a:solidFill>
                <a:latin typeface="Arial"/>
                <a:cs typeface="Arial"/>
              </a:rPr>
              <a:t>проектов</a:t>
            </a:r>
            <a:endParaRPr sz="105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40991" y="3933180"/>
            <a:ext cx="2934970" cy="1116330"/>
          </a:xfrm>
          <a:custGeom>
            <a:avLst/>
            <a:gdLst/>
            <a:ahLst/>
            <a:cxnLst/>
            <a:rect l="l" t="t" r="r" b="b"/>
            <a:pathLst>
              <a:path w="2934970" h="1116329">
                <a:moveTo>
                  <a:pt x="2681673" y="1115999"/>
                </a:moveTo>
                <a:lnTo>
                  <a:pt x="253075" y="1115999"/>
                </a:lnTo>
                <a:lnTo>
                  <a:pt x="207584" y="1111922"/>
                </a:lnTo>
                <a:lnTo>
                  <a:pt x="164769" y="1100167"/>
                </a:lnTo>
                <a:lnTo>
                  <a:pt x="125343" y="1081447"/>
                </a:lnTo>
                <a:lnTo>
                  <a:pt x="90022" y="1056480"/>
                </a:lnTo>
                <a:lnTo>
                  <a:pt x="59520" y="1025978"/>
                </a:lnTo>
                <a:lnTo>
                  <a:pt x="34552" y="990656"/>
                </a:lnTo>
                <a:lnTo>
                  <a:pt x="15833" y="951231"/>
                </a:lnTo>
                <a:lnTo>
                  <a:pt x="4077" y="908415"/>
                </a:lnTo>
                <a:lnTo>
                  <a:pt x="0" y="862924"/>
                </a:lnTo>
                <a:lnTo>
                  <a:pt x="0" y="253075"/>
                </a:lnTo>
                <a:lnTo>
                  <a:pt x="4077" y="207584"/>
                </a:lnTo>
                <a:lnTo>
                  <a:pt x="15833" y="164769"/>
                </a:lnTo>
                <a:lnTo>
                  <a:pt x="34552" y="125343"/>
                </a:lnTo>
                <a:lnTo>
                  <a:pt x="59520" y="90022"/>
                </a:lnTo>
                <a:lnTo>
                  <a:pt x="90022" y="59520"/>
                </a:lnTo>
                <a:lnTo>
                  <a:pt x="125343" y="34552"/>
                </a:lnTo>
                <a:lnTo>
                  <a:pt x="164769" y="15833"/>
                </a:lnTo>
                <a:lnTo>
                  <a:pt x="207584" y="4077"/>
                </a:lnTo>
                <a:lnTo>
                  <a:pt x="253075" y="0"/>
                </a:lnTo>
                <a:lnTo>
                  <a:pt x="2681673" y="0"/>
                </a:lnTo>
                <a:lnTo>
                  <a:pt x="2731276" y="4907"/>
                </a:lnTo>
                <a:lnTo>
                  <a:pt x="2778521" y="19264"/>
                </a:lnTo>
                <a:lnTo>
                  <a:pt x="2822079" y="42519"/>
                </a:lnTo>
                <a:lnTo>
                  <a:pt x="2860624" y="74124"/>
                </a:lnTo>
                <a:lnTo>
                  <a:pt x="2892229" y="112669"/>
                </a:lnTo>
                <a:lnTo>
                  <a:pt x="2915484" y="156227"/>
                </a:lnTo>
                <a:lnTo>
                  <a:pt x="2929841" y="203472"/>
                </a:lnTo>
                <a:lnTo>
                  <a:pt x="2934748" y="253075"/>
                </a:lnTo>
                <a:lnTo>
                  <a:pt x="2934748" y="862924"/>
                </a:lnTo>
                <a:lnTo>
                  <a:pt x="2930671" y="908415"/>
                </a:lnTo>
                <a:lnTo>
                  <a:pt x="2918915" y="951231"/>
                </a:lnTo>
                <a:lnTo>
                  <a:pt x="2900196" y="990656"/>
                </a:lnTo>
                <a:lnTo>
                  <a:pt x="2875228" y="1025978"/>
                </a:lnTo>
                <a:lnTo>
                  <a:pt x="2844727" y="1056480"/>
                </a:lnTo>
                <a:lnTo>
                  <a:pt x="2809405" y="1081447"/>
                </a:lnTo>
                <a:lnTo>
                  <a:pt x="2769980" y="1100167"/>
                </a:lnTo>
                <a:lnTo>
                  <a:pt x="2727164" y="1111922"/>
                </a:lnTo>
                <a:lnTo>
                  <a:pt x="2681673" y="1115999"/>
                </a:lnTo>
                <a:close/>
              </a:path>
            </a:pathLst>
          </a:custGeom>
          <a:solidFill>
            <a:srgbClr val="4755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197714" y="4153106"/>
            <a:ext cx="209359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b="1" spc="-10" dirty="0">
                <a:solidFill>
                  <a:srgbClr val="FFFFFF"/>
                </a:solidFill>
                <a:latin typeface="Arial"/>
                <a:cs typeface="Arial"/>
              </a:rPr>
              <a:t>ГЛАВНАЯ</a:t>
            </a:r>
            <a:r>
              <a:rPr sz="105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b="1" spc="-5" dirty="0">
                <a:solidFill>
                  <a:srgbClr val="FFFFFF"/>
                </a:solidFill>
                <a:latin typeface="Arial"/>
                <a:cs typeface="Arial"/>
              </a:rPr>
              <a:t>ПРИЧИНА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50" b="1" dirty="0">
                <a:solidFill>
                  <a:srgbClr val="FFFFFF"/>
                </a:solidFill>
                <a:latin typeface="Arial"/>
                <a:cs typeface="Arial"/>
              </a:rPr>
              <a:t>по</a:t>
            </a:r>
            <a:r>
              <a:rPr sz="105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b="1" spc="-15" dirty="0">
                <a:solidFill>
                  <a:srgbClr val="FFFFFF"/>
                </a:solidFill>
                <a:latin typeface="Arial"/>
                <a:cs typeface="Arial"/>
              </a:rPr>
              <a:t>которой</a:t>
            </a:r>
            <a:r>
              <a:rPr sz="105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b="1" spc="-10" dirty="0">
                <a:solidFill>
                  <a:srgbClr val="FFFFFF"/>
                </a:solidFill>
                <a:latin typeface="Arial"/>
                <a:cs typeface="Arial"/>
              </a:rPr>
              <a:t>компании</a:t>
            </a:r>
            <a:endParaRPr sz="105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050" b="1" dirty="0">
                <a:solidFill>
                  <a:srgbClr val="FFFFFF"/>
                </a:solidFill>
                <a:latin typeface="Arial"/>
                <a:cs typeface="Arial"/>
              </a:rPr>
              <a:t>не </a:t>
            </a:r>
            <a:r>
              <a:rPr sz="1050" b="1" spc="-10" dirty="0">
                <a:solidFill>
                  <a:srgbClr val="FFFFFF"/>
                </a:solidFill>
                <a:latin typeface="Arial"/>
                <a:cs typeface="Arial"/>
              </a:rPr>
              <a:t>реализуют инвестиционные </a:t>
            </a:r>
            <a:r>
              <a:rPr sz="1050" b="1" spc="-2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FFFFFF"/>
                </a:solidFill>
                <a:latin typeface="Arial"/>
                <a:cs typeface="Arial"/>
              </a:rPr>
              <a:t>проекты</a:t>
            </a:r>
            <a:endParaRPr sz="105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40991" y="5196211"/>
            <a:ext cx="2934970" cy="1116330"/>
          </a:xfrm>
          <a:custGeom>
            <a:avLst/>
            <a:gdLst/>
            <a:ahLst/>
            <a:cxnLst/>
            <a:rect l="l" t="t" r="r" b="b"/>
            <a:pathLst>
              <a:path w="2934970" h="1116329">
                <a:moveTo>
                  <a:pt x="2681673" y="1115999"/>
                </a:moveTo>
                <a:lnTo>
                  <a:pt x="253075" y="1115999"/>
                </a:lnTo>
                <a:lnTo>
                  <a:pt x="207584" y="1111922"/>
                </a:lnTo>
                <a:lnTo>
                  <a:pt x="164769" y="1100166"/>
                </a:lnTo>
                <a:lnTo>
                  <a:pt x="125343" y="1081447"/>
                </a:lnTo>
                <a:lnTo>
                  <a:pt x="90022" y="1056479"/>
                </a:lnTo>
                <a:lnTo>
                  <a:pt x="59520" y="1025977"/>
                </a:lnTo>
                <a:lnTo>
                  <a:pt x="34552" y="990656"/>
                </a:lnTo>
                <a:lnTo>
                  <a:pt x="15833" y="951230"/>
                </a:lnTo>
                <a:lnTo>
                  <a:pt x="4077" y="908415"/>
                </a:lnTo>
                <a:lnTo>
                  <a:pt x="0" y="862924"/>
                </a:lnTo>
                <a:lnTo>
                  <a:pt x="0" y="253075"/>
                </a:lnTo>
                <a:lnTo>
                  <a:pt x="4077" y="207584"/>
                </a:lnTo>
                <a:lnTo>
                  <a:pt x="15833" y="164769"/>
                </a:lnTo>
                <a:lnTo>
                  <a:pt x="34552" y="125343"/>
                </a:lnTo>
                <a:lnTo>
                  <a:pt x="59520" y="90022"/>
                </a:lnTo>
                <a:lnTo>
                  <a:pt x="90022" y="59520"/>
                </a:lnTo>
                <a:lnTo>
                  <a:pt x="125343" y="34552"/>
                </a:lnTo>
                <a:lnTo>
                  <a:pt x="164769" y="15833"/>
                </a:lnTo>
                <a:lnTo>
                  <a:pt x="207584" y="4077"/>
                </a:lnTo>
                <a:lnTo>
                  <a:pt x="253075" y="0"/>
                </a:lnTo>
                <a:lnTo>
                  <a:pt x="2681673" y="0"/>
                </a:lnTo>
                <a:lnTo>
                  <a:pt x="2731276" y="4907"/>
                </a:lnTo>
                <a:lnTo>
                  <a:pt x="2778521" y="19264"/>
                </a:lnTo>
                <a:lnTo>
                  <a:pt x="2822079" y="42519"/>
                </a:lnTo>
                <a:lnTo>
                  <a:pt x="2860624" y="74123"/>
                </a:lnTo>
                <a:lnTo>
                  <a:pt x="2892229" y="112669"/>
                </a:lnTo>
                <a:lnTo>
                  <a:pt x="2915484" y="156227"/>
                </a:lnTo>
                <a:lnTo>
                  <a:pt x="2929841" y="203472"/>
                </a:lnTo>
                <a:lnTo>
                  <a:pt x="2934748" y="253075"/>
                </a:lnTo>
                <a:lnTo>
                  <a:pt x="2934748" y="862924"/>
                </a:lnTo>
                <a:lnTo>
                  <a:pt x="2930671" y="908415"/>
                </a:lnTo>
                <a:lnTo>
                  <a:pt x="2918915" y="951230"/>
                </a:lnTo>
                <a:lnTo>
                  <a:pt x="2900196" y="990656"/>
                </a:lnTo>
                <a:lnTo>
                  <a:pt x="2875228" y="1025977"/>
                </a:lnTo>
                <a:lnTo>
                  <a:pt x="2844727" y="1056479"/>
                </a:lnTo>
                <a:lnTo>
                  <a:pt x="2809405" y="1081447"/>
                </a:lnTo>
                <a:lnTo>
                  <a:pt x="2769980" y="1100166"/>
                </a:lnTo>
                <a:lnTo>
                  <a:pt x="2727164" y="1111922"/>
                </a:lnTo>
                <a:lnTo>
                  <a:pt x="2681673" y="1115999"/>
                </a:lnTo>
                <a:close/>
              </a:path>
            </a:pathLst>
          </a:custGeom>
          <a:solidFill>
            <a:srgbClr val="4755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197714" y="5656168"/>
            <a:ext cx="12738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b="1" spc="-10" dirty="0">
                <a:solidFill>
                  <a:srgbClr val="FFFFFF"/>
                </a:solidFill>
                <a:latin typeface="Arial"/>
                <a:cs typeface="Arial"/>
              </a:rPr>
              <a:t>ПРОЧИЕ</a:t>
            </a:r>
            <a:r>
              <a:rPr sz="105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b="1" spc="-15" dirty="0">
                <a:solidFill>
                  <a:srgbClr val="FFFFFF"/>
                </a:solidFill>
                <a:latin typeface="Arial"/>
                <a:cs typeface="Arial"/>
              </a:rPr>
              <a:t>ВЫВОДЫ</a:t>
            </a:r>
            <a:endParaRPr sz="105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731305" y="5196211"/>
            <a:ext cx="6062345" cy="1116330"/>
          </a:xfrm>
          <a:custGeom>
            <a:avLst/>
            <a:gdLst/>
            <a:ahLst/>
            <a:cxnLst/>
            <a:rect l="l" t="t" r="r" b="b"/>
            <a:pathLst>
              <a:path w="6062345" h="1116329">
                <a:moveTo>
                  <a:pt x="5809198" y="1116000"/>
                </a:moveTo>
                <a:lnTo>
                  <a:pt x="252573" y="1116000"/>
                </a:lnTo>
                <a:lnTo>
                  <a:pt x="207173" y="1111931"/>
                </a:lnTo>
                <a:lnTo>
                  <a:pt x="164442" y="1100199"/>
                </a:lnTo>
                <a:lnTo>
                  <a:pt x="125094" y="1081517"/>
                </a:lnTo>
                <a:lnTo>
                  <a:pt x="89843" y="1056598"/>
                </a:lnTo>
                <a:lnTo>
                  <a:pt x="59402" y="1026157"/>
                </a:lnTo>
                <a:lnTo>
                  <a:pt x="34483" y="990906"/>
                </a:lnTo>
                <a:lnTo>
                  <a:pt x="15801" y="951558"/>
                </a:lnTo>
                <a:lnTo>
                  <a:pt x="4069" y="908828"/>
                </a:lnTo>
                <a:lnTo>
                  <a:pt x="0" y="863427"/>
                </a:lnTo>
                <a:lnTo>
                  <a:pt x="0" y="252573"/>
                </a:lnTo>
                <a:lnTo>
                  <a:pt x="4069" y="207173"/>
                </a:lnTo>
                <a:lnTo>
                  <a:pt x="15801" y="164442"/>
                </a:lnTo>
                <a:lnTo>
                  <a:pt x="34483" y="125094"/>
                </a:lnTo>
                <a:lnTo>
                  <a:pt x="59402" y="89843"/>
                </a:lnTo>
                <a:lnTo>
                  <a:pt x="89843" y="59402"/>
                </a:lnTo>
                <a:lnTo>
                  <a:pt x="125094" y="34483"/>
                </a:lnTo>
                <a:lnTo>
                  <a:pt x="164442" y="15801"/>
                </a:lnTo>
                <a:lnTo>
                  <a:pt x="207173" y="4069"/>
                </a:lnTo>
                <a:lnTo>
                  <a:pt x="252573" y="0"/>
                </a:lnTo>
                <a:lnTo>
                  <a:pt x="5809198" y="0"/>
                </a:lnTo>
                <a:lnTo>
                  <a:pt x="5858702" y="4897"/>
                </a:lnTo>
                <a:lnTo>
                  <a:pt x="5905853" y="19226"/>
                </a:lnTo>
                <a:lnTo>
                  <a:pt x="5949325" y="42435"/>
                </a:lnTo>
                <a:lnTo>
                  <a:pt x="5987794" y="73976"/>
                </a:lnTo>
                <a:lnTo>
                  <a:pt x="6019335" y="112445"/>
                </a:lnTo>
                <a:lnTo>
                  <a:pt x="6042545" y="155917"/>
                </a:lnTo>
                <a:lnTo>
                  <a:pt x="6056873" y="203068"/>
                </a:lnTo>
                <a:lnTo>
                  <a:pt x="6061771" y="252573"/>
                </a:lnTo>
                <a:lnTo>
                  <a:pt x="6061771" y="863427"/>
                </a:lnTo>
                <a:lnTo>
                  <a:pt x="6057702" y="908828"/>
                </a:lnTo>
                <a:lnTo>
                  <a:pt x="6045970" y="951558"/>
                </a:lnTo>
                <a:lnTo>
                  <a:pt x="6027287" y="990906"/>
                </a:lnTo>
                <a:lnTo>
                  <a:pt x="6002369" y="1026157"/>
                </a:lnTo>
                <a:lnTo>
                  <a:pt x="5971927" y="1056598"/>
                </a:lnTo>
                <a:lnTo>
                  <a:pt x="5936676" y="1081517"/>
                </a:lnTo>
                <a:lnTo>
                  <a:pt x="5897329" y="1100199"/>
                </a:lnTo>
                <a:lnTo>
                  <a:pt x="5854598" y="1111931"/>
                </a:lnTo>
                <a:lnTo>
                  <a:pt x="5809198" y="111600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950722" y="5493607"/>
            <a:ext cx="302768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8275" indent="-156210">
              <a:lnSpc>
                <a:spcPct val="100000"/>
              </a:lnSpc>
              <a:spcBef>
                <a:spcPts val="100"/>
              </a:spcBef>
              <a:buClr>
                <a:srgbClr val="4755A0"/>
              </a:buClr>
              <a:buChar char="•"/>
              <a:tabLst>
                <a:tab pos="168910" algn="l"/>
              </a:tabLst>
            </a:pPr>
            <a:r>
              <a:rPr sz="800" b="1" spc="-10" dirty="0">
                <a:latin typeface="Arial"/>
                <a:cs typeface="Arial"/>
              </a:rPr>
              <a:t>Текущих</a:t>
            </a:r>
            <a:r>
              <a:rPr sz="800" b="1" spc="-5" dirty="0">
                <a:latin typeface="Arial"/>
                <a:cs typeface="Arial"/>
              </a:rPr>
              <a:t> мер</a:t>
            </a:r>
            <a:r>
              <a:rPr sz="800" b="1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государственной</a:t>
            </a:r>
            <a:r>
              <a:rPr sz="800" b="1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поддержки</a:t>
            </a:r>
            <a:r>
              <a:rPr sz="800" b="1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недостаточно</a:t>
            </a:r>
            <a:endParaRPr sz="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950722" y="5737447"/>
            <a:ext cx="39458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8275" indent="-156210">
              <a:lnSpc>
                <a:spcPct val="100000"/>
              </a:lnSpc>
              <a:spcBef>
                <a:spcPts val="100"/>
              </a:spcBef>
              <a:buClr>
                <a:srgbClr val="4755A0"/>
              </a:buClr>
              <a:buChar char="•"/>
              <a:tabLst>
                <a:tab pos="168910" algn="l"/>
              </a:tabLst>
            </a:pPr>
            <a:r>
              <a:rPr sz="800" b="1" spc="-10" dirty="0">
                <a:latin typeface="Arial"/>
                <a:cs typeface="Arial"/>
              </a:rPr>
              <a:t>Необходимо</a:t>
            </a:r>
            <a:r>
              <a:rPr sz="800" b="1" dirty="0">
                <a:latin typeface="Arial"/>
                <a:cs typeface="Arial"/>
              </a:rPr>
              <a:t> </a:t>
            </a:r>
            <a:r>
              <a:rPr sz="800" b="1" spc="-5" dirty="0">
                <a:latin typeface="Arial"/>
                <a:cs typeface="Arial"/>
              </a:rPr>
              <a:t>решать</a:t>
            </a:r>
            <a:r>
              <a:rPr sz="800" b="1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кадровую</a:t>
            </a:r>
            <a:r>
              <a:rPr sz="800" b="1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проблему</a:t>
            </a:r>
            <a:r>
              <a:rPr sz="800" b="1" dirty="0">
                <a:latin typeface="Arial"/>
                <a:cs typeface="Arial"/>
              </a:rPr>
              <a:t> в </a:t>
            </a:r>
            <a:r>
              <a:rPr sz="800" b="1" spc="-10" dirty="0">
                <a:latin typeface="Arial"/>
                <a:cs typeface="Arial"/>
              </a:rPr>
              <a:t>основных</a:t>
            </a:r>
            <a:r>
              <a:rPr sz="800" b="1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отраслях</a:t>
            </a:r>
            <a:r>
              <a:rPr sz="800" b="1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экономики</a:t>
            </a:r>
            <a:endParaRPr sz="80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698597" y="661418"/>
            <a:ext cx="917385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Arial" panose="020B0604020202020204" pitchFamily="34" charset="0"/>
                <a:cs typeface="Arial" panose="020B0604020202020204" pitchFamily="34" charset="0"/>
              </a:rPr>
              <a:t>ПОЗИЦИЯ</a:t>
            </a:r>
            <a:r>
              <a:rPr sz="2400" b="1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10" dirty="0">
                <a:latin typeface="Arial" panose="020B0604020202020204" pitchFamily="34" charset="0"/>
                <a:cs typeface="Arial" panose="020B0604020202020204" pitchFamily="34" charset="0"/>
              </a:rPr>
              <a:t>ПРЕДПРИНИМАТЕЛЕЙ*</a:t>
            </a:r>
          </a:p>
        </p:txBody>
      </p:sp>
      <p:sp>
        <p:nvSpPr>
          <p:cNvPr id="14" name="object 14"/>
          <p:cNvSpPr/>
          <p:nvPr/>
        </p:nvSpPr>
        <p:spPr>
          <a:xfrm>
            <a:off x="627015" y="163627"/>
            <a:ext cx="1720214" cy="236854"/>
          </a:xfrm>
          <a:custGeom>
            <a:avLst/>
            <a:gdLst/>
            <a:ahLst/>
            <a:cxnLst/>
            <a:rect l="l" t="t" r="r" b="b"/>
            <a:pathLst>
              <a:path w="1720214" h="236854">
                <a:moveTo>
                  <a:pt x="1601259" y="236827"/>
                </a:moveTo>
                <a:lnTo>
                  <a:pt x="118413" y="236827"/>
                </a:lnTo>
                <a:lnTo>
                  <a:pt x="72321" y="227522"/>
                </a:lnTo>
                <a:lnTo>
                  <a:pt x="34682" y="202145"/>
                </a:lnTo>
                <a:lnTo>
                  <a:pt x="9305" y="164506"/>
                </a:lnTo>
                <a:lnTo>
                  <a:pt x="0" y="118413"/>
                </a:lnTo>
                <a:lnTo>
                  <a:pt x="9305" y="72321"/>
                </a:lnTo>
                <a:lnTo>
                  <a:pt x="34682" y="34682"/>
                </a:lnTo>
                <a:lnTo>
                  <a:pt x="72321" y="9305"/>
                </a:lnTo>
                <a:lnTo>
                  <a:pt x="118413" y="0"/>
                </a:lnTo>
                <a:lnTo>
                  <a:pt x="1601259" y="0"/>
                </a:lnTo>
                <a:lnTo>
                  <a:pt x="1646575" y="9013"/>
                </a:lnTo>
                <a:lnTo>
                  <a:pt x="1684991" y="34682"/>
                </a:lnTo>
                <a:lnTo>
                  <a:pt x="1710660" y="73098"/>
                </a:lnTo>
                <a:lnTo>
                  <a:pt x="1719673" y="118413"/>
                </a:lnTo>
                <a:lnTo>
                  <a:pt x="1710368" y="164506"/>
                </a:lnTo>
                <a:lnTo>
                  <a:pt x="1684991" y="202145"/>
                </a:lnTo>
                <a:lnTo>
                  <a:pt x="1647352" y="227522"/>
                </a:lnTo>
                <a:lnTo>
                  <a:pt x="1601259" y="236827"/>
                </a:lnTo>
                <a:close/>
              </a:path>
            </a:pathLst>
          </a:custGeom>
          <a:solidFill>
            <a:srgbClr val="4755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753773" y="204317"/>
            <a:ext cx="144589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5" dirty="0">
                <a:solidFill>
                  <a:srgbClr val="FFFFFF"/>
                </a:solidFill>
                <a:latin typeface="Arial"/>
                <a:cs typeface="Arial"/>
              </a:rPr>
              <a:t>позиция</a:t>
            </a:r>
            <a:r>
              <a:rPr sz="8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FFFFFF"/>
                </a:solidFill>
                <a:latin typeface="Arial"/>
                <a:cs typeface="Arial"/>
              </a:rPr>
              <a:t>предпринимателей</a:t>
            </a:r>
            <a:endParaRPr sz="8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731305" y="3919469"/>
            <a:ext cx="6062345" cy="1116330"/>
          </a:xfrm>
          <a:custGeom>
            <a:avLst/>
            <a:gdLst/>
            <a:ahLst/>
            <a:cxnLst/>
            <a:rect l="l" t="t" r="r" b="b"/>
            <a:pathLst>
              <a:path w="6062345" h="1116329">
                <a:moveTo>
                  <a:pt x="5809198" y="1116000"/>
                </a:moveTo>
                <a:lnTo>
                  <a:pt x="252573" y="1116000"/>
                </a:lnTo>
                <a:lnTo>
                  <a:pt x="207173" y="1111931"/>
                </a:lnTo>
                <a:lnTo>
                  <a:pt x="164442" y="1100199"/>
                </a:lnTo>
                <a:lnTo>
                  <a:pt x="125094" y="1081517"/>
                </a:lnTo>
                <a:lnTo>
                  <a:pt x="89843" y="1056598"/>
                </a:lnTo>
                <a:lnTo>
                  <a:pt x="59402" y="1026157"/>
                </a:lnTo>
                <a:lnTo>
                  <a:pt x="34483" y="990905"/>
                </a:lnTo>
                <a:lnTo>
                  <a:pt x="15801" y="951558"/>
                </a:lnTo>
                <a:lnTo>
                  <a:pt x="4069" y="908827"/>
                </a:lnTo>
                <a:lnTo>
                  <a:pt x="0" y="863427"/>
                </a:lnTo>
                <a:lnTo>
                  <a:pt x="0" y="252572"/>
                </a:lnTo>
                <a:lnTo>
                  <a:pt x="4069" y="207172"/>
                </a:lnTo>
                <a:lnTo>
                  <a:pt x="15801" y="164442"/>
                </a:lnTo>
                <a:lnTo>
                  <a:pt x="34483" y="125094"/>
                </a:lnTo>
                <a:lnTo>
                  <a:pt x="59402" y="89843"/>
                </a:lnTo>
                <a:lnTo>
                  <a:pt x="89843" y="59401"/>
                </a:lnTo>
                <a:lnTo>
                  <a:pt x="125094" y="34483"/>
                </a:lnTo>
                <a:lnTo>
                  <a:pt x="164442" y="15801"/>
                </a:lnTo>
                <a:lnTo>
                  <a:pt x="207173" y="4069"/>
                </a:lnTo>
                <a:lnTo>
                  <a:pt x="252573" y="0"/>
                </a:lnTo>
                <a:lnTo>
                  <a:pt x="5809198" y="0"/>
                </a:lnTo>
                <a:lnTo>
                  <a:pt x="5858702" y="4897"/>
                </a:lnTo>
                <a:lnTo>
                  <a:pt x="5905853" y="19225"/>
                </a:lnTo>
                <a:lnTo>
                  <a:pt x="5949325" y="42435"/>
                </a:lnTo>
                <a:lnTo>
                  <a:pt x="5987794" y="73976"/>
                </a:lnTo>
                <a:lnTo>
                  <a:pt x="6019335" y="112445"/>
                </a:lnTo>
                <a:lnTo>
                  <a:pt x="6042545" y="155917"/>
                </a:lnTo>
                <a:lnTo>
                  <a:pt x="6056873" y="203068"/>
                </a:lnTo>
                <a:lnTo>
                  <a:pt x="6061771" y="252572"/>
                </a:lnTo>
                <a:lnTo>
                  <a:pt x="6061771" y="863427"/>
                </a:lnTo>
                <a:lnTo>
                  <a:pt x="6057702" y="908827"/>
                </a:lnTo>
                <a:lnTo>
                  <a:pt x="6045970" y="951558"/>
                </a:lnTo>
                <a:lnTo>
                  <a:pt x="6027287" y="990905"/>
                </a:lnTo>
                <a:lnTo>
                  <a:pt x="6002369" y="1026157"/>
                </a:lnTo>
                <a:lnTo>
                  <a:pt x="5971927" y="1056598"/>
                </a:lnTo>
                <a:lnTo>
                  <a:pt x="5936676" y="1081517"/>
                </a:lnTo>
                <a:lnTo>
                  <a:pt x="5897329" y="1100199"/>
                </a:lnTo>
                <a:lnTo>
                  <a:pt x="5854598" y="1111931"/>
                </a:lnTo>
                <a:lnTo>
                  <a:pt x="5809198" y="111600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3950722" y="4338785"/>
            <a:ext cx="570865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8275" marR="5080" indent="-156210">
              <a:lnSpc>
                <a:spcPct val="100000"/>
              </a:lnSpc>
              <a:spcBef>
                <a:spcPts val="100"/>
              </a:spcBef>
              <a:buClr>
                <a:srgbClr val="4755A0"/>
              </a:buClr>
              <a:buChar char="•"/>
              <a:tabLst>
                <a:tab pos="168910" algn="l"/>
              </a:tabLst>
            </a:pPr>
            <a:r>
              <a:rPr sz="800" b="1" spc="-5" dirty="0">
                <a:latin typeface="Arial"/>
                <a:cs typeface="Arial"/>
              </a:rPr>
              <a:t>Ограничено</a:t>
            </a:r>
            <a:r>
              <a:rPr sz="800" b="1" spc="5" dirty="0">
                <a:latin typeface="Arial"/>
                <a:cs typeface="Arial"/>
              </a:rPr>
              <a:t> </a:t>
            </a:r>
            <a:r>
              <a:rPr sz="800" b="1" spc="-15" dirty="0">
                <a:latin typeface="Arial"/>
                <a:cs typeface="Arial"/>
              </a:rPr>
              <a:t>возможность</a:t>
            </a:r>
            <a:r>
              <a:rPr sz="800" b="1" spc="10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реализации</a:t>
            </a:r>
            <a:r>
              <a:rPr sz="800" b="1" spc="10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инвестиционных</a:t>
            </a:r>
            <a:r>
              <a:rPr sz="800" b="1" spc="10" dirty="0">
                <a:latin typeface="Arial"/>
                <a:cs typeface="Arial"/>
              </a:rPr>
              <a:t> </a:t>
            </a:r>
            <a:r>
              <a:rPr sz="800" b="1" spc="-5" dirty="0">
                <a:latin typeface="Arial"/>
                <a:cs typeface="Arial"/>
              </a:rPr>
              <a:t>проектов</a:t>
            </a:r>
            <a:r>
              <a:rPr sz="800" b="1" spc="10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за</a:t>
            </a:r>
            <a:r>
              <a:rPr sz="800" b="1" spc="10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счёт</a:t>
            </a:r>
            <a:r>
              <a:rPr sz="800" b="1" spc="5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собственных</a:t>
            </a:r>
            <a:r>
              <a:rPr sz="800" b="1" spc="10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средств,</a:t>
            </a:r>
            <a:r>
              <a:rPr sz="800" b="1" spc="40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сложность</a:t>
            </a:r>
            <a:r>
              <a:rPr sz="800" b="1" spc="1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с </a:t>
            </a:r>
            <a:r>
              <a:rPr sz="800" b="1" spc="5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привлечением заемных</a:t>
            </a:r>
            <a:r>
              <a:rPr sz="800" b="1" spc="-5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средств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731305" y="2670150"/>
            <a:ext cx="6062345" cy="1116330"/>
          </a:xfrm>
          <a:custGeom>
            <a:avLst/>
            <a:gdLst/>
            <a:ahLst/>
            <a:cxnLst/>
            <a:rect l="l" t="t" r="r" b="b"/>
            <a:pathLst>
              <a:path w="6062345" h="1116329">
                <a:moveTo>
                  <a:pt x="5809198" y="1116000"/>
                </a:moveTo>
                <a:lnTo>
                  <a:pt x="252573" y="1116000"/>
                </a:lnTo>
                <a:lnTo>
                  <a:pt x="207173" y="1111931"/>
                </a:lnTo>
                <a:lnTo>
                  <a:pt x="164442" y="1100199"/>
                </a:lnTo>
                <a:lnTo>
                  <a:pt x="125094" y="1081517"/>
                </a:lnTo>
                <a:lnTo>
                  <a:pt x="89843" y="1056598"/>
                </a:lnTo>
                <a:lnTo>
                  <a:pt x="59402" y="1026157"/>
                </a:lnTo>
                <a:lnTo>
                  <a:pt x="34483" y="990906"/>
                </a:lnTo>
                <a:lnTo>
                  <a:pt x="15801" y="951558"/>
                </a:lnTo>
                <a:lnTo>
                  <a:pt x="4069" y="908827"/>
                </a:lnTo>
                <a:lnTo>
                  <a:pt x="0" y="863427"/>
                </a:lnTo>
                <a:lnTo>
                  <a:pt x="0" y="252573"/>
                </a:lnTo>
                <a:lnTo>
                  <a:pt x="4069" y="207173"/>
                </a:lnTo>
                <a:lnTo>
                  <a:pt x="15801" y="164442"/>
                </a:lnTo>
                <a:lnTo>
                  <a:pt x="34483" y="125094"/>
                </a:lnTo>
                <a:lnTo>
                  <a:pt x="59402" y="89843"/>
                </a:lnTo>
                <a:lnTo>
                  <a:pt x="89843" y="59402"/>
                </a:lnTo>
                <a:lnTo>
                  <a:pt x="125094" y="34483"/>
                </a:lnTo>
                <a:lnTo>
                  <a:pt x="164442" y="15801"/>
                </a:lnTo>
                <a:lnTo>
                  <a:pt x="207173" y="4069"/>
                </a:lnTo>
                <a:lnTo>
                  <a:pt x="252573" y="0"/>
                </a:lnTo>
                <a:lnTo>
                  <a:pt x="5809198" y="0"/>
                </a:lnTo>
                <a:lnTo>
                  <a:pt x="5858702" y="4897"/>
                </a:lnTo>
                <a:lnTo>
                  <a:pt x="5905853" y="19225"/>
                </a:lnTo>
                <a:lnTo>
                  <a:pt x="5949325" y="42435"/>
                </a:lnTo>
                <a:lnTo>
                  <a:pt x="5987794" y="73976"/>
                </a:lnTo>
                <a:lnTo>
                  <a:pt x="6019335" y="112445"/>
                </a:lnTo>
                <a:lnTo>
                  <a:pt x="6042545" y="155917"/>
                </a:lnTo>
                <a:lnTo>
                  <a:pt x="6056873" y="203068"/>
                </a:lnTo>
                <a:lnTo>
                  <a:pt x="6061771" y="252573"/>
                </a:lnTo>
                <a:lnTo>
                  <a:pt x="6061771" y="863427"/>
                </a:lnTo>
                <a:lnTo>
                  <a:pt x="6057702" y="908827"/>
                </a:lnTo>
                <a:lnTo>
                  <a:pt x="6045970" y="951558"/>
                </a:lnTo>
                <a:lnTo>
                  <a:pt x="6027287" y="990906"/>
                </a:lnTo>
                <a:lnTo>
                  <a:pt x="6002369" y="1026157"/>
                </a:lnTo>
                <a:lnTo>
                  <a:pt x="5971927" y="1056598"/>
                </a:lnTo>
                <a:lnTo>
                  <a:pt x="5936676" y="1081517"/>
                </a:lnTo>
                <a:lnTo>
                  <a:pt x="5897329" y="1100199"/>
                </a:lnTo>
                <a:lnTo>
                  <a:pt x="5854598" y="1111931"/>
                </a:lnTo>
                <a:lnTo>
                  <a:pt x="5809198" y="111600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3950722" y="3028507"/>
            <a:ext cx="51269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8275" indent="-156210">
              <a:lnSpc>
                <a:spcPct val="100000"/>
              </a:lnSpc>
              <a:spcBef>
                <a:spcPts val="100"/>
              </a:spcBef>
              <a:buClr>
                <a:srgbClr val="4755A0"/>
              </a:buClr>
              <a:buChar char="•"/>
              <a:tabLst>
                <a:tab pos="168910" algn="l"/>
              </a:tabLst>
            </a:pPr>
            <a:r>
              <a:rPr sz="800" b="1" spc="-5" dirty="0">
                <a:latin typeface="Arial"/>
                <a:cs typeface="Arial"/>
              </a:rPr>
              <a:t>Финансовые</a:t>
            </a:r>
            <a:r>
              <a:rPr sz="800" b="1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трудности</a:t>
            </a:r>
            <a:r>
              <a:rPr sz="800" b="1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(Необходимость</a:t>
            </a:r>
            <a:r>
              <a:rPr sz="800" b="1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использования</a:t>
            </a:r>
            <a:r>
              <a:rPr sz="800" b="1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заемных</a:t>
            </a:r>
            <a:r>
              <a:rPr sz="800" b="1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средств</a:t>
            </a:r>
            <a:r>
              <a:rPr sz="800" b="1" spc="5" dirty="0">
                <a:latin typeface="Arial"/>
                <a:cs typeface="Arial"/>
              </a:rPr>
              <a:t> </a:t>
            </a:r>
            <a:r>
              <a:rPr sz="800" b="1" spc="-5" dirty="0">
                <a:latin typeface="Arial"/>
                <a:cs typeface="Arial"/>
              </a:rPr>
              <a:t>для</a:t>
            </a:r>
            <a:r>
              <a:rPr sz="800" b="1" dirty="0">
                <a:latin typeface="Arial"/>
                <a:cs typeface="Arial"/>
              </a:rPr>
              <a:t> </a:t>
            </a:r>
            <a:r>
              <a:rPr sz="800" b="1" spc="-5" dirty="0">
                <a:latin typeface="Arial"/>
                <a:cs typeface="Arial"/>
              </a:rPr>
              <a:t>развития</a:t>
            </a:r>
            <a:r>
              <a:rPr sz="800" b="1" dirty="0">
                <a:latin typeface="Arial"/>
                <a:cs typeface="Arial"/>
              </a:rPr>
              <a:t> </a:t>
            </a:r>
            <a:r>
              <a:rPr sz="800" b="1" spc="-5" dirty="0">
                <a:latin typeface="Arial"/>
                <a:cs typeface="Arial"/>
              </a:rPr>
              <a:t>бизнеса)</a:t>
            </a:r>
            <a:endParaRPr sz="8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950722" y="3272347"/>
            <a:ext cx="29044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8275" indent="-156210">
              <a:lnSpc>
                <a:spcPct val="100000"/>
              </a:lnSpc>
              <a:spcBef>
                <a:spcPts val="100"/>
              </a:spcBef>
              <a:buClr>
                <a:srgbClr val="4755A0"/>
              </a:buClr>
              <a:buChar char="•"/>
              <a:tabLst>
                <a:tab pos="168910" algn="l"/>
              </a:tabLst>
            </a:pPr>
            <a:r>
              <a:rPr sz="800" b="1" spc="-5" dirty="0">
                <a:latin typeface="Arial"/>
                <a:cs typeface="Arial"/>
              </a:rPr>
              <a:t>Дефицит </a:t>
            </a:r>
            <a:r>
              <a:rPr sz="800" b="1" spc="-10" dirty="0">
                <a:latin typeface="Arial"/>
                <a:cs typeface="Arial"/>
              </a:rPr>
              <a:t>рабочей</a:t>
            </a:r>
            <a:r>
              <a:rPr sz="800" b="1" dirty="0">
                <a:latin typeface="Arial"/>
                <a:cs typeface="Arial"/>
              </a:rPr>
              <a:t> </a:t>
            </a:r>
            <a:r>
              <a:rPr sz="800" b="1" spc="-5" dirty="0">
                <a:latin typeface="Arial"/>
                <a:cs typeface="Arial"/>
              </a:rPr>
              <a:t>силы, </a:t>
            </a:r>
            <a:r>
              <a:rPr sz="800" b="1" spc="-10" dirty="0">
                <a:latin typeface="Arial"/>
                <a:cs typeface="Arial"/>
              </a:rPr>
              <a:t>квалифицированных</a:t>
            </a:r>
            <a:r>
              <a:rPr sz="800" b="1" dirty="0">
                <a:latin typeface="Arial"/>
                <a:cs typeface="Arial"/>
              </a:rPr>
              <a:t> </a:t>
            </a:r>
            <a:r>
              <a:rPr sz="800" b="1" spc="-5" dirty="0">
                <a:latin typeface="Arial"/>
                <a:cs typeface="Arial"/>
              </a:rPr>
              <a:t>кадров</a:t>
            </a:r>
            <a:endParaRPr sz="8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725824" y="1407120"/>
            <a:ext cx="6062345" cy="1116330"/>
          </a:xfrm>
          <a:custGeom>
            <a:avLst/>
            <a:gdLst/>
            <a:ahLst/>
            <a:cxnLst/>
            <a:rect l="l" t="t" r="r" b="b"/>
            <a:pathLst>
              <a:path w="6062345" h="1116330">
                <a:moveTo>
                  <a:pt x="5809197" y="1116000"/>
                </a:moveTo>
                <a:lnTo>
                  <a:pt x="252573" y="1116000"/>
                </a:lnTo>
                <a:lnTo>
                  <a:pt x="207173" y="1111931"/>
                </a:lnTo>
                <a:lnTo>
                  <a:pt x="164442" y="1100199"/>
                </a:lnTo>
                <a:lnTo>
                  <a:pt x="125094" y="1081517"/>
                </a:lnTo>
                <a:lnTo>
                  <a:pt x="89843" y="1056598"/>
                </a:lnTo>
                <a:lnTo>
                  <a:pt x="59402" y="1026157"/>
                </a:lnTo>
                <a:lnTo>
                  <a:pt x="34483" y="990906"/>
                </a:lnTo>
                <a:lnTo>
                  <a:pt x="15801" y="951558"/>
                </a:lnTo>
                <a:lnTo>
                  <a:pt x="4069" y="908828"/>
                </a:lnTo>
                <a:lnTo>
                  <a:pt x="0" y="863427"/>
                </a:lnTo>
                <a:lnTo>
                  <a:pt x="0" y="252573"/>
                </a:lnTo>
                <a:lnTo>
                  <a:pt x="4069" y="207172"/>
                </a:lnTo>
                <a:lnTo>
                  <a:pt x="15801" y="164442"/>
                </a:lnTo>
                <a:lnTo>
                  <a:pt x="34483" y="125094"/>
                </a:lnTo>
                <a:lnTo>
                  <a:pt x="59402" y="89843"/>
                </a:lnTo>
                <a:lnTo>
                  <a:pt x="89843" y="59402"/>
                </a:lnTo>
                <a:lnTo>
                  <a:pt x="125094" y="34483"/>
                </a:lnTo>
                <a:lnTo>
                  <a:pt x="164442" y="15801"/>
                </a:lnTo>
                <a:lnTo>
                  <a:pt x="207173" y="4069"/>
                </a:lnTo>
                <a:lnTo>
                  <a:pt x="252573" y="0"/>
                </a:lnTo>
                <a:lnTo>
                  <a:pt x="5809197" y="0"/>
                </a:lnTo>
                <a:lnTo>
                  <a:pt x="5858702" y="4897"/>
                </a:lnTo>
                <a:lnTo>
                  <a:pt x="5905853" y="19226"/>
                </a:lnTo>
                <a:lnTo>
                  <a:pt x="5949325" y="42435"/>
                </a:lnTo>
                <a:lnTo>
                  <a:pt x="5987793" y="73976"/>
                </a:lnTo>
                <a:lnTo>
                  <a:pt x="6019335" y="112445"/>
                </a:lnTo>
                <a:lnTo>
                  <a:pt x="6042545" y="155917"/>
                </a:lnTo>
                <a:lnTo>
                  <a:pt x="6056873" y="203068"/>
                </a:lnTo>
                <a:lnTo>
                  <a:pt x="6061770" y="252573"/>
                </a:lnTo>
                <a:lnTo>
                  <a:pt x="6061770" y="863427"/>
                </a:lnTo>
                <a:lnTo>
                  <a:pt x="6057701" y="908828"/>
                </a:lnTo>
                <a:lnTo>
                  <a:pt x="6045969" y="951558"/>
                </a:lnTo>
                <a:lnTo>
                  <a:pt x="6027287" y="990906"/>
                </a:lnTo>
                <a:lnTo>
                  <a:pt x="6002368" y="1026157"/>
                </a:lnTo>
                <a:lnTo>
                  <a:pt x="5971927" y="1056598"/>
                </a:lnTo>
                <a:lnTo>
                  <a:pt x="5936676" y="1081517"/>
                </a:lnTo>
                <a:lnTo>
                  <a:pt x="5897328" y="1100199"/>
                </a:lnTo>
                <a:lnTo>
                  <a:pt x="5854597" y="1111931"/>
                </a:lnTo>
                <a:lnTo>
                  <a:pt x="5809197" y="111600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3945240" y="1887396"/>
            <a:ext cx="245237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8275" indent="-156210">
              <a:lnSpc>
                <a:spcPct val="100000"/>
              </a:lnSpc>
              <a:spcBef>
                <a:spcPts val="100"/>
              </a:spcBef>
              <a:buClr>
                <a:srgbClr val="4755A0"/>
              </a:buClr>
              <a:buChar char="•"/>
              <a:tabLst>
                <a:tab pos="168910" algn="l"/>
              </a:tabLst>
            </a:pPr>
            <a:r>
              <a:rPr sz="800" b="1" spc="-10" dirty="0">
                <a:latin typeface="Arial"/>
                <a:cs typeface="Arial"/>
              </a:rPr>
              <a:t>Инвестиционный </a:t>
            </a:r>
            <a:r>
              <a:rPr sz="800" b="1" spc="-5" dirty="0">
                <a:latin typeface="Arial"/>
                <a:cs typeface="Arial"/>
              </a:rPr>
              <a:t>климат</a:t>
            </a:r>
            <a:r>
              <a:rPr sz="800" b="1" spc="-10" dirty="0">
                <a:latin typeface="Arial"/>
                <a:cs typeface="Arial"/>
              </a:rPr>
              <a:t> требует улучшений</a:t>
            </a:r>
            <a:endParaRPr sz="800">
              <a:latin typeface="Arial"/>
              <a:cs typeface="Arial"/>
            </a:endParaRPr>
          </a:p>
        </p:txBody>
      </p:sp>
      <p:pic>
        <p:nvPicPr>
          <p:cNvPr id="24" name="object 2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3261" y="3019170"/>
            <a:ext cx="359999" cy="359999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3261" y="5574211"/>
            <a:ext cx="359999" cy="359999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3262" y="1785120"/>
            <a:ext cx="359999" cy="359999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53261" y="4313733"/>
            <a:ext cx="359999" cy="359999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>
            <a:off x="614315" y="6600121"/>
            <a:ext cx="5783295" cy="12631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800" spc="-10" dirty="0">
                <a:latin typeface="Microsoft Sans Serif"/>
                <a:cs typeface="Microsoft Sans Serif"/>
              </a:rPr>
              <a:t>ИНВЕСТИЦИОННЫЙ</a:t>
            </a:r>
            <a:r>
              <a:rPr sz="800" spc="5" dirty="0">
                <a:latin typeface="Microsoft Sans Serif"/>
                <a:cs typeface="Microsoft Sans Serif"/>
              </a:rPr>
              <a:t> </a:t>
            </a:r>
            <a:r>
              <a:rPr sz="800" spc="-25" dirty="0">
                <a:latin typeface="Microsoft Sans Serif"/>
                <a:cs typeface="Microsoft Sans Serif"/>
              </a:rPr>
              <a:t>ПРОФИЛЬ</a:t>
            </a:r>
            <a:r>
              <a:rPr sz="800" spc="225" dirty="0">
                <a:latin typeface="Microsoft Sans Serif"/>
                <a:cs typeface="Microsoft Sans Serif"/>
              </a:rPr>
              <a:t> </a:t>
            </a:r>
            <a:r>
              <a:rPr lang="ru-RU" sz="800" spc="-30" dirty="0">
                <a:latin typeface="Microsoft Sans Serif"/>
                <a:cs typeface="Microsoft Sans Serif"/>
              </a:rPr>
              <a:t>МУНИЦИПАЛЬНОГО РАЙОНА «ТАБАСАРАНСКИЙ РАЙОН»</a:t>
            </a:r>
            <a:endParaRPr sz="800" dirty="0">
              <a:latin typeface="Microsoft Sans Serif"/>
              <a:cs typeface="Microsoft Sans Serif"/>
            </a:endParaRPr>
          </a:p>
        </p:txBody>
      </p:sp>
      <p:sp>
        <p:nvSpPr>
          <p:cNvPr id="29" name="object 29"/>
          <p:cNvSpPr txBox="1">
            <a:spLocks noGrp="1"/>
          </p:cNvSpPr>
          <p:nvPr>
            <p:ph type="sldNum" sz="quarter" idx="7"/>
          </p:nvPr>
        </p:nvSpPr>
        <p:spPr>
          <a:xfrm>
            <a:off x="9636597" y="6601312"/>
            <a:ext cx="189229" cy="1390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800" b="0" i="0" kern="1200">
                <a:solidFill>
                  <a:schemeClr val="tx1"/>
                </a:solidFill>
                <a:latin typeface="Microsoft Sans Serif"/>
                <a:ea typeface="+mn-ea"/>
                <a:cs typeface="Microsoft Sans Serif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lang="ru-RU" smtClean="0"/>
              <a:pPr marL="38100">
                <a:lnSpc>
                  <a:spcPct val="100000"/>
                </a:lnSpc>
                <a:spcBef>
                  <a:spcPts val="25"/>
                </a:spcBef>
              </a:pPr>
              <a:t>14</a:t>
            </a:fld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0991" y="1376761"/>
            <a:ext cx="4498340" cy="775970"/>
          </a:xfrm>
          <a:custGeom>
            <a:avLst/>
            <a:gdLst/>
            <a:ahLst/>
            <a:cxnLst/>
            <a:rect l="l" t="t" r="r" b="b"/>
            <a:pathLst>
              <a:path w="4498340" h="775969">
                <a:moveTo>
                  <a:pt x="4283145" y="775595"/>
                </a:moveTo>
                <a:lnTo>
                  <a:pt x="214692" y="775595"/>
                </a:lnTo>
                <a:lnTo>
                  <a:pt x="165465" y="769925"/>
                </a:lnTo>
                <a:lnTo>
                  <a:pt x="120276" y="753774"/>
                </a:lnTo>
                <a:lnTo>
                  <a:pt x="80413" y="728430"/>
                </a:lnTo>
                <a:lnTo>
                  <a:pt x="47165" y="695182"/>
                </a:lnTo>
                <a:lnTo>
                  <a:pt x="21821" y="655319"/>
                </a:lnTo>
                <a:lnTo>
                  <a:pt x="5670" y="610130"/>
                </a:lnTo>
                <a:lnTo>
                  <a:pt x="0" y="560903"/>
                </a:lnTo>
                <a:lnTo>
                  <a:pt x="0" y="214692"/>
                </a:lnTo>
                <a:lnTo>
                  <a:pt x="5670" y="165465"/>
                </a:lnTo>
                <a:lnTo>
                  <a:pt x="21821" y="120276"/>
                </a:lnTo>
                <a:lnTo>
                  <a:pt x="47165" y="80413"/>
                </a:lnTo>
                <a:lnTo>
                  <a:pt x="80413" y="47165"/>
                </a:lnTo>
                <a:lnTo>
                  <a:pt x="120276" y="21821"/>
                </a:lnTo>
                <a:lnTo>
                  <a:pt x="165465" y="5670"/>
                </a:lnTo>
                <a:lnTo>
                  <a:pt x="214692" y="0"/>
                </a:lnTo>
                <a:lnTo>
                  <a:pt x="4283145" y="0"/>
                </a:lnTo>
                <a:lnTo>
                  <a:pt x="4325226" y="4163"/>
                </a:lnTo>
                <a:lnTo>
                  <a:pt x="4365305" y="16342"/>
                </a:lnTo>
                <a:lnTo>
                  <a:pt x="4402257" y="36070"/>
                </a:lnTo>
                <a:lnTo>
                  <a:pt x="4434956" y="62882"/>
                </a:lnTo>
                <a:lnTo>
                  <a:pt x="4461768" y="95581"/>
                </a:lnTo>
                <a:lnTo>
                  <a:pt x="4481496" y="132533"/>
                </a:lnTo>
                <a:lnTo>
                  <a:pt x="4493675" y="172612"/>
                </a:lnTo>
                <a:lnTo>
                  <a:pt x="4497838" y="214692"/>
                </a:lnTo>
                <a:lnTo>
                  <a:pt x="4497838" y="560903"/>
                </a:lnTo>
                <a:lnTo>
                  <a:pt x="4492168" y="610130"/>
                </a:lnTo>
                <a:lnTo>
                  <a:pt x="4476017" y="655319"/>
                </a:lnTo>
                <a:lnTo>
                  <a:pt x="4450673" y="695182"/>
                </a:lnTo>
                <a:lnTo>
                  <a:pt x="4417425" y="728430"/>
                </a:lnTo>
                <a:lnTo>
                  <a:pt x="4377562" y="753774"/>
                </a:lnTo>
                <a:lnTo>
                  <a:pt x="4332373" y="769925"/>
                </a:lnTo>
                <a:lnTo>
                  <a:pt x="4283145" y="775595"/>
                </a:lnTo>
                <a:close/>
              </a:path>
            </a:pathLst>
          </a:custGeom>
          <a:solidFill>
            <a:srgbClr val="B1C1E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012171" y="1662450"/>
            <a:ext cx="17545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ОСНОВНЫЕ</a:t>
            </a:r>
            <a:r>
              <a:rPr kumimoji="0" sz="1100" b="1" i="0" u="none" strike="noStrike" kern="120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ПРОБЛЕМЫ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14315" y="525284"/>
            <a:ext cx="60788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АНАЛИЗ</a:t>
            </a:r>
            <a:r>
              <a:rPr spc="-45" dirty="0"/>
              <a:t> </a:t>
            </a:r>
            <a:r>
              <a:rPr spc="-5" dirty="0"/>
              <a:t>ИНТЕРВЬЮ</a:t>
            </a:r>
            <a:r>
              <a:rPr spc="-40" dirty="0"/>
              <a:t> </a:t>
            </a:r>
            <a:r>
              <a:rPr spc="-20" dirty="0"/>
              <a:t>АДМИНИСТРАЦИИ</a:t>
            </a:r>
          </a:p>
        </p:txBody>
      </p:sp>
      <p:sp>
        <p:nvSpPr>
          <p:cNvPr id="5" name="object 5"/>
          <p:cNvSpPr/>
          <p:nvPr/>
        </p:nvSpPr>
        <p:spPr>
          <a:xfrm>
            <a:off x="627017" y="163627"/>
            <a:ext cx="2023110" cy="274320"/>
          </a:xfrm>
          <a:custGeom>
            <a:avLst/>
            <a:gdLst/>
            <a:ahLst/>
            <a:cxnLst/>
            <a:rect l="l" t="t" r="r" b="b"/>
            <a:pathLst>
              <a:path w="2023110" h="274320">
                <a:moveTo>
                  <a:pt x="1885742" y="273843"/>
                </a:moveTo>
                <a:lnTo>
                  <a:pt x="136921" y="273843"/>
                </a:lnTo>
                <a:lnTo>
                  <a:pt x="93644" y="266863"/>
                </a:lnTo>
                <a:lnTo>
                  <a:pt x="56057" y="247425"/>
                </a:lnTo>
                <a:lnTo>
                  <a:pt x="26418" y="217786"/>
                </a:lnTo>
                <a:lnTo>
                  <a:pt x="6980" y="180199"/>
                </a:lnTo>
                <a:lnTo>
                  <a:pt x="0" y="136921"/>
                </a:lnTo>
                <a:lnTo>
                  <a:pt x="6980" y="93644"/>
                </a:lnTo>
                <a:lnTo>
                  <a:pt x="26418" y="56057"/>
                </a:lnTo>
                <a:lnTo>
                  <a:pt x="56057" y="26418"/>
                </a:lnTo>
                <a:lnTo>
                  <a:pt x="93644" y="6980"/>
                </a:lnTo>
                <a:lnTo>
                  <a:pt x="136921" y="0"/>
                </a:lnTo>
                <a:lnTo>
                  <a:pt x="1885742" y="0"/>
                </a:lnTo>
                <a:lnTo>
                  <a:pt x="1938140" y="10422"/>
                </a:lnTo>
                <a:lnTo>
                  <a:pt x="1982561" y="40103"/>
                </a:lnTo>
                <a:lnTo>
                  <a:pt x="2012242" y="84524"/>
                </a:lnTo>
                <a:lnTo>
                  <a:pt x="2022664" y="136921"/>
                </a:lnTo>
                <a:lnTo>
                  <a:pt x="2015684" y="180199"/>
                </a:lnTo>
                <a:lnTo>
                  <a:pt x="1996246" y="217786"/>
                </a:lnTo>
                <a:lnTo>
                  <a:pt x="1966607" y="247425"/>
                </a:lnTo>
                <a:lnTo>
                  <a:pt x="1929020" y="266863"/>
                </a:lnTo>
                <a:lnTo>
                  <a:pt x="1885742" y="273843"/>
                </a:lnTo>
                <a:close/>
              </a:path>
            </a:pathLst>
          </a:custGeom>
          <a:solidFill>
            <a:srgbClr val="4755A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59195" y="222825"/>
            <a:ext cx="173101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анализ</a:t>
            </a:r>
            <a:r>
              <a:rPr kumimoji="0" sz="800" b="1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интервью</a:t>
            </a:r>
            <a:r>
              <a:rPr kumimoji="0" sz="800" b="1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администрации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00092" y="1376761"/>
            <a:ext cx="4498340" cy="775970"/>
          </a:xfrm>
          <a:custGeom>
            <a:avLst/>
            <a:gdLst/>
            <a:ahLst/>
            <a:cxnLst/>
            <a:rect l="l" t="t" r="r" b="b"/>
            <a:pathLst>
              <a:path w="4498340" h="775969">
                <a:moveTo>
                  <a:pt x="4270356" y="775595"/>
                </a:moveTo>
                <a:lnTo>
                  <a:pt x="227481" y="775595"/>
                </a:lnTo>
                <a:lnTo>
                  <a:pt x="181636" y="770974"/>
                </a:lnTo>
                <a:lnTo>
                  <a:pt x="138935" y="757719"/>
                </a:lnTo>
                <a:lnTo>
                  <a:pt x="100294" y="736745"/>
                </a:lnTo>
                <a:lnTo>
                  <a:pt x="66627" y="708967"/>
                </a:lnTo>
                <a:lnTo>
                  <a:pt x="38850" y="675301"/>
                </a:lnTo>
                <a:lnTo>
                  <a:pt x="17876" y="636660"/>
                </a:lnTo>
                <a:lnTo>
                  <a:pt x="4621" y="593959"/>
                </a:lnTo>
                <a:lnTo>
                  <a:pt x="0" y="548113"/>
                </a:lnTo>
                <a:lnTo>
                  <a:pt x="0" y="227482"/>
                </a:lnTo>
                <a:lnTo>
                  <a:pt x="4621" y="181636"/>
                </a:lnTo>
                <a:lnTo>
                  <a:pt x="17876" y="138935"/>
                </a:lnTo>
                <a:lnTo>
                  <a:pt x="38850" y="100294"/>
                </a:lnTo>
                <a:lnTo>
                  <a:pt x="66627" y="66628"/>
                </a:lnTo>
                <a:lnTo>
                  <a:pt x="100294" y="38850"/>
                </a:lnTo>
                <a:lnTo>
                  <a:pt x="138935" y="17876"/>
                </a:lnTo>
                <a:lnTo>
                  <a:pt x="181636" y="4621"/>
                </a:lnTo>
                <a:lnTo>
                  <a:pt x="227481" y="0"/>
                </a:lnTo>
                <a:lnTo>
                  <a:pt x="4270356" y="0"/>
                </a:lnTo>
                <a:lnTo>
                  <a:pt x="4314943" y="4411"/>
                </a:lnTo>
                <a:lnTo>
                  <a:pt x="4357409" y="17316"/>
                </a:lnTo>
                <a:lnTo>
                  <a:pt x="4396563" y="38219"/>
                </a:lnTo>
                <a:lnTo>
                  <a:pt x="4431210" y="66628"/>
                </a:lnTo>
                <a:lnTo>
                  <a:pt x="4459619" y="101275"/>
                </a:lnTo>
                <a:lnTo>
                  <a:pt x="4480522" y="140428"/>
                </a:lnTo>
                <a:lnTo>
                  <a:pt x="4493427" y="182895"/>
                </a:lnTo>
                <a:lnTo>
                  <a:pt x="4497838" y="227482"/>
                </a:lnTo>
                <a:lnTo>
                  <a:pt x="4497838" y="548113"/>
                </a:lnTo>
                <a:lnTo>
                  <a:pt x="4493217" y="593959"/>
                </a:lnTo>
                <a:lnTo>
                  <a:pt x="4479962" y="636660"/>
                </a:lnTo>
                <a:lnTo>
                  <a:pt x="4458988" y="675301"/>
                </a:lnTo>
                <a:lnTo>
                  <a:pt x="4431210" y="708967"/>
                </a:lnTo>
                <a:lnTo>
                  <a:pt x="4397543" y="736745"/>
                </a:lnTo>
                <a:lnTo>
                  <a:pt x="4358902" y="757719"/>
                </a:lnTo>
                <a:lnTo>
                  <a:pt x="4316201" y="770974"/>
                </a:lnTo>
                <a:lnTo>
                  <a:pt x="4270356" y="775595"/>
                </a:lnTo>
                <a:close/>
              </a:path>
            </a:pathLst>
          </a:custGeom>
          <a:solidFill>
            <a:srgbClr val="4755A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669773" y="1662451"/>
            <a:ext cx="175768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ВОЗМОЖНЫЕ</a:t>
            </a:r>
            <a:r>
              <a:rPr kumimoji="0" sz="1100" b="1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РЕШЕНИЯ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27015" y="2255994"/>
            <a:ext cx="4512310" cy="486409"/>
          </a:xfrm>
          <a:custGeom>
            <a:avLst/>
            <a:gdLst/>
            <a:ahLst/>
            <a:cxnLst/>
            <a:rect l="l" t="t" r="r" b="b"/>
            <a:pathLst>
              <a:path w="4512310" h="486410">
                <a:moveTo>
                  <a:pt x="4268813" y="485999"/>
                </a:moveTo>
                <a:lnTo>
                  <a:pt x="242999" y="485999"/>
                </a:lnTo>
                <a:lnTo>
                  <a:pt x="194027" y="481063"/>
                </a:lnTo>
                <a:lnTo>
                  <a:pt x="148413" y="466903"/>
                </a:lnTo>
                <a:lnTo>
                  <a:pt x="107136" y="444499"/>
                </a:lnTo>
                <a:lnTo>
                  <a:pt x="71173" y="414826"/>
                </a:lnTo>
                <a:lnTo>
                  <a:pt x="41500" y="378863"/>
                </a:lnTo>
                <a:lnTo>
                  <a:pt x="19096" y="337586"/>
                </a:lnTo>
                <a:lnTo>
                  <a:pt x="4936" y="291972"/>
                </a:lnTo>
                <a:lnTo>
                  <a:pt x="0" y="242999"/>
                </a:lnTo>
                <a:lnTo>
                  <a:pt x="4936" y="194027"/>
                </a:lnTo>
                <a:lnTo>
                  <a:pt x="19096" y="148413"/>
                </a:lnTo>
                <a:lnTo>
                  <a:pt x="41500" y="107136"/>
                </a:lnTo>
                <a:lnTo>
                  <a:pt x="71173" y="71172"/>
                </a:lnTo>
                <a:lnTo>
                  <a:pt x="107136" y="41500"/>
                </a:lnTo>
                <a:lnTo>
                  <a:pt x="148413" y="19096"/>
                </a:lnTo>
                <a:lnTo>
                  <a:pt x="194027" y="4936"/>
                </a:lnTo>
                <a:lnTo>
                  <a:pt x="242999" y="0"/>
                </a:lnTo>
                <a:lnTo>
                  <a:pt x="4268813" y="0"/>
                </a:lnTo>
                <a:lnTo>
                  <a:pt x="4316442" y="4712"/>
                </a:lnTo>
                <a:lnTo>
                  <a:pt x="4361806" y="18497"/>
                </a:lnTo>
                <a:lnTo>
                  <a:pt x="4403630" y="40826"/>
                </a:lnTo>
                <a:lnTo>
                  <a:pt x="4440641" y="71173"/>
                </a:lnTo>
                <a:lnTo>
                  <a:pt x="4470987" y="108183"/>
                </a:lnTo>
                <a:lnTo>
                  <a:pt x="4493316" y="150007"/>
                </a:lnTo>
                <a:lnTo>
                  <a:pt x="4507101" y="195371"/>
                </a:lnTo>
                <a:lnTo>
                  <a:pt x="4511813" y="242999"/>
                </a:lnTo>
                <a:lnTo>
                  <a:pt x="4506877" y="291972"/>
                </a:lnTo>
                <a:lnTo>
                  <a:pt x="4492717" y="337586"/>
                </a:lnTo>
                <a:lnTo>
                  <a:pt x="4470313" y="378863"/>
                </a:lnTo>
                <a:lnTo>
                  <a:pt x="4440640" y="414826"/>
                </a:lnTo>
                <a:lnTo>
                  <a:pt x="4404677" y="444499"/>
                </a:lnTo>
                <a:lnTo>
                  <a:pt x="4363400" y="466903"/>
                </a:lnTo>
                <a:lnTo>
                  <a:pt x="4317786" y="481063"/>
                </a:lnTo>
                <a:lnTo>
                  <a:pt x="4268813" y="485999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14113" y="2376058"/>
            <a:ext cx="333375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Отсутствие эффективной </a:t>
            </a:r>
            <a:r>
              <a:rPr kumimoji="0" sz="7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коммуникации </a:t>
            </a:r>
            <a:r>
              <a:rPr kumimoji="0" sz="7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между представителями бизнеса 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и</a:t>
            </a:r>
            <a:r>
              <a:rPr kumimoji="0" sz="7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администрацией 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МО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618271" y="2330088"/>
            <a:ext cx="4512310" cy="927465"/>
            <a:chOff x="674640" y="2845666"/>
            <a:chExt cx="4512310" cy="927465"/>
          </a:xfrm>
        </p:grpSpPr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0800" y="2845666"/>
              <a:ext cx="359999" cy="35999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74640" y="3286722"/>
              <a:ext cx="4512310" cy="486409"/>
            </a:xfrm>
            <a:custGeom>
              <a:avLst/>
              <a:gdLst/>
              <a:ahLst/>
              <a:cxnLst/>
              <a:rect l="l" t="t" r="r" b="b"/>
              <a:pathLst>
                <a:path w="4512310" h="486410">
                  <a:moveTo>
                    <a:pt x="4268813" y="485999"/>
                  </a:moveTo>
                  <a:lnTo>
                    <a:pt x="242999" y="485999"/>
                  </a:lnTo>
                  <a:lnTo>
                    <a:pt x="194027" y="481063"/>
                  </a:lnTo>
                  <a:lnTo>
                    <a:pt x="148413" y="466903"/>
                  </a:lnTo>
                  <a:lnTo>
                    <a:pt x="107136" y="444499"/>
                  </a:lnTo>
                  <a:lnTo>
                    <a:pt x="71173" y="414826"/>
                  </a:lnTo>
                  <a:lnTo>
                    <a:pt x="41500" y="378863"/>
                  </a:lnTo>
                  <a:lnTo>
                    <a:pt x="19096" y="337586"/>
                  </a:lnTo>
                  <a:lnTo>
                    <a:pt x="4936" y="291972"/>
                  </a:lnTo>
                  <a:lnTo>
                    <a:pt x="0" y="242999"/>
                  </a:lnTo>
                  <a:lnTo>
                    <a:pt x="4936" y="194027"/>
                  </a:lnTo>
                  <a:lnTo>
                    <a:pt x="19096" y="148413"/>
                  </a:lnTo>
                  <a:lnTo>
                    <a:pt x="41500" y="107136"/>
                  </a:lnTo>
                  <a:lnTo>
                    <a:pt x="71173" y="71172"/>
                  </a:lnTo>
                  <a:lnTo>
                    <a:pt x="107136" y="41500"/>
                  </a:lnTo>
                  <a:lnTo>
                    <a:pt x="148413" y="19096"/>
                  </a:lnTo>
                  <a:lnTo>
                    <a:pt x="194027" y="4936"/>
                  </a:lnTo>
                  <a:lnTo>
                    <a:pt x="242999" y="0"/>
                  </a:lnTo>
                  <a:lnTo>
                    <a:pt x="4268813" y="0"/>
                  </a:lnTo>
                  <a:lnTo>
                    <a:pt x="4316442" y="4712"/>
                  </a:lnTo>
                  <a:lnTo>
                    <a:pt x="4361806" y="18497"/>
                  </a:lnTo>
                  <a:lnTo>
                    <a:pt x="4403630" y="40826"/>
                  </a:lnTo>
                  <a:lnTo>
                    <a:pt x="4440641" y="71173"/>
                  </a:lnTo>
                  <a:lnTo>
                    <a:pt x="4470987" y="108183"/>
                  </a:lnTo>
                  <a:lnTo>
                    <a:pt x="4493316" y="150007"/>
                  </a:lnTo>
                  <a:lnTo>
                    <a:pt x="4507101" y="195371"/>
                  </a:lnTo>
                  <a:lnTo>
                    <a:pt x="4511813" y="242999"/>
                  </a:lnTo>
                  <a:lnTo>
                    <a:pt x="4506877" y="291972"/>
                  </a:lnTo>
                  <a:lnTo>
                    <a:pt x="4492717" y="337586"/>
                  </a:lnTo>
                  <a:lnTo>
                    <a:pt x="4470313" y="378863"/>
                  </a:lnTo>
                  <a:lnTo>
                    <a:pt x="4440640" y="414826"/>
                  </a:lnTo>
                  <a:lnTo>
                    <a:pt x="4404677" y="444499"/>
                  </a:lnTo>
                  <a:lnTo>
                    <a:pt x="4363400" y="466903"/>
                  </a:lnTo>
                  <a:lnTo>
                    <a:pt x="4317786" y="481063"/>
                  </a:lnTo>
                  <a:lnTo>
                    <a:pt x="4268813" y="485999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7" name="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6193" y="2833503"/>
            <a:ext cx="359999" cy="359999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5300092" y="2255994"/>
            <a:ext cx="4512310" cy="486409"/>
          </a:xfrm>
          <a:custGeom>
            <a:avLst/>
            <a:gdLst/>
            <a:ahLst/>
            <a:cxnLst/>
            <a:rect l="l" t="t" r="r" b="b"/>
            <a:pathLst>
              <a:path w="4512309" h="486410">
                <a:moveTo>
                  <a:pt x="4268813" y="485999"/>
                </a:moveTo>
                <a:lnTo>
                  <a:pt x="242999" y="485999"/>
                </a:lnTo>
                <a:lnTo>
                  <a:pt x="194026" y="481063"/>
                </a:lnTo>
                <a:lnTo>
                  <a:pt x="148413" y="466903"/>
                </a:lnTo>
                <a:lnTo>
                  <a:pt x="107136" y="444499"/>
                </a:lnTo>
                <a:lnTo>
                  <a:pt x="71172" y="414826"/>
                </a:lnTo>
                <a:lnTo>
                  <a:pt x="41500" y="378863"/>
                </a:lnTo>
                <a:lnTo>
                  <a:pt x="19096" y="337586"/>
                </a:lnTo>
                <a:lnTo>
                  <a:pt x="4936" y="291972"/>
                </a:lnTo>
                <a:lnTo>
                  <a:pt x="0" y="242999"/>
                </a:lnTo>
                <a:lnTo>
                  <a:pt x="4936" y="194027"/>
                </a:lnTo>
                <a:lnTo>
                  <a:pt x="19096" y="148413"/>
                </a:lnTo>
                <a:lnTo>
                  <a:pt x="41500" y="107136"/>
                </a:lnTo>
                <a:lnTo>
                  <a:pt x="71173" y="71172"/>
                </a:lnTo>
                <a:lnTo>
                  <a:pt x="107136" y="41500"/>
                </a:lnTo>
                <a:lnTo>
                  <a:pt x="148413" y="19096"/>
                </a:lnTo>
                <a:lnTo>
                  <a:pt x="194026" y="4936"/>
                </a:lnTo>
                <a:lnTo>
                  <a:pt x="242999" y="0"/>
                </a:lnTo>
                <a:lnTo>
                  <a:pt x="4268813" y="0"/>
                </a:lnTo>
                <a:lnTo>
                  <a:pt x="4316442" y="4712"/>
                </a:lnTo>
                <a:lnTo>
                  <a:pt x="4361805" y="18497"/>
                </a:lnTo>
                <a:lnTo>
                  <a:pt x="4403630" y="40826"/>
                </a:lnTo>
                <a:lnTo>
                  <a:pt x="4440640" y="71173"/>
                </a:lnTo>
                <a:lnTo>
                  <a:pt x="4470986" y="108183"/>
                </a:lnTo>
                <a:lnTo>
                  <a:pt x="4493316" y="150007"/>
                </a:lnTo>
                <a:lnTo>
                  <a:pt x="4507101" y="195371"/>
                </a:lnTo>
                <a:lnTo>
                  <a:pt x="4511813" y="242999"/>
                </a:lnTo>
                <a:lnTo>
                  <a:pt x="4506877" y="291972"/>
                </a:lnTo>
                <a:lnTo>
                  <a:pt x="4492717" y="337586"/>
                </a:lnTo>
                <a:lnTo>
                  <a:pt x="4470313" y="378863"/>
                </a:lnTo>
                <a:lnTo>
                  <a:pt x="4440640" y="414826"/>
                </a:lnTo>
                <a:lnTo>
                  <a:pt x="4404677" y="444499"/>
                </a:lnTo>
                <a:lnTo>
                  <a:pt x="4363400" y="466903"/>
                </a:lnTo>
                <a:lnTo>
                  <a:pt x="4317786" y="481063"/>
                </a:lnTo>
                <a:lnTo>
                  <a:pt x="4268813" y="485999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787189" y="2376058"/>
            <a:ext cx="3430904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Своевременная</a:t>
            </a:r>
            <a:r>
              <a:rPr kumimoji="0" sz="7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отработка</a:t>
            </a:r>
            <a:r>
              <a:rPr kumimoji="0" sz="7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обращений представителей бизнеса, расширение 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каналов </a:t>
            </a:r>
            <a:r>
              <a:rPr kumimoji="0" sz="7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информирования</a:t>
            </a:r>
            <a:r>
              <a:rPr kumimoji="0" sz="7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предпринимателей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о</a:t>
            </a:r>
            <a:r>
              <a:rPr kumimoji="0" sz="7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мерах </a:t>
            </a:r>
            <a:r>
              <a:rPr kumimoji="0" sz="7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поддержки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2" name="object 2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79365" y="2315684"/>
            <a:ext cx="365554" cy="365553"/>
          </a:xfrm>
          <a:prstGeom prst="rect">
            <a:avLst/>
          </a:prstGeom>
        </p:spPr>
      </p:pic>
      <p:sp>
        <p:nvSpPr>
          <p:cNvPr id="23" name="object 23"/>
          <p:cNvSpPr/>
          <p:nvPr/>
        </p:nvSpPr>
        <p:spPr>
          <a:xfrm>
            <a:off x="5300092" y="3446490"/>
            <a:ext cx="4512310" cy="486409"/>
          </a:xfrm>
          <a:custGeom>
            <a:avLst/>
            <a:gdLst/>
            <a:ahLst/>
            <a:cxnLst/>
            <a:rect l="l" t="t" r="r" b="b"/>
            <a:pathLst>
              <a:path w="4512309" h="486410">
                <a:moveTo>
                  <a:pt x="4268813" y="485999"/>
                </a:moveTo>
                <a:lnTo>
                  <a:pt x="242999" y="485999"/>
                </a:lnTo>
                <a:lnTo>
                  <a:pt x="194026" y="481063"/>
                </a:lnTo>
                <a:lnTo>
                  <a:pt x="148413" y="466903"/>
                </a:lnTo>
                <a:lnTo>
                  <a:pt x="107136" y="444499"/>
                </a:lnTo>
                <a:lnTo>
                  <a:pt x="71172" y="414826"/>
                </a:lnTo>
                <a:lnTo>
                  <a:pt x="41500" y="378863"/>
                </a:lnTo>
                <a:lnTo>
                  <a:pt x="19096" y="337586"/>
                </a:lnTo>
                <a:lnTo>
                  <a:pt x="4936" y="291972"/>
                </a:lnTo>
                <a:lnTo>
                  <a:pt x="0" y="242999"/>
                </a:lnTo>
                <a:lnTo>
                  <a:pt x="4936" y="194027"/>
                </a:lnTo>
                <a:lnTo>
                  <a:pt x="19096" y="148413"/>
                </a:lnTo>
                <a:lnTo>
                  <a:pt x="41500" y="107136"/>
                </a:lnTo>
                <a:lnTo>
                  <a:pt x="71172" y="71172"/>
                </a:lnTo>
                <a:lnTo>
                  <a:pt x="107136" y="41500"/>
                </a:lnTo>
                <a:lnTo>
                  <a:pt x="148413" y="19096"/>
                </a:lnTo>
                <a:lnTo>
                  <a:pt x="194026" y="4936"/>
                </a:lnTo>
                <a:lnTo>
                  <a:pt x="242999" y="0"/>
                </a:lnTo>
                <a:lnTo>
                  <a:pt x="4268813" y="0"/>
                </a:lnTo>
                <a:lnTo>
                  <a:pt x="4316442" y="4712"/>
                </a:lnTo>
                <a:lnTo>
                  <a:pt x="4361805" y="18497"/>
                </a:lnTo>
                <a:lnTo>
                  <a:pt x="4403630" y="40826"/>
                </a:lnTo>
                <a:lnTo>
                  <a:pt x="4440640" y="71173"/>
                </a:lnTo>
                <a:lnTo>
                  <a:pt x="4470986" y="108183"/>
                </a:lnTo>
                <a:lnTo>
                  <a:pt x="4493316" y="150007"/>
                </a:lnTo>
                <a:lnTo>
                  <a:pt x="4507101" y="195371"/>
                </a:lnTo>
                <a:lnTo>
                  <a:pt x="4511813" y="242999"/>
                </a:lnTo>
                <a:lnTo>
                  <a:pt x="4506877" y="291972"/>
                </a:lnTo>
                <a:lnTo>
                  <a:pt x="4492717" y="337586"/>
                </a:lnTo>
                <a:lnTo>
                  <a:pt x="4470313" y="378863"/>
                </a:lnTo>
                <a:lnTo>
                  <a:pt x="4440640" y="414826"/>
                </a:lnTo>
                <a:lnTo>
                  <a:pt x="4404677" y="444499"/>
                </a:lnTo>
                <a:lnTo>
                  <a:pt x="4363400" y="466903"/>
                </a:lnTo>
                <a:lnTo>
                  <a:pt x="4317786" y="481063"/>
                </a:lnTo>
                <a:lnTo>
                  <a:pt x="4268813" y="485999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787189" y="3566554"/>
            <a:ext cx="270383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Самостоятельное</a:t>
            </a:r>
            <a:r>
              <a:rPr kumimoji="0" sz="7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выстраивание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регулярных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коммуникаций </a:t>
            </a:r>
            <a:r>
              <a:rPr kumimoji="0" sz="7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по</a:t>
            </a:r>
            <a:r>
              <a:rPr kumimoji="0" sz="7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интересующим 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проектам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286122" y="2845666"/>
            <a:ext cx="4512310" cy="486409"/>
          </a:xfrm>
          <a:custGeom>
            <a:avLst/>
            <a:gdLst/>
            <a:ahLst/>
            <a:cxnLst/>
            <a:rect l="l" t="t" r="r" b="b"/>
            <a:pathLst>
              <a:path w="4512309" h="486410">
                <a:moveTo>
                  <a:pt x="4268813" y="485999"/>
                </a:moveTo>
                <a:lnTo>
                  <a:pt x="242999" y="485999"/>
                </a:lnTo>
                <a:lnTo>
                  <a:pt x="194026" y="481063"/>
                </a:lnTo>
                <a:lnTo>
                  <a:pt x="148413" y="466903"/>
                </a:lnTo>
                <a:lnTo>
                  <a:pt x="107136" y="444499"/>
                </a:lnTo>
                <a:lnTo>
                  <a:pt x="71172" y="414826"/>
                </a:lnTo>
                <a:lnTo>
                  <a:pt x="41500" y="378863"/>
                </a:lnTo>
                <a:lnTo>
                  <a:pt x="19096" y="337586"/>
                </a:lnTo>
                <a:lnTo>
                  <a:pt x="4936" y="291972"/>
                </a:lnTo>
                <a:lnTo>
                  <a:pt x="0" y="242999"/>
                </a:lnTo>
                <a:lnTo>
                  <a:pt x="4936" y="194027"/>
                </a:lnTo>
                <a:lnTo>
                  <a:pt x="19096" y="148413"/>
                </a:lnTo>
                <a:lnTo>
                  <a:pt x="41500" y="107136"/>
                </a:lnTo>
                <a:lnTo>
                  <a:pt x="71173" y="71172"/>
                </a:lnTo>
                <a:lnTo>
                  <a:pt x="107136" y="41500"/>
                </a:lnTo>
                <a:lnTo>
                  <a:pt x="148413" y="19096"/>
                </a:lnTo>
                <a:lnTo>
                  <a:pt x="194026" y="4936"/>
                </a:lnTo>
                <a:lnTo>
                  <a:pt x="242999" y="0"/>
                </a:lnTo>
                <a:lnTo>
                  <a:pt x="4268813" y="0"/>
                </a:lnTo>
                <a:lnTo>
                  <a:pt x="4316442" y="4712"/>
                </a:lnTo>
                <a:lnTo>
                  <a:pt x="4361805" y="18497"/>
                </a:lnTo>
                <a:lnTo>
                  <a:pt x="4403630" y="40826"/>
                </a:lnTo>
                <a:lnTo>
                  <a:pt x="4440640" y="71173"/>
                </a:lnTo>
                <a:lnTo>
                  <a:pt x="4470986" y="108183"/>
                </a:lnTo>
                <a:lnTo>
                  <a:pt x="4493316" y="150007"/>
                </a:lnTo>
                <a:lnTo>
                  <a:pt x="4507101" y="195371"/>
                </a:lnTo>
                <a:lnTo>
                  <a:pt x="4511813" y="242999"/>
                </a:lnTo>
                <a:lnTo>
                  <a:pt x="4506877" y="291972"/>
                </a:lnTo>
                <a:lnTo>
                  <a:pt x="4492717" y="337586"/>
                </a:lnTo>
                <a:lnTo>
                  <a:pt x="4470313" y="378863"/>
                </a:lnTo>
                <a:lnTo>
                  <a:pt x="4440640" y="414826"/>
                </a:lnTo>
                <a:lnTo>
                  <a:pt x="4404677" y="444499"/>
                </a:lnTo>
                <a:lnTo>
                  <a:pt x="4363400" y="466903"/>
                </a:lnTo>
                <a:lnTo>
                  <a:pt x="4317786" y="481063"/>
                </a:lnTo>
                <a:lnTo>
                  <a:pt x="4268813" y="485999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787189" y="3003302"/>
            <a:ext cx="3623141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Содействие</a:t>
            </a:r>
            <a:r>
              <a:rPr kumimoji="0" sz="7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в</a:t>
            </a:r>
            <a:r>
              <a:rPr kumimoji="0" sz="7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релокации</a:t>
            </a:r>
            <a:r>
              <a:rPr kumimoji="0" sz="7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специалистов</a:t>
            </a:r>
            <a:r>
              <a:rPr kumimoji="0" sz="7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из</a:t>
            </a:r>
            <a:r>
              <a:rPr kumimoji="0" sz="7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1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других</a:t>
            </a:r>
            <a:r>
              <a:rPr kumimoji="0" sz="7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ru-RU" sz="7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муниципальных районов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7" name="object 2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79365" y="3506180"/>
            <a:ext cx="365554" cy="365553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79365" y="2901723"/>
            <a:ext cx="365553" cy="365553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614315" y="6600121"/>
            <a:ext cx="4512310" cy="12631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ИНВЕСТИЦИОННЫЙ</a:t>
            </a:r>
            <a:r>
              <a:rPr kumimoji="0" sz="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ПРОФИЛЬ</a:t>
            </a:r>
            <a:r>
              <a:rPr kumimoji="0" sz="800" b="0" i="0" u="none" strike="noStrike" kern="1200" cap="none" spc="2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lang="ru-RU" sz="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МУНИЦИПАЛЬНОГО РАЙОНА «ТАБАСАРАНСКИЙ РАЙОН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pPr marL="381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33" name="object 16">
            <a:extLst>
              <a:ext uri="{FF2B5EF4-FFF2-40B4-BE49-F238E27FC236}">
                <a16:creationId xmlns:a16="http://schemas.microsoft.com/office/drawing/2014/main" id="{628BD2E2-B093-46DC-9389-AC8AE7955059}"/>
              </a:ext>
            </a:extLst>
          </p:cNvPr>
          <p:cNvSpPr txBox="1"/>
          <p:nvPr/>
        </p:nvSpPr>
        <p:spPr>
          <a:xfrm>
            <a:off x="1114113" y="2937262"/>
            <a:ext cx="170497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Отток</a:t>
            </a:r>
            <a:r>
              <a:rPr kumimoji="0" sz="7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кадров,</a:t>
            </a:r>
            <a:r>
              <a:rPr kumimoji="0" sz="7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нехватка</a:t>
            </a:r>
            <a:r>
              <a:rPr kumimoji="0" sz="7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специалистов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2805F-75D5-A713-EF45-F8CD68453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8B906F29-101C-C5CB-6AC6-8F8AF706CB1F}"/>
              </a:ext>
            </a:extLst>
          </p:cNvPr>
          <p:cNvSpPr/>
          <p:nvPr/>
        </p:nvSpPr>
        <p:spPr>
          <a:xfrm>
            <a:off x="5297771" y="2269714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Сокращение численности населения района;</a:t>
            </a:r>
          </a:p>
          <a:p>
            <a:pPr lvl="0">
              <a:buClr>
                <a:srgbClr val="B1C1E4"/>
              </a:buClr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 миграции трудоспособного населения;</a:t>
            </a:r>
          </a:p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Сокращение численности трудовых ресурсов;</a:t>
            </a:r>
          </a:p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Сокращение количества субъектов малого и среднего предпринимательства;</a:t>
            </a:r>
          </a:p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Наличие «теневого» сектора экономики;</a:t>
            </a:r>
          </a:p>
          <a:p>
            <a:pPr lvl="0">
              <a:buClr>
                <a:srgbClr val="B1C1E4"/>
              </a:buClr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1B2E6712-04E7-5838-3ABC-08400429D4F0}"/>
              </a:ext>
            </a:extLst>
          </p:cNvPr>
          <p:cNvSpPr/>
          <p:nvPr/>
        </p:nvSpPr>
        <p:spPr>
          <a:xfrm>
            <a:off x="528379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lvl="0" indent="-171450">
              <a:lnSpc>
                <a:spcPct val="150000"/>
              </a:lnSpc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 безработицы в сельских населенных пунктах</a:t>
            </a:r>
          </a:p>
          <a:p>
            <a:pPr marL="171450" lvl="0" indent="-171450">
              <a:lnSpc>
                <a:spcPct val="150000"/>
              </a:lnSpc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Превышение темпов роста инфляции над ростом доходов населения</a:t>
            </a:r>
          </a:p>
          <a:p>
            <a:pPr marL="171450" lvl="0" indent="-171450">
              <a:lnSpc>
                <a:spcPct val="150000"/>
              </a:lnSpc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Неблагоприятные погодные условия, которые могут привести к неурожаям</a:t>
            </a:r>
          </a:p>
          <a:p>
            <a:pPr marL="171450" lvl="0" indent="-171450">
              <a:lnSpc>
                <a:spcPct val="150000"/>
              </a:lnSpc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Недостаточная поддержка сельско-хозяйственных товаропроизводителей со стороны государства</a:t>
            </a:r>
          </a:p>
          <a:p>
            <a:pPr marL="171450" lvl="0" indent="-171450">
              <a:lnSpc>
                <a:spcPct val="150000"/>
              </a:lnSpc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Увеличение зависимости бюджета района от финансовой помощи региона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7D1038DB-1613-C231-C343-A226DDF5FF09}"/>
              </a:ext>
            </a:extLst>
          </p:cNvPr>
          <p:cNvSpPr/>
          <p:nvPr/>
        </p:nvSpPr>
        <p:spPr>
          <a:xfrm>
            <a:off x="640991" y="2269714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lvl="0" indent="-171450">
              <a:lnSpc>
                <a:spcPct val="150000"/>
              </a:lnSpc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Наибольший удельный вес из числа занятых в экономике составляют трудовые ресурсы, занятые в сельском хозяйстве и промышленности</a:t>
            </a:r>
          </a:p>
          <a:p>
            <a:pPr marL="171450" lvl="0" indent="-171450">
              <a:lnSpc>
                <a:spcPct val="150000"/>
              </a:lnSpc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 предприятий по добыче полезных ископаемых</a:t>
            </a:r>
          </a:p>
          <a:p>
            <a:pPr marL="171450" lvl="0" indent="-171450">
              <a:lnSpc>
                <a:spcPct val="150000"/>
              </a:lnSpc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Насыщение рынка товарами различных групп</a:t>
            </a:r>
          </a:p>
          <a:p>
            <a:pPr marL="171450" lvl="0" indent="-171450">
              <a:lnSpc>
                <a:spcPct val="150000"/>
              </a:lnSpc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Полный охват территории района электрическими сетями</a:t>
            </a:r>
          </a:p>
          <a:p>
            <a:pPr marL="171450" lvl="0" indent="-171450">
              <a:lnSpc>
                <a:spcPct val="150000"/>
              </a:lnSpc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 маршрутов муниципального и межмуниципального сообщения</a:t>
            </a:r>
          </a:p>
          <a:p>
            <a:pPr lvl="0">
              <a:buClr>
                <a:srgbClr val="4756A0"/>
              </a:buClr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BFD28A81-7B18-213D-5E25-38EC540BDA4B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СИЛЬНЫЕ СТОРОНЫ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E253D24C-3929-C7B3-C8F5-A55CEFEAB1F7}"/>
              </a:ext>
            </a:extLst>
          </p:cNvPr>
          <p:cNvSpPr/>
          <p:nvPr/>
        </p:nvSpPr>
        <p:spPr>
          <a:xfrm>
            <a:off x="62701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lvl="0" indent="-171450">
              <a:lnSpc>
                <a:spcPct val="150000"/>
              </a:lnSpc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Достижение высокого уровня занятости населения, эффективного использования трудовых ресурсов</a:t>
            </a:r>
          </a:p>
          <a:p>
            <a:pPr marL="171450" lvl="0" indent="-171450">
              <a:lnSpc>
                <a:spcPct val="150000"/>
              </a:lnSpc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малого бизнеса</a:t>
            </a:r>
          </a:p>
          <a:p>
            <a:pPr marL="171450" lvl="0" indent="-171450">
              <a:lnSpc>
                <a:spcPct val="150000"/>
              </a:lnSpc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туристической деятельности</a:t>
            </a:r>
          </a:p>
          <a:p>
            <a:pPr marL="171450" lvl="0" indent="-171450">
              <a:lnSpc>
                <a:spcPct val="150000"/>
              </a:lnSpc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Увеличение доходов местного бюджета за счет создания новых производств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9ABD883A-EFC6-35DE-D240-B59B4990D7D5}"/>
              </a:ext>
            </a:extLst>
          </p:cNvPr>
          <p:cNvSpPr/>
          <p:nvPr/>
        </p:nvSpPr>
        <p:spPr>
          <a:xfrm>
            <a:off x="627014" y="3931822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ВОЗМОЖНОСТИ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45C9FC-DD43-A155-ACAF-AB9620BABF4C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-АНАЛИЗ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МО «ТАБАСАРАНСКИЙ РАЙОН»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59D9B901-9C5B-A37B-A45E-7E45DF01F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9FA4BBD4-A68D-68CA-ABCF-BBAC74050F6C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СЛАБЫЕ СТОРОНЫ</a:t>
            </a: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AB96B5E7-93F1-3530-AA5E-7F1998083348}"/>
              </a:ext>
            </a:extLst>
          </p:cNvPr>
          <p:cNvSpPr/>
          <p:nvPr/>
        </p:nvSpPr>
        <p:spPr>
          <a:xfrm>
            <a:off x="5286115" y="3931822"/>
            <a:ext cx="4497839" cy="775596"/>
          </a:xfrm>
          <a:prstGeom prst="roundRect">
            <a:avLst>
              <a:gd name="adj" fmla="val 25208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УГРОЗЫ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045BB5EA-11D6-9F3E-841B-D54D8484EF24}"/>
              </a:ext>
            </a:extLst>
          </p:cNvPr>
          <p:cNvSpPr/>
          <p:nvPr/>
        </p:nvSpPr>
        <p:spPr>
          <a:xfrm>
            <a:off x="627018" y="163628"/>
            <a:ext cx="97623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-анализ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8957B7-DE5B-484B-B762-795ABF46AB70}"/>
              </a:ext>
            </a:extLst>
          </p:cNvPr>
          <p:cNvSpPr txBox="1"/>
          <p:nvPr/>
        </p:nvSpPr>
        <p:spPr>
          <a:xfrm>
            <a:off x="627015" y="6590917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МУНИЦИПАЛЬНОГО РАЙОНА «ТАБАСАРАНСКИЙ РАЙОН»</a:t>
            </a:r>
          </a:p>
        </p:txBody>
      </p:sp>
    </p:spTree>
    <p:extLst>
      <p:ext uri="{BB962C8B-B14F-4D97-AF65-F5344CB8AC3E}">
        <p14:creationId xmlns:p14="http://schemas.microsoft.com/office/powerpoint/2010/main" val="15597061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48541" y="1401546"/>
            <a:ext cx="4518025" cy="4906645"/>
          </a:xfrm>
          <a:custGeom>
            <a:avLst/>
            <a:gdLst/>
            <a:ahLst/>
            <a:cxnLst/>
            <a:rect l="l" t="t" r="r" b="b"/>
            <a:pathLst>
              <a:path w="4518025" h="4906645">
                <a:moveTo>
                  <a:pt x="0" y="203333"/>
                </a:moveTo>
                <a:lnTo>
                  <a:pt x="5370" y="156711"/>
                </a:lnTo>
                <a:lnTo>
                  <a:pt x="20667" y="113912"/>
                </a:lnTo>
                <a:lnTo>
                  <a:pt x="44670" y="76158"/>
                </a:lnTo>
                <a:lnTo>
                  <a:pt x="76158" y="44670"/>
                </a:lnTo>
                <a:lnTo>
                  <a:pt x="113912" y="20667"/>
                </a:lnTo>
                <a:lnTo>
                  <a:pt x="156711" y="5370"/>
                </a:lnTo>
                <a:lnTo>
                  <a:pt x="203333" y="0"/>
                </a:lnTo>
                <a:lnTo>
                  <a:pt x="4314192" y="0"/>
                </a:lnTo>
                <a:lnTo>
                  <a:pt x="4354046" y="3943"/>
                </a:lnTo>
                <a:lnTo>
                  <a:pt x="4392005" y="15477"/>
                </a:lnTo>
                <a:lnTo>
                  <a:pt x="4427002" y="34162"/>
                </a:lnTo>
                <a:lnTo>
                  <a:pt x="4457971" y="59555"/>
                </a:lnTo>
                <a:lnTo>
                  <a:pt x="4483364" y="90524"/>
                </a:lnTo>
                <a:lnTo>
                  <a:pt x="4502048" y="125521"/>
                </a:lnTo>
                <a:lnTo>
                  <a:pt x="4513583" y="163480"/>
                </a:lnTo>
                <a:lnTo>
                  <a:pt x="4517526" y="203333"/>
                </a:lnTo>
                <a:lnTo>
                  <a:pt x="4517526" y="4702942"/>
                </a:lnTo>
                <a:lnTo>
                  <a:pt x="4512156" y="4749565"/>
                </a:lnTo>
                <a:lnTo>
                  <a:pt x="4496859" y="4792364"/>
                </a:lnTo>
                <a:lnTo>
                  <a:pt x="4472856" y="4830118"/>
                </a:lnTo>
                <a:lnTo>
                  <a:pt x="4441368" y="4861606"/>
                </a:lnTo>
                <a:lnTo>
                  <a:pt x="4403614" y="4885609"/>
                </a:lnTo>
                <a:lnTo>
                  <a:pt x="4360815" y="4900906"/>
                </a:lnTo>
                <a:lnTo>
                  <a:pt x="4314192" y="4906276"/>
                </a:lnTo>
                <a:lnTo>
                  <a:pt x="203333" y="4906276"/>
                </a:lnTo>
                <a:lnTo>
                  <a:pt x="156711" y="4900906"/>
                </a:lnTo>
                <a:lnTo>
                  <a:pt x="113912" y="4885609"/>
                </a:lnTo>
                <a:lnTo>
                  <a:pt x="76158" y="4861606"/>
                </a:lnTo>
                <a:lnTo>
                  <a:pt x="44670" y="4830118"/>
                </a:lnTo>
                <a:lnTo>
                  <a:pt x="20667" y="4792364"/>
                </a:lnTo>
                <a:lnTo>
                  <a:pt x="5370" y="4749565"/>
                </a:lnTo>
                <a:lnTo>
                  <a:pt x="0" y="4702942"/>
                </a:lnTo>
                <a:lnTo>
                  <a:pt x="0" y="203333"/>
                </a:lnTo>
                <a:close/>
              </a:path>
            </a:pathLst>
          </a:custGeom>
          <a:ln w="12699">
            <a:solidFill>
              <a:srgbClr val="4755A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27015" y="1406103"/>
            <a:ext cx="2196465" cy="2388870"/>
          </a:xfrm>
          <a:custGeom>
            <a:avLst/>
            <a:gdLst/>
            <a:ahLst/>
            <a:cxnLst/>
            <a:rect l="l" t="t" r="r" b="b"/>
            <a:pathLst>
              <a:path w="2196465" h="2388870">
                <a:moveTo>
                  <a:pt x="1983185" y="2388248"/>
                </a:moveTo>
                <a:lnTo>
                  <a:pt x="212814" y="2388248"/>
                </a:lnTo>
                <a:lnTo>
                  <a:pt x="164017" y="2382628"/>
                </a:lnTo>
                <a:lnTo>
                  <a:pt x="119224" y="2366618"/>
                </a:lnTo>
                <a:lnTo>
                  <a:pt x="79709" y="2341496"/>
                </a:lnTo>
                <a:lnTo>
                  <a:pt x="46752" y="2308539"/>
                </a:lnTo>
                <a:lnTo>
                  <a:pt x="21630" y="2269025"/>
                </a:lnTo>
                <a:lnTo>
                  <a:pt x="5620" y="2224230"/>
                </a:lnTo>
                <a:lnTo>
                  <a:pt x="0" y="2175434"/>
                </a:lnTo>
                <a:lnTo>
                  <a:pt x="0" y="212814"/>
                </a:lnTo>
                <a:lnTo>
                  <a:pt x="5620" y="164017"/>
                </a:lnTo>
                <a:lnTo>
                  <a:pt x="21630" y="119224"/>
                </a:lnTo>
                <a:lnTo>
                  <a:pt x="46752" y="79709"/>
                </a:lnTo>
                <a:lnTo>
                  <a:pt x="79709" y="46752"/>
                </a:lnTo>
                <a:lnTo>
                  <a:pt x="119224" y="21630"/>
                </a:lnTo>
                <a:lnTo>
                  <a:pt x="164017" y="5620"/>
                </a:lnTo>
                <a:lnTo>
                  <a:pt x="212814" y="0"/>
                </a:lnTo>
                <a:lnTo>
                  <a:pt x="1983185" y="0"/>
                </a:lnTo>
                <a:lnTo>
                  <a:pt x="2024897" y="4126"/>
                </a:lnTo>
                <a:lnTo>
                  <a:pt x="2064626" y="16199"/>
                </a:lnTo>
                <a:lnTo>
                  <a:pt x="2101255" y="35755"/>
                </a:lnTo>
                <a:lnTo>
                  <a:pt x="2133668" y="62331"/>
                </a:lnTo>
                <a:lnTo>
                  <a:pt x="2160244" y="94744"/>
                </a:lnTo>
                <a:lnTo>
                  <a:pt x="2179800" y="131373"/>
                </a:lnTo>
                <a:lnTo>
                  <a:pt x="2191873" y="171102"/>
                </a:lnTo>
                <a:lnTo>
                  <a:pt x="2195999" y="212814"/>
                </a:lnTo>
                <a:lnTo>
                  <a:pt x="2195999" y="2175434"/>
                </a:lnTo>
                <a:lnTo>
                  <a:pt x="2190379" y="2224230"/>
                </a:lnTo>
                <a:lnTo>
                  <a:pt x="2174369" y="2269025"/>
                </a:lnTo>
                <a:lnTo>
                  <a:pt x="2149247" y="2308539"/>
                </a:lnTo>
                <a:lnTo>
                  <a:pt x="2116290" y="2341496"/>
                </a:lnTo>
                <a:lnTo>
                  <a:pt x="2076775" y="2366618"/>
                </a:lnTo>
                <a:lnTo>
                  <a:pt x="2031981" y="2382628"/>
                </a:lnTo>
                <a:lnTo>
                  <a:pt x="1983185" y="238824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14315" y="525284"/>
            <a:ext cx="21951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МАТРИЦА</a:t>
            </a:r>
            <a:r>
              <a:rPr spc="-95" dirty="0"/>
              <a:t> </a:t>
            </a:r>
            <a:r>
              <a:rPr spc="-5" dirty="0"/>
              <a:t>БКГ</a:t>
            </a:r>
          </a:p>
        </p:txBody>
      </p:sp>
      <p:sp>
        <p:nvSpPr>
          <p:cNvPr id="5" name="object 5"/>
          <p:cNvSpPr/>
          <p:nvPr/>
        </p:nvSpPr>
        <p:spPr>
          <a:xfrm>
            <a:off x="627017" y="163627"/>
            <a:ext cx="933450" cy="274320"/>
          </a:xfrm>
          <a:custGeom>
            <a:avLst/>
            <a:gdLst/>
            <a:ahLst/>
            <a:cxnLst/>
            <a:rect l="l" t="t" r="r" b="b"/>
            <a:pathLst>
              <a:path w="933450" h="274320">
                <a:moveTo>
                  <a:pt x="796295" y="273843"/>
                </a:moveTo>
                <a:lnTo>
                  <a:pt x="136921" y="273843"/>
                </a:lnTo>
                <a:lnTo>
                  <a:pt x="93644" y="266863"/>
                </a:lnTo>
                <a:lnTo>
                  <a:pt x="56057" y="247425"/>
                </a:lnTo>
                <a:lnTo>
                  <a:pt x="26418" y="217786"/>
                </a:lnTo>
                <a:lnTo>
                  <a:pt x="6980" y="180199"/>
                </a:lnTo>
                <a:lnTo>
                  <a:pt x="0" y="136921"/>
                </a:lnTo>
                <a:lnTo>
                  <a:pt x="6980" y="93644"/>
                </a:lnTo>
                <a:lnTo>
                  <a:pt x="26418" y="56057"/>
                </a:lnTo>
                <a:lnTo>
                  <a:pt x="56057" y="26418"/>
                </a:lnTo>
                <a:lnTo>
                  <a:pt x="93644" y="6980"/>
                </a:lnTo>
                <a:lnTo>
                  <a:pt x="136921" y="0"/>
                </a:lnTo>
                <a:lnTo>
                  <a:pt x="796295" y="0"/>
                </a:lnTo>
                <a:lnTo>
                  <a:pt x="848693" y="10422"/>
                </a:lnTo>
                <a:lnTo>
                  <a:pt x="893114" y="40103"/>
                </a:lnTo>
                <a:lnTo>
                  <a:pt x="922795" y="84524"/>
                </a:lnTo>
                <a:lnTo>
                  <a:pt x="933217" y="136921"/>
                </a:lnTo>
                <a:lnTo>
                  <a:pt x="926237" y="180199"/>
                </a:lnTo>
                <a:lnTo>
                  <a:pt x="906799" y="217786"/>
                </a:lnTo>
                <a:lnTo>
                  <a:pt x="877160" y="247425"/>
                </a:lnTo>
                <a:lnTo>
                  <a:pt x="839573" y="266863"/>
                </a:lnTo>
                <a:lnTo>
                  <a:pt x="796295" y="273843"/>
                </a:lnTo>
                <a:close/>
              </a:path>
            </a:pathLst>
          </a:custGeom>
          <a:solidFill>
            <a:srgbClr val="4755A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59196" y="222825"/>
            <a:ext cx="67119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м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атри</a:t>
            </a:r>
            <a:r>
              <a:rPr kumimoji="0" sz="800" b="1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ц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а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БКГ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27015" y="3919880"/>
            <a:ext cx="2196465" cy="2388870"/>
          </a:xfrm>
          <a:custGeom>
            <a:avLst/>
            <a:gdLst/>
            <a:ahLst/>
            <a:cxnLst/>
            <a:rect l="l" t="t" r="r" b="b"/>
            <a:pathLst>
              <a:path w="2196465" h="2388870">
                <a:moveTo>
                  <a:pt x="1983185" y="2388248"/>
                </a:moveTo>
                <a:lnTo>
                  <a:pt x="212814" y="2388248"/>
                </a:lnTo>
                <a:lnTo>
                  <a:pt x="164017" y="2382628"/>
                </a:lnTo>
                <a:lnTo>
                  <a:pt x="119224" y="2366618"/>
                </a:lnTo>
                <a:lnTo>
                  <a:pt x="79709" y="2341496"/>
                </a:lnTo>
                <a:lnTo>
                  <a:pt x="46752" y="2308539"/>
                </a:lnTo>
                <a:lnTo>
                  <a:pt x="21630" y="2269024"/>
                </a:lnTo>
                <a:lnTo>
                  <a:pt x="5620" y="2224230"/>
                </a:lnTo>
                <a:lnTo>
                  <a:pt x="0" y="2175434"/>
                </a:lnTo>
                <a:lnTo>
                  <a:pt x="0" y="212814"/>
                </a:lnTo>
                <a:lnTo>
                  <a:pt x="5620" y="164017"/>
                </a:lnTo>
                <a:lnTo>
                  <a:pt x="21630" y="119223"/>
                </a:lnTo>
                <a:lnTo>
                  <a:pt x="46752" y="79709"/>
                </a:lnTo>
                <a:lnTo>
                  <a:pt x="79709" y="46752"/>
                </a:lnTo>
                <a:lnTo>
                  <a:pt x="119224" y="21630"/>
                </a:lnTo>
                <a:lnTo>
                  <a:pt x="164017" y="5620"/>
                </a:lnTo>
                <a:lnTo>
                  <a:pt x="212814" y="0"/>
                </a:lnTo>
                <a:lnTo>
                  <a:pt x="1983185" y="0"/>
                </a:lnTo>
                <a:lnTo>
                  <a:pt x="2024897" y="4126"/>
                </a:lnTo>
                <a:lnTo>
                  <a:pt x="2064626" y="16199"/>
                </a:lnTo>
                <a:lnTo>
                  <a:pt x="2101255" y="35755"/>
                </a:lnTo>
                <a:lnTo>
                  <a:pt x="2133668" y="62331"/>
                </a:lnTo>
                <a:lnTo>
                  <a:pt x="2160244" y="94744"/>
                </a:lnTo>
                <a:lnTo>
                  <a:pt x="2179800" y="131373"/>
                </a:lnTo>
                <a:lnTo>
                  <a:pt x="2191873" y="171102"/>
                </a:lnTo>
                <a:lnTo>
                  <a:pt x="2195999" y="212814"/>
                </a:lnTo>
                <a:lnTo>
                  <a:pt x="2195999" y="2175434"/>
                </a:lnTo>
                <a:lnTo>
                  <a:pt x="2190379" y="2224230"/>
                </a:lnTo>
                <a:lnTo>
                  <a:pt x="2174369" y="2269024"/>
                </a:lnTo>
                <a:lnTo>
                  <a:pt x="2149247" y="2308539"/>
                </a:lnTo>
                <a:lnTo>
                  <a:pt x="2116290" y="2341496"/>
                </a:lnTo>
                <a:lnTo>
                  <a:pt x="2076775" y="2366618"/>
                </a:lnTo>
                <a:lnTo>
                  <a:pt x="2031981" y="2382628"/>
                </a:lnTo>
                <a:lnTo>
                  <a:pt x="1983185" y="238824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591594" y="1406103"/>
            <a:ext cx="2196465" cy="2388870"/>
          </a:xfrm>
          <a:custGeom>
            <a:avLst/>
            <a:gdLst/>
            <a:ahLst/>
            <a:cxnLst/>
            <a:rect l="l" t="t" r="r" b="b"/>
            <a:pathLst>
              <a:path w="2196465" h="2388870">
                <a:moveTo>
                  <a:pt x="1983185" y="2388248"/>
                </a:moveTo>
                <a:lnTo>
                  <a:pt x="212814" y="2388248"/>
                </a:lnTo>
                <a:lnTo>
                  <a:pt x="164017" y="2382628"/>
                </a:lnTo>
                <a:lnTo>
                  <a:pt x="119223" y="2366618"/>
                </a:lnTo>
                <a:lnTo>
                  <a:pt x="79709" y="2341496"/>
                </a:lnTo>
                <a:lnTo>
                  <a:pt x="46752" y="2308539"/>
                </a:lnTo>
                <a:lnTo>
                  <a:pt x="21630" y="2269025"/>
                </a:lnTo>
                <a:lnTo>
                  <a:pt x="5620" y="2224230"/>
                </a:lnTo>
                <a:lnTo>
                  <a:pt x="0" y="2175434"/>
                </a:lnTo>
                <a:lnTo>
                  <a:pt x="0" y="212814"/>
                </a:lnTo>
                <a:lnTo>
                  <a:pt x="5620" y="164017"/>
                </a:lnTo>
                <a:lnTo>
                  <a:pt x="21630" y="119224"/>
                </a:lnTo>
                <a:lnTo>
                  <a:pt x="46752" y="79709"/>
                </a:lnTo>
                <a:lnTo>
                  <a:pt x="79709" y="46752"/>
                </a:lnTo>
                <a:lnTo>
                  <a:pt x="119223" y="21630"/>
                </a:lnTo>
                <a:lnTo>
                  <a:pt x="164017" y="5620"/>
                </a:lnTo>
                <a:lnTo>
                  <a:pt x="212814" y="0"/>
                </a:lnTo>
                <a:lnTo>
                  <a:pt x="1983185" y="0"/>
                </a:lnTo>
                <a:lnTo>
                  <a:pt x="2024897" y="4126"/>
                </a:lnTo>
                <a:lnTo>
                  <a:pt x="2064626" y="16199"/>
                </a:lnTo>
                <a:lnTo>
                  <a:pt x="2101255" y="35755"/>
                </a:lnTo>
                <a:lnTo>
                  <a:pt x="2133668" y="62331"/>
                </a:lnTo>
                <a:lnTo>
                  <a:pt x="2160244" y="94744"/>
                </a:lnTo>
                <a:lnTo>
                  <a:pt x="2179800" y="131373"/>
                </a:lnTo>
                <a:lnTo>
                  <a:pt x="2191873" y="171102"/>
                </a:lnTo>
                <a:lnTo>
                  <a:pt x="2195999" y="212814"/>
                </a:lnTo>
                <a:lnTo>
                  <a:pt x="2195999" y="2175434"/>
                </a:lnTo>
                <a:lnTo>
                  <a:pt x="2190379" y="2224230"/>
                </a:lnTo>
                <a:lnTo>
                  <a:pt x="2174369" y="2269025"/>
                </a:lnTo>
                <a:lnTo>
                  <a:pt x="2149247" y="2308539"/>
                </a:lnTo>
                <a:lnTo>
                  <a:pt x="2116290" y="2341496"/>
                </a:lnTo>
                <a:lnTo>
                  <a:pt x="2076776" y="2366618"/>
                </a:lnTo>
                <a:lnTo>
                  <a:pt x="2031981" y="2382628"/>
                </a:lnTo>
                <a:lnTo>
                  <a:pt x="1983185" y="238824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591594" y="3919880"/>
            <a:ext cx="2196465" cy="2388870"/>
          </a:xfrm>
          <a:custGeom>
            <a:avLst/>
            <a:gdLst/>
            <a:ahLst/>
            <a:cxnLst/>
            <a:rect l="l" t="t" r="r" b="b"/>
            <a:pathLst>
              <a:path w="2196465" h="2388870">
                <a:moveTo>
                  <a:pt x="1983185" y="2388248"/>
                </a:moveTo>
                <a:lnTo>
                  <a:pt x="212814" y="2388248"/>
                </a:lnTo>
                <a:lnTo>
                  <a:pt x="164017" y="2382628"/>
                </a:lnTo>
                <a:lnTo>
                  <a:pt x="119223" y="2366618"/>
                </a:lnTo>
                <a:lnTo>
                  <a:pt x="79709" y="2341496"/>
                </a:lnTo>
                <a:lnTo>
                  <a:pt x="46752" y="2308539"/>
                </a:lnTo>
                <a:lnTo>
                  <a:pt x="21630" y="2269024"/>
                </a:lnTo>
                <a:lnTo>
                  <a:pt x="5620" y="2224230"/>
                </a:lnTo>
                <a:lnTo>
                  <a:pt x="0" y="2175434"/>
                </a:lnTo>
                <a:lnTo>
                  <a:pt x="0" y="212814"/>
                </a:lnTo>
                <a:lnTo>
                  <a:pt x="5620" y="164017"/>
                </a:lnTo>
                <a:lnTo>
                  <a:pt x="21630" y="119223"/>
                </a:lnTo>
                <a:lnTo>
                  <a:pt x="46752" y="79709"/>
                </a:lnTo>
                <a:lnTo>
                  <a:pt x="79709" y="46752"/>
                </a:lnTo>
                <a:lnTo>
                  <a:pt x="119223" y="21630"/>
                </a:lnTo>
                <a:lnTo>
                  <a:pt x="164017" y="5620"/>
                </a:lnTo>
                <a:lnTo>
                  <a:pt x="212814" y="0"/>
                </a:lnTo>
                <a:lnTo>
                  <a:pt x="1983185" y="0"/>
                </a:lnTo>
                <a:lnTo>
                  <a:pt x="2024897" y="4126"/>
                </a:lnTo>
                <a:lnTo>
                  <a:pt x="2064626" y="16199"/>
                </a:lnTo>
                <a:lnTo>
                  <a:pt x="2101255" y="35755"/>
                </a:lnTo>
                <a:lnTo>
                  <a:pt x="2133668" y="62331"/>
                </a:lnTo>
                <a:lnTo>
                  <a:pt x="2160244" y="94744"/>
                </a:lnTo>
                <a:lnTo>
                  <a:pt x="2179800" y="131373"/>
                </a:lnTo>
                <a:lnTo>
                  <a:pt x="2191873" y="171102"/>
                </a:lnTo>
                <a:lnTo>
                  <a:pt x="2195999" y="212814"/>
                </a:lnTo>
                <a:lnTo>
                  <a:pt x="2195999" y="2175434"/>
                </a:lnTo>
                <a:lnTo>
                  <a:pt x="2190379" y="2224230"/>
                </a:lnTo>
                <a:lnTo>
                  <a:pt x="2174369" y="2269024"/>
                </a:lnTo>
                <a:lnTo>
                  <a:pt x="2149247" y="2308539"/>
                </a:lnTo>
                <a:lnTo>
                  <a:pt x="2116290" y="2341496"/>
                </a:lnTo>
                <a:lnTo>
                  <a:pt x="2076776" y="2366618"/>
                </a:lnTo>
                <a:lnTo>
                  <a:pt x="2031981" y="2382628"/>
                </a:lnTo>
                <a:lnTo>
                  <a:pt x="1983185" y="238824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571748" y="4955000"/>
            <a:ext cx="2228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]]]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58569" y="1622161"/>
            <a:ext cx="1655445" cy="582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4655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Т</a:t>
            </a:r>
            <a:r>
              <a:rPr kumimoji="0" sz="1100" b="1" i="0" u="none" strike="noStrike" kern="1200" cap="none" spc="-2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</a:t>
            </a:r>
            <a:r>
              <a:rPr kumimoji="0" sz="1100" b="1" i="0" u="none" strike="noStrike" kern="1200" cap="none" spc="-6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У</a:t>
            </a: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ДНЫ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Е</a:t>
            </a: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ДЕТИ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Отрасли</a:t>
            </a:r>
            <a:r>
              <a:rPr kumimoji="0" sz="700" b="0" i="0" u="none" strike="noStrike" kern="1200" cap="none" spc="17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с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высокими</a:t>
            </a:r>
            <a:r>
              <a:rPr kumimoji="0" sz="700" b="0" i="0" u="none" strike="noStrike" kern="1200" cap="none" spc="15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темпами</a:t>
            </a:r>
            <a:r>
              <a:rPr kumimoji="0" sz="700" b="0" i="0" u="none" strike="noStrike" kern="1200" cap="none" spc="15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роста, 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но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низкой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долей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в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объеме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отгруженной </a:t>
            </a:r>
            <a:r>
              <a:rPr kumimoji="0" sz="700" b="0" i="0" u="none" strike="noStrike" kern="1200" cap="none" spc="-17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продукции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относительно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конкурента.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073798" y="2892247"/>
            <a:ext cx="947419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Сельское</a:t>
            </a:r>
            <a:r>
              <a:rPr kumimoji="0" sz="700" b="1" i="0" u="none" strike="noStrike" kern="1200" cap="none" spc="114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хозяйство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04629" y="2880936"/>
            <a:ext cx="192699" cy="192699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7750161" y="2891435"/>
            <a:ext cx="10223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B1C1E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732007" y="1617603"/>
            <a:ext cx="1694814" cy="586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54685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ЗВЁЗДЫ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Отрасли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с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высокими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темпами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роста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и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большой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долей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в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объеме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отгруженной </a:t>
            </a:r>
            <a:r>
              <a:rPr kumimoji="0" sz="700" b="0" i="0" u="none" strike="noStrike" kern="1200" cap="none" spc="-17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продукции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относительно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конкурента.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35146" y="5780274"/>
            <a:ext cx="68643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строительство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7" name="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1380" y="5777857"/>
            <a:ext cx="192699" cy="192699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793758" y="5788354"/>
            <a:ext cx="1079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B1C1E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58569" y="4135938"/>
            <a:ext cx="1651635" cy="5810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2465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1200" cap="none" spc="-2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СОБАКИ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Отрасли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с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низкими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темпами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роста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и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низкой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долей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отгруженной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продукции </a:t>
            </a:r>
            <a:r>
              <a:rPr kumimoji="0" sz="700" b="0" i="0" u="none" strike="noStrike" kern="1200" cap="none" spc="-17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относительно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конкурента.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  <p:pic>
        <p:nvPicPr>
          <p:cNvPr id="20" name="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1855" y="2989016"/>
            <a:ext cx="192699" cy="192699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758569" y="2285258"/>
            <a:ext cx="1844675" cy="876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Они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могут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стать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потенциальными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Звёздами </a:t>
            </a:r>
            <a:r>
              <a:rPr kumimoji="0" sz="700" b="0" i="0" u="none" strike="noStrike" kern="1200" cap="none" spc="-17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(ключевыми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отраслями),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поэтому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  <a:p>
            <a:pPr marL="12700" marR="57785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за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ними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необходимо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внимательно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следить </a:t>
            </a:r>
            <a:r>
              <a:rPr kumimoji="0" sz="700" b="0" i="0" u="none" strike="noStrike" kern="1200" cap="none" spc="-17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и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оказывать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поддержку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в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нужный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момент,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чтобы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в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будущем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получить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большой 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15" normalizeH="0" baseline="0" noProof="0" dirty="0" err="1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экономический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10" normalizeH="0" baseline="0" noProof="0" dirty="0" err="1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эффект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5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B1C1E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Т  </a:t>
            </a:r>
            <a:r>
              <a:rPr kumimoji="0" lang="ru-RU" sz="900" b="1" i="0" u="none" strike="noStrike" kern="1200" cap="none" spc="190" normalizeH="0" baseline="0" noProof="0" dirty="0">
                <a:ln>
                  <a:noFill/>
                </a:ln>
                <a:solidFill>
                  <a:srgbClr val="B1C1E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ru-RU" sz="700" b="1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Туризм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58569" y="4797660"/>
            <a:ext cx="163004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Такие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отрасли не стоит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поддерживать, </a:t>
            </a:r>
            <a:r>
              <a:rPr kumimoji="0" sz="700" b="0" i="0" u="none" strike="noStrike" kern="1200" cap="none" spc="-17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пока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они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находятся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в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данной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зоне,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  <a:p>
            <a:pPr marL="12700" marR="26289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но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если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они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переместятся,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за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их </a:t>
            </a:r>
            <a:r>
              <a:rPr kumimoji="0" sz="700" b="0" i="0" u="none" strike="noStrike" kern="1200" cap="none" spc="-17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развитием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необходимо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следить.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  <p:pic>
        <p:nvPicPr>
          <p:cNvPr id="23" name="object 2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2330" y="5517162"/>
            <a:ext cx="192699" cy="192699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747839" y="5537849"/>
            <a:ext cx="157289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6225" algn="l"/>
              </a:tabLst>
              <a:defRPr/>
            </a:pPr>
            <a:r>
              <a:rPr kumimoji="0" sz="1350" b="1" i="0" u="none" strike="noStrike" kern="1200" cap="none" spc="0" normalizeH="0" baseline="3086" noProof="0" dirty="0">
                <a:ln>
                  <a:noFill/>
                </a:ln>
                <a:solidFill>
                  <a:srgbClr val="B9B9B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Т</a:t>
            </a:r>
            <a:r>
              <a:rPr kumimoji="0" lang="ru-RU" sz="1350" b="1" i="0" u="none" strike="noStrike" kern="1200" cap="none" spc="0" normalizeH="0" baseline="3086" noProof="0" dirty="0">
                <a:ln>
                  <a:noFill/>
                </a:ln>
                <a:solidFill>
                  <a:srgbClr val="B9B9B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Х</a:t>
            </a:r>
            <a:r>
              <a:rPr kumimoji="0" sz="1350" b="1" i="0" u="none" strike="noStrike" kern="1200" cap="none" spc="0" normalizeH="0" baseline="3086" noProof="0" dirty="0">
                <a:ln>
                  <a:noFill/>
                </a:ln>
                <a:solidFill>
                  <a:srgbClr val="B9B9B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</a:t>
            </a:r>
            <a:r>
              <a:rPr kumimoji="0" sz="7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транспортировка</a:t>
            </a:r>
            <a:r>
              <a:rPr kumimoji="0" sz="700" b="1" i="0" u="none" strike="noStrike" kern="1200" cap="none" spc="-4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и</a:t>
            </a:r>
            <a:r>
              <a:rPr kumimoji="0" sz="700" b="1" i="0" u="none" strike="noStrike" kern="1200" cap="none" spc="-3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хранение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732007" y="2285258"/>
            <a:ext cx="186499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Данные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отрасли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необходимо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поддерживать, </a:t>
            </a:r>
            <a:r>
              <a:rPr kumimoji="0" sz="700" b="0" i="0" u="none" strike="noStrike" kern="1200" cap="none" spc="-17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чтобы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сохранять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или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увеличивать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текущие 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темпы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развития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и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экономический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эффект.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  <p:pic>
        <p:nvPicPr>
          <p:cNvPr id="26" name="object 2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715292" y="5338386"/>
            <a:ext cx="192699" cy="192699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7729090" y="5305247"/>
            <a:ext cx="169037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lvl="0" defTabSz="914400">
              <a:spcBef>
                <a:spcPts val="100"/>
              </a:spcBef>
            </a:pPr>
            <a:r>
              <a:rPr lang="ru-RU" sz="1350" b="1" baseline="-21604" dirty="0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kumimoji="0" sz="1350" b="1" i="0" u="none" strike="noStrike" kern="1200" cap="none" spc="569" normalizeH="0" baseline="-21604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ru-RU" sz="700" b="1" spc="-5" dirty="0">
                <a:solidFill>
                  <a:srgbClr val="4755A0"/>
                </a:solidFill>
                <a:latin typeface="Arial"/>
                <a:cs typeface="Arial"/>
              </a:rPr>
              <a:t>добыча полезных ископаемых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732007" y="4131381"/>
            <a:ext cx="1910080" cy="585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2895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ДОЙНЫЕ</a:t>
            </a:r>
            <a:r>
              <a:rPr kumimoji="0" sz="1100" b="1" i="0" u="none" strike="noStrike" kern="1200" cap="none" spc="-4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КОРОВЫ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Отрасли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с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низкими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темпами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роста,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но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высокой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долей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в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объеме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отгруженной 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продукции</a:t>
            </a:r>
            <a:r>
              <a:rPr kumimoji="0" sz="700" b="0" i="0" u="none" strike="noStrike" kern="1200" cap="none" spc="3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относительно</a:t>
            </a:r>
            <a:r>
              <a:rPr kumimoji="0" sz="700" b="0" i="0" u="none" strike="noStrike" kern="1200" cap="none" spc="3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региона-конкурента.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732007" y="4797660"/>
            <a:ext cx="187388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За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данными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отраслями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необходимо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следить </a:t>
            </a:r>
            <a:r>
              <a:rPr kumimoji="0" sz="700" b="0" i="0" u="none" strike="noStrike" kern="1200" cap="none" spc="-17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и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поддерживать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в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нужный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момент,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чтобы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732007" y="5011020"/>
            <a:ext cx="144145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сохранить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экономический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эффект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732007" y="5117700"/>
            <a:ext cx="119253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для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муниципального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округа.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  <p:pic>
        <p:nvPicPr>
          <p:cNvPr id="32" name="object 3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724817" y="5669562"/>
            <a:ext cx="192699" cy="192699"/>
          </a:xfrm>
          <a:prstGeom prst="rect">
            <a:avLst/>
          </a:prstGeom>
        </p:spPr>
      </p:pic>
      <p:sp>
        <p:nvSpPr>
          <p:cNvPr id="33" name="object 33"/>
          <p:cNvSpPr txBox="1"/>
          <p:nvPr/>
        </p:nvSpPr>
        <p:spPr>
          <a:xfrm>
            <a:off x="7767810" y="5680061"/>
            <a:ext cx="107314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Э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951434" y="5632410"/>
            <a:ext cx="119570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обеспечение эл. </a:t>
            </a:r>
            <a:r>
              <a:rPr kumimoji="0" sz="7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энергией, </a:t>
            </a:r>
            <a:r>
              <a:rPr kumimoji="0" sz="700" b="1" i="0" u="none" strike="noStrike" kern="1200" cap="none" spc="-18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1" i="0" u="none" strike="noStrike" kern="1200" cap="none" spc="-10" normalizeH="0" baseline="0" noProof="0" dirty="0" err="1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газо</a:t>
            </a:r>
            <a:r>
              <a:rPr kumimoji="0" lang="ru-RU" sz="700" b="1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м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511386" y="2454293"/>
            <a:ext cx="3721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т</a:t>
            </a:r>
            <a:r>
              <a:rPr kumimoji="0" sz="500" b="1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е</a:t>
            </a:r>
            <a:r>
              <a:rPr kumimoji="0" sz="5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м</a:t>
            </a:r>
            <a:r>
              <a:rPr kumimoji="0" sz="500" b="1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</a:t>
            </a:r>
            <a:r>
              <a:rPr kumimoji="0" sz="5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р</a:t>
            </a:r>
            <a:r>
              <a:rPr kumimoji="0" sz="500" b="1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</a:t>
            </a:r>
            <a:r>
              <a:rPr kumimoji="0" sz="5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ста  </a:t>
            </a:r>
            <a:r>
              <a:rPr kumimoji="0" sz="500" b="1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отрасли</a:t>
            </a: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969947" y="4748157"/>
            <a:ext cx="42799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00" b="1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доля</a:t>
            </a: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00" b="1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в </a:t>
            </a:r>
            <a:r>
              <a:rPr kumimoji="0" sz="5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объёме </a:t>
            </a:r>
            <a:r>
              <a:rPr kumimoji="0" sz="500" b="1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500" b="1" i="0" u="none" strike="noStrike" kern="1200" cap="none" spc="-1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</a:t>
            </a:r>
            <a:r>
              <a:rPr kumimoji="0" sz="5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тг</a:t>
            </a:r>
            <a:r>
              <a:rPr kumimoji="0" sz="500" b="1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</a:t>
            </a:r>
            <a:r>
              <a:rPr kumimoji="0" sz="500" b="1" i="0" u="none" strike="noStrike" kern="1200" cap="none" spc="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у</a:t>
            </a:r>
            <a:r>
              <a:rPr kumimoji="0" sz="500" b="1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ж</a:t>
            </a:r>
            <a:r>
              <a:rPr kumimoji="0" sz="5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енной  продукции</a:t>
            </a: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4512017" y="2721344"/>
            <a:ext cx="66675" cy="2495550"/>
            <a:chOff x="4512017" y="2721344"/>
            <a:chExt cx="66675" cy="2495550"/>
          </a:xfrm>
        </p:grpSpPr>
        <p:sp>
          <p:nvSpPr>
            <p:cNvPr id="38" name="object 38"/>
            <p:cNvSpPr/>
            <p:nvPr/>
          </p:nvSpPr>
          <p:spPr>
            <a:xfrm>
              <a:off x="4545355" y="2766278"/>
              <a:ext cx="0" cy="2444750"/>
            </a:xfrm>
            <a:custGeom>
              <a:avLst/>
              <a:gdLst/>
              <a:ahLst/>
              <a:cxnLst/>
              <a:rect l="l" t="t" r="r" b="b"/>
              <a:pathLst>
                <a:path h="2444750">
                  <a:moveTo>
                    <a:pt x="0" y="2444219"/>
                  </a:moveTo>
                  <a:lnTo>
                    <a:pt x="0" y="0"/>
                  </a:lnTo>
                </a:path>
              </a:pathLst>
            </a:custGeom>
            <a:ln w="12699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4531311" y="2727694"/>
              <a:ext cx="28575" cy="38735"/>
            </a:xfrm>
            <a:custGeom>
              <a:avLst/>
              <a:gdLst/>
              <a:ahLst/>
              <a:cxnLst/>
              <a:rect l="l" t="t" r="r" b="b"/>
              <a:pathLst>
                <a:path w="28575" h="38735">
                  <a:moveTo>
                    <a:pt x="28086" y="38583"/>
                  </a:moveTo>
                  <a:lnTo>
                    <a:pt x="0" y="38583"/>
                  </a:lnTo>
                  <a:lnTo>
                    <a:pt x="14043" y="0"/>
                  </a:lnTo>
                  <a:lnTo>
                    <a:pt x="28086" y="38583"/>
                  </a:lnTo>
                  <a:close/>
                </a:path>
              </a:pathLst>
            </a:custGeom>
            <a:solidFill>
              <a:srgbClr val="B9B9B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4531311" y="2727694"/>
              <a:ext cx="28575" cy="38735"/>
            </a:xfrm>
            <a:custGeom>
              <a:avLst/>
              <a:gdLst/>
              <a:ahLst/>
              <a:cxnLst/>
              <a:rect l="l" t="t" r="r" b="b"/>
              <a:pathLst>
                <a:path w="28575" h="38735">
                  <a:moveTo>
                    <a:pt x="28086" y="38583"/>
                  </a:moveTo>
                  <a:lnTo>
                    <a:pt x="14043" y="0"/>
                  </a:lnTo>
                  <a:lnTo>
                    <a:pt x="0" y="38583"/>
                  </a:lnTo>
                  <a:lnTo>
                    <a:pt x="28086" y="38583"/>
                  </a:lnTo>
                  <a:close/>
                </a:path>
              </a:pathLst>
            </a:custGeom>
            <a:ln w="12699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4518367" y="3066470"/>
              <a:ext cx="53975" cy="2144395"/>
            </a:xfrm>
            <a:custGeom>
              <a:avLst/>
              <a:gdLst/>
              <a:ahLst/>
              <a:cxnLst/>
              <a:rect l="l" t="t" r="r" b="b"/>
              <a:pathLst>
                <a:path w="53975" h="2144395">
                  <a:moveTo>
                    <a:pt x="0" y="2144027"/>
                  </a:moveTo>
                  <a:lnTo>
                    <a:pt x="53974" y="2144027"/>
                  </a:lnTo>
                </a:path>
                <a:path w="53975" h="2144395">
                  <a:moveTo>
                    <a:pt x="0" y="1786689"/>
                  </a:moveTo>
                  <a:lnTo>
                    <a:pt x="53974" y="1786689"/>
                  </a:lnTo>
                </a:path>
                <a:path w="53975" h="2144395">
                  <a:moveTo>
                    <a:pt x="0" y="1429351"/>
                  </a:moveTo>
                  <a:lnTo>
                    <a:pt x="53974" y="1429351"/>
                  </a:lnTo>
                </a:path>
                <a:path w="53975" h="2144395">
                  <a:moveTo>
                    <a:pt x="0" y="1072013"/>
                  </a:moveTo>
                  <a:lnTo>
                    <a:pt x="53974" y="1072013"/>
                  </a:lnTo>
                </a:path>
                <a:path w="53975" h="2144395">
                  <a:moveTo>
                    <a:pt x="0" y="714675"/>
                  </a:moveTo>
                  <a:lnTo>
                    <a:pt x="53974" y="714675"/>
                  </a:lnTo>
                </a:path>
                <a:path w="53975" h="2144395">
                  <a:moveTo>
                    <a:pt x="0" y="357337"/>
                  </a:moveTo>
                  <a:lnTo>
                    <a:pt x="53974" y="357337"/>
                  </a:lnTo>
                </a:path>
                <a:path w="53975" h="2144395">
                  <a:moveTo>
                    <a:pt x="0" y="0"/>
                  </a:moveTo>
                  <a:lnTo>
                    <a:pt x="53974" y="0"/>
                  </a:lnTo>
                </a:path>
              </a:pathLst>
            </a:custGeom>
            <a:ln w="12699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4426458" y="2998664"/>
            <a:ext cx="6794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356834" y="3355987"/>
            <a:ext cx="13144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1,8</a:t>
            </a: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357177" y="3708979"/>
            <a:ext cx="13144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1,6</a:t>
            </a: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4356834" y="4068875"/>
            <a:ext cx="13144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1,4</a:t>
            </a: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4356834" y="4428032"/>
            <a:ext cx="13144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1,2</a:t>
            </a: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4395008" y="5140888"/>
            <a:ext cx="9334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-2</a:t>
            </a: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3110348" y="4635484"/>
            <a:ext cx="3926840" cy="66675"/>
            <a:chOff x="3110348" y="4635484"/>
            <a:chExt cx="3926840" cy="66675"/>
          </a:xfrm>
        </p:grpSpPr>
        <p:sp>
          <p:nvSpPr>
            <p:cNvPr id="49" name="object 49"/>
            <p:cNvSpPr/>
            <p:nvPr/>
          </p:nvSpPr>
          <p:spPr>
            <a:xfrm>
              <a:off x="3116698" y="4668821"/>
              <a:ext cx="3876040" cy="0"/>
            </a:xfrm>
            <a:custGeom>
              <a:avLst/>
              <a:gdLst/>
              <a:ahLst/>
              <a:cxnLst/>
              <a:rect l="l" t="t" r="r" b="b"/>
              <a:pathLst>
                <a:path w="3876040">
                  <a:moveTo>
                    <a:pt x="0" y="0"/>
                  </a:moveTo>
                  <a:lnTo>
                    <a:pt x="3875457" y="0"/>
                  </a:lnTo>
                </a:path>
              </a:pathLst>
            </a:custGeom>
            <a:ln w="12699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6992156" y="4654778"/>
              <a:ext cx="38735" cy="28575"/>
            </a:xfrm>
            <a:custGeom>
              <a:avLst/>
              <a:gdLst/>
              <a:ahLst/>
              <a:cxnLst/>
              <a:rect l="l" t="t" r="r" b="b"/>
              <a:pathLst>
                <a:path w="38734" h="28575">
                  <a:moveTo>
                    <a:pt x="0" y="28086"/>
                  </a:moveTo>
                  <a:lnTo>
                    <a:pt x="0" y="0"/>
                  </a:lnTo>
                  <a:lnTo>
                    <a:pt x="38583" y="14043"/>
                  </a:lnTo>
                  <a:lnTo>
                    <a:pt x="0" y="28086"/>
                  </a:lnTo>
                  <a:close/>
                </a:path>
              </a:pathLst>
            </a:custGeom>
            <a:solidFill>
              <a:srgbClr val="B9B9B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6992156" y="4654778"/>
              <a:ext cx="38735" cy="28575"/>
            </a:xfrm>
            <a:custGeom>
              <a:avLst/>
              <a:gdLst/>
              <a:ahLst/>
              <a:cxnLst/>
              <a:rect l="l" t="t" r="r" b="b"/>
              <a:pathLst>
                <a:path w="38734" h="28575">
                  <a:moveTo>
                    <a:pt x="0" y="28086"/>
                  </a:moveTo>
                  <a:lnTo>
                    <a:pt x="38583" y="14043"/>
                  </a:lnTo>
                  <a:lnTo>
                    <a:pt x="0" y="0"/>
                  </a:lnTo>
                  <a:lnTo>
                    <a:pt x="0" y="28086"/>
                  </a:lnTo>
                  <a:close/>
                </a:path>
              </a:pathLst>
            </a:custGeom>
            <a:ln w="12699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3118584" y="4641834"/>
              <a:ext cx="3573779" cy="53975"/>
            </a:xfrm>
            <a:custGeom>
              <a:avLst/>
              <a:gdLst/>
              <a:ahLst/>
              <a:cxnLst/>
              <a:rect l="l" t="t" r="r" b="b"/>
              <a:pathLst>
                <a:path w="3573779" h="53975">
                  <a:moveTo>
                    <a:pt x="0" y="0"/>
                  </a:moveTo>
                  <a:lnTo>
                    <a:pt x="0" y="53974"/>
                  </a:lnTo>
                </a:path>
                <a:path w="3573779" h="53975">
                  <a:moveTo>
                    <a:pt x="357337" y="0"/>
                  </a:moveTo>
                  <a:lnTo>
                    <a:pt x="357337" y="53974"/>
                  </a:lnTo>
                </a:path>
                <a:path w="3573779" h="53975">
                  <a:moveTo>
                    <a:pt x="714675" y="0"/>
                  </a:moveTo>
                  <a:lnTo>
                    <a:pt x="714675" y="53974"/>
                  </a:lnTo>
                </a:path>
                <a:path w="3573779" h="53975">
                  <a:moveTo>
                    <a:pt x="1072013" y="0"/>
                  </a:moveTo>
                  <a:lnTo>
                    <a:pt x="1072013" y="53974"/>
                  </a:lnTo>
                </a:path>
                <a:path w="3573779" h="53975">
                  <a:moveTo>
                    <a:pt x="1429351" y="0"/>
                  </a:moveTo>
                  <a:lnTo>
                    <a:pt x="1429351" y="53974"/>
                  </a:lnTo>
                </a:path>
                <a:path w="3573779" h="53975">
                  <a:moveTo>
                    <a:pt x="1786689" y="0"/>
                  </a:moveTo>
                  <a:lnTo>
                    <a:pt x="1786689" y="53974"/>
                  </a:lnTo>
                </a:path>
                <a:path w="3573779" h="53975">
                  <a:moveTo>
                    <a:pt x="2144027" y="0"/>
                  </a:moveTo>
                  <a:lnTo>
                    <a:pt x="2144027" y="53974"/>
                  </a:lnTo>
                </a:path>
                <a:path w="3573779" h="53975">
                  <a:moveTo>
                    <a:pt x="2501366" y="0"/>
                  </a:moveTo>
                  <a:lnTo>
                    <a:pt x="2501366" y="53974"/>
                  </a:lnTo>
                </a:path>
                <a:path w="3573779" h="53975">
                  <a:moveTo>
                    <a:pt x="2858703" y="0"/>
                  </a:moveTo>
                  <a:lnTo>
                    <a:pt x="2858703" y="53974"/>
                  </a:lnTo>
                </a:path>
                <a:path w="3573779" h="53975">
                  <a:moveTo>
                    <a:pt x="3216041" y="0"/>
                  </a:moveTo>
                  <a:lnTo>
                    <a:pt x="3216041" y="53974"/>
                  </a:lnTo>
                </a:path>
                <a:path w="3573779" h="53975">
                  <a:moveTo>
                    <a:pt x="3573379" y="0"/>
                  </a:moveTo>
                  <a:lnTo>
                    <a:pt x="3573379" y="53974"/>
                  </a:lnTo>
                </a:path>
              </a:pathLst>
            </a:custGeom>
            <a:ln w="12699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3" name="object 53"/>
          <p:cNvSpPr txBox="1"/>
          <p:nvPr/>
        </p:nvSpPr>
        <p:spPr>
          <a:xfrm>
            <a:off x="4354375" y="4779193"/>
            <a:ext cx="13144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0,8</a:t>
            </a: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3773818" y="4707049"/>
            <a:ext cx="13144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0,5</a:t>
            </a: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3088227" y="4707049"/>
            <a:ext cx="6794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</a:t>
            </a: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4609820" y="4707049"/>
            <a:ext cx="6794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5211287" y="4706316"/>
            <a:ext cx="13144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1,5</a:t>
            </a: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3455094" y="4714859"/>
            <a:ext cx="180340" cy="180340"/>
          </a:xfrm>
          <a:custGeom>
            <a:avLst/>
            <a:gdLst/>
            <a:ahLst/>
            <a:cxnLst/>
            <a:rect l="l" t="t" r="r" b="b"/>
            <a:pathLst>
              <a:path w="180339" h="180339">
                <a:moveTo>
                  <a:pt x="0" y="89999"/>
                </a:moveTo>
                <a:lnTo>
                  <a:pt x="7072" y="54967"/>
                </a:lnTo>
                <a:lnTo>
                  <a:pt x="26360" y="26360"/>
                </a:lnTo>
                <a:lnTo>
                  <a:pt x="54967" y="7072"/>
                </a:lnTo>
                <a:lnTo>
                  <a:pt x="89999" y="0"/>
                </a:lnTo>
                <a:lnTo>
                  <a:pt x="139932" y="15121"/>
                </a:lnTo>
                <a:lnTo>
                  <a:pt x="173149" y="55558"/>
                </a:lnTo>
                <a:lnTo>
                  <a:pt x="179999" y="89999"/>
                </a:lnTo>
                <a:lnTo>
                  <a:pt x="172927" y="125032"/>
                </a:lnTo>
                <a:lnTo>
                  <a:pt x="153639" y="153639"/>
                </a:lnTo>
                <a:lnTo>
                  <a:pt x="125032" y="172927"/>
                </a:lnTo>
                <a:lnTo>
                  <a:pt x="89999" y="179999"/>
                </a:lnTo>
                <a:lnTo>
                  <a:pt x="54967" y="172927"/>
                </a:lnTo>
                <a:lnTo>
                  <a:pt x="26360" y="153639"/>
                </a:lnTo>
                <a:lnTo>
                  <a:pt x="7072" y="125032"/>
                </a:lnTo>
                <a:lnTo>
                  <a:pt x="0" y="89999"/>
                </a:lnTo>
                <a:close/>
              </a:path>
            </a:pathLst>
          </a:custGeom>
          <a:ln w="12699">
            <a:solidFill>
              <a:srgbClr val="B9B9B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3479928" y="4721998"/>
            <a:ext cx="184109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B9B9B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Т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B9B9B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Х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5090310" y="4449247"/>
            <a:ext cx="180340" cy="180340"/>
          </a:xfrm>
          <a:custGeom>
            <a:avLst/>
            <a:gdLst/>
            <a:ahLst/>
            <a:cxnLst/>
            <a:rect l="l" t="t" r="r" b="b"/>
            <a:pathLst>
              <a:path w="180339" h="180339">
                <a:moveTo>
                  <a:pt x="0" y="89999"/>
                </a:moveTo>
                <a:lnTo>
                  <a:pt x="7072" y="54967"/>
                </a:lnTo>
                <a:lnTo>
                  <a:pt x="26360" y="26360"/>
                </a:lnTo>
                <a:lnTo>
                  <a:pt x="54967" y="7072"/>
                </a:lnTo>
                <a:lnTo>
                  <a:pt x="89999" y="0"/>
                </a:lnTo>
                <a:lnTo>
                  <a:pt x="139932" y="15121"/>
                </a:lnTo>
                <a:lnTo>
                  <a:pt x="173149" y="55558"/>
                </a:lnTo>
                <a:lnTo>
                  <a:pt x="179999" y="89999"/>
                </a:lnTo>
                <a:lnTo>
                  <a:pt x="172927" y="125032"/>
                </a:lnTo>
                <a:lnTo>
                  <a:pt x="153639" y="153639"/>
                </a:lnTo>
                <a:lnTo>
                  <a:pt x="125032" y="172927"/>
                </a:lnTo>
                <a:lnTo>
                  <a:pt x="89999" y="179999"/>
                </a:lnTo>
                <a:lnTo>
                  <a:pt x="54967" y="172927"/>
                </a:lnTo>
                <a:lnTo>
                  <a:pt x="26360" y="153639"/>
                </a:lnTo>
                <a:lnTo>
                  <a:pt x="7072" y="125032"/>
                </a:lnTo>
                <a:lnTo>
                  <a:pt x="0" y="89999"/>
                </a:lnTo>
                <a:close/>
              </a:path>
            </a:pathLst>
          </a:custGeom>
          <a:ln w="12699">
            <a:solidFill>
              <a:srgbClr val="B1C1E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5129492" y="4453395"/>
            <a:ext cx="10223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B1C1E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62" name="object 6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030309" y="4177848"/>
            <a:ext cx="192699" cy="192699"/>
          </a:xfrm>
          <a:prstGeom prst="rect">
            <a:avLst/>
          </a:prstGeom>
        </p:spPr>
      </p:pic>
      <p:sp>
        <p:nvSpPr>
          <p:cNvPr id="63" name="object 63"/>
          <p:cNvSpPr txBox="1"/>
          <p:nvPr/>
        </p:nvSpPr>
        <p:spPr>
          <a:xfrm>
            <a:off x="4072687" y="4188346"/>
            <a:ext cx="10795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B1C1E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Т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64" name="object 6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193536" y="4720359"/>
            <a:ext cx="192699" cy="192699"/>
          </a:xfrm>
          <a:prstGeom prst="rect">
            <a:avLst/>
          </a:prstGeom>
        </p:spPr>
      </p:pic>
      <p:sp>
        <p:nvSpPr>
          <p:cNvPr id="65" name="object 65"/>
          <p:cNvSpPr txBox="1"/>
          <p:nvPr/>
        </p:nvSpPr>
        <p:spPr>
          <a:xfrm>
            <a:off x="3235914" y="4730856"/>
            <a:ext cx="1079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B1C1E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66" name="object 6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880442" y="4759509"/>
            <a:ext cx="192699" cy="192699"/>
          </a:xfrm>
          <a:prstGeom prst="rect">
            <a:avLst/>
          </a:prstGeom>
        </p:spPr>
      </p:pic>
      <p:sp>
        <p:nvSpPr>
          <p:cNvPr id="67" name="object 67"/>
          <p:cNvSpPr txBox="1"/>
          <p:nvPr/>
        </p:nvSpPr>
        <p:spPr>
          <a:xfrm>
            <a:off x="5923434" y="4704875"/>
            <a:ext cx="107314" cy="227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640" marR="0" lvl="0" indent="0" algn="l" defTabSz="914400" rtl="0" eaLnBrk="1" fontAlgn="auto" latinLnBrk="0" hangingPunct="1">
              <a:lnSpc>
                <a:spcPts val="61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9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Э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3185219" y="1633597"/>
            <a:ext cx="62738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-5" normalizeH="0" baseline="0" noProof="0" dirty="0">
                <a:ln>
                  <a:noFill/>
                </a:ln>
                <a:solidFill>
                  <a:srgbClr val="B9B9B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Т</a:t>
            </a:r>
            <a:r>
              <a:rPr kumimoji="0" sz="600" b="1" i="0" u="none" strike="noStrike" kern="1200" cap="none" spc="-10" normalizeH="0" baseline="0" noProof="0" dirty="0">
                <a:ln>
                  <a:noFill/>
                </a:ln>
                <a:solidFill>
                  <a:srgbClr val="B9B9B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</a:t>
            </a:r>
            <a:r>
              <a:rPr kumimoji="0" sz="600" b="1" i="0" u="none" strike="noStrike" kern="1200" cap="none" spc="-30" normalizeH="0" baseline="0" noProof="0" dirty="0">
                <a:ln>
                  <a:noFill/>
                </a:ln>
                <a:solidFill>
                  <a:srgbClr val="B9B9B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У</a:t>
            </a:r>
            <a:r>
              <a:rPr kumimoji="0" sz="600" b="1" i="0" u="none" strike="noStrike" kern="1200" cap="none" spc="-5" normalizeH="0" baseline="0" noProof="0" dirty="0">
                <a:ln>
                  <a:noFill/>
                </a:ln>
                <a:solidFill>
                  <a:srgbClr val="B9B9B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ДНЫ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B9B9B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Е</a:t>
            </a:r>
            <a:r>
              <a:rPr kumimoji="0" sz="600" b="1" i="0" u="none" strike="noStrike" kern="1200" cap="none" spc="-5" normalizeH="0" baseline="0" noProof="0" dirty="0">
                <a:ln>
                  <a:noFill/>
                </a:ln>
                <a:solidFill>
                  <a:srgbClr val="B9B9B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ДЕТИ</a:t>
            </a: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6868942" y="1638006"/>
            <a:ext cx="35560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-5" normalizeH="0" baseline="0" noProof="0" dirty="0">
                <a:ln>
                  <a:noFill/>
                </a:ln>
                <a:solidFill>
                  <a:srgbClr val="B9B9B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ЗВЁЗДЫ</a:t>
            </a: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3185219" y="5983427"/>
            <a:ext cx="34607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-15" normalizeH="0" baseline="0" noProof="0" dirty="0">
                <a:ln>
                  <a:noFill/>
                </a:ln>
                <a:solidFill>
                  <a:srgbClr val="B9B9B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</a:t>
            </a:r>
            <a:r>
              <a:rPr kumimoji="0" sz="600" b="1" i="0" u="none" strike="noStrike" kern="1200" cap="none" spc="-5" normalizeH="0" baseline="0" noProof="0" dirty="0">
                <a:ln>
                  <a:noFill/>
                </a:ln>
                <a:solidFill>
                  <a:srgbClr val="B9B9B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B9B9B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Б</a:t>
            </a:r>
            <a:r>
              <a:rPr kumimoji="0" sz="600" b="1" i="0" u="none" strike="noStrike" kern="1200" cap="none" spc="-5" normalizeH="0" baseline="0" noProof="0" dirty="0">
                <a:ln>
                  <a:noFill/>
                </a:ln>
                <a:solidFill>
                  <a:srgbClr val="B9B9B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АКИ</a:t>
            </a: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6484854" y="5987836"/>
            <a:ext cx="73977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-5" normalizeH="0" baseline="0" noProof="0" dirty="0">
                <a:ln>
                  <a:noFill/>
                </a:ln>
                <a:solidFill>
                  <a:srgbClr val="B9B9B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ДОЙНЫ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B9B9B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Е</a:t>
            </a:r>
            <a:r>
              <a:rPr kumimoji="0" sz="600" b="1" i="0" u="none" strike="noStrike" kern="1200" cap="none" spc="-5" normalizeH="0" baseline="0" noProof="0" dirty="0">
                <a:ln>
                  <a:noFill/>
                </a:ln>
                <a:solidFill>
                  <a:srgbClr val="B9B9B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КО</a:t>
            </a:r>
            <a:r>
              <a:rPr kumimoji="0" sz="600" b="1" i="0" u="none" strike="noStrike" kern="1200" cap="none" spc="-10" normalizeH="0" baseline="0" noProof="0" dirty="0">
                <a:ln>
                  <a:noFill/>
                </a:ln>
                <a:solidFill>
                  <a:srgbClr val="B9B9B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</a:t>
            </a:r>
            <a:r>
              <a:rPr kumimoji="0" sz="600" b="1" i="0" u="none" strike="noStrike" kern="1200" cap="none" spc="-5" normalizeH="0" baseline="0" noProof="0" dirty="0">
                <a:ln>
                  <a:noFill/>
                </a:ln>
                <a:solidFill>
                  <a:srgbClr val="B9B9B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ОВЫ</a:t>
            </a: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72" name="object 7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553242" y="4766886"/>
            <a:ext cx="192699" cy="192699"/>
          </a:xfrm>
          <a:prstGeom prst="rect">
            <a:avLst/>
          </a:prstGeom>
        </p:spPr>
      </p:pic>
      <p:sp>
        <p:nvSpPr>
          <p:cNvPr id="73" name="object 73"/>
          <p:cNvSpPr txBox="1"/>
          <p:nvPr/>
        </p:nvSpPr>
        <p:spPr>
          <a:xfrm>
            <a:off x="6592440" y="4704875"/>
            <a:ext cx="179070" cy="2180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0325" marR="0" lvl="0" indent="0" algn="l" defTabSz="914400" rtl="0" eaLnBrk="1" fontAlgn="auto" latinLnBrk="0" hangingPunct="1">
              <a:lnSpc>
                <a:spcPts val="64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2,5</a:t>
            </a:r>
            <a:endParaRPr kumimoji="0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10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900" b="1" dirty="0">
                <a:solidFill>
                  <a:srgbClr val="FFFFFF"/>
                </a:solidFill>
                <a:latin typeface="Arial"/>
                <a:cs typeface="Arial"/>
              </a:rPr>
              <a:t>Д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614315" y="6600121"/>
            <a:ext cx="4728417" cy="12631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ИНВЕСТИЦИОННЫЙ</a:t>
            </a:r>
            <a:r>
              <a:rPr kumimoji="0" sz="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ПРОФИЛЬ</a:t>
            </a:r>
            <a:r>
              <a:rPr kumimoji="0" sz="800" b="0" i="0" u="none" strike="noStrike" kern="1200" cap="none" spc="2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lang="ru-RU" sz="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МУНИЦИПАЛЬНОГО РАЙОНА «ТАБАСАРАНСКИЙ РАЙОН»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75" name="object 7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pPr marL="381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09999" y="1131542"/>
            <a:ext cx="2196465" cy="4902200"/>
          </a:xfrm>
          <a:custGeom>
            <a:avLst/>
            <a:gdLst/>
            <a:ahLst/>
            <a:cxnLst/>
            <a:rect l="l" t="t" r="r" b="b"/>
            <a:pathLst>
              <a:path w="2196465" h="4902200">
                <a:moveTo>
                  <a:pt x="1983185" y="4901719"/>
                </a:moveTo>
                <a:lnTo>
                  <a:pt x="212813" y="4901719"/>
                </a:lnTo>
                <a:lnTo>
                  <a:pt x="164017" y="4896099"/>
                </a:lnTo>
                <a:lnTo>
                  <a:pt x="119223" y="4880089"/>
                </a:lnTo>
                <a:lnTo>
                  <a:pt x="79709" y="4854967"/>
                </a:lnTo>
                <a:lnTo>
                  <a:pt x="46752" y="4822010"/>
                </a:lnTo>
                <a:lnTo>
                  <a:pt x="21630" y="4782496"/>
                </a:lnTo>
                <a:lnTo>
                  <a:pt x="5620" y="4737702"/>
                </a:lnTo>
                <a:lnTo>
                  <a:pt x="0" y="4688905"/>
                </a:lnTo>
                <a:lnTo>
                  <a:pt x="0" y="212814"/>
                </a:lnTo>
                <a:lnTo>
                  <a:pt x="5620" y="164017"/>
                </a:lnTo>
                <a:lnTo>
                  <a:pt x="21630" y="119223"/>
                </a:lnTo>
                <a:lnTo>
                  <a:pt x="46752" y="79709"/>
                </a:lnTo>
                <a:lnTo>
                  <a:pt x="79709" y="46752"/>
                </a:lnTo>
                <a:lnTo>
                  <a:pt x="119223" y="21630"/>
                </a:lnTo>
                <a:lnTo>
                  <a:pt x="164017" y="5620"/>
                </a:lnTo>
                <a:lnTo>
                  <a:pt x="212813" y="0"/>
                </a:lnTo>
                <a:lnTo>
                  <a:pt x="1983185" y="0"/>
                </a:lnTo>
                <a:lnTo>
                  <a:pt x="2024897" y="4126"/>
                </a:lnTo>
                <a:lnTo>
                  <a:pt x="2064626" y="16199"/>
                </a:lnTo>
                <a:lnTo>
                  <a:pt x="2101255" y="35755"/>
                </a:lnTo>
                <a:lnTo>
                  <a:pt x="2133667" y="62331"/>
                </a:lnTo>
                <a:lnTo>
                  <a:pt x="2160244" y="94744"/>
                </a:lnTo>
                <a:lnTo>
                  <a:pt x="2179800" y="131373"/>
                </a:lnTo>
                <a:lnTo>
                  <a:pt x="2191873" y="171102"/>
                </a:lnTo>
                <a:lnTo>
                  <a:pt x="2195999" y="212814"/>
                </a:lnTo>
                <a:lnTo>
                  <a:pt x="2195999" y="4688905"/>
                </a:lnTo>
                <a:lnTo>
                  <a:pt x="2190379" y="4737702"/>
                </a:lnTo>
                <a:lnTo>
                  <a:pt x="2174369" y="4782496"/>
                </a:lnTo>
                <a:lnTo>
                  <a:pt x="2149247" y="4822010"/>
                </a:lnTo>
                <a:lnTo>
                  <a:pt x="2116290" y="4854967"/>
                </a:lnTo>
                <a:lnTo>
                  <a:pt x="2076776" y="4880089"/>
                </a:lnTo>
                <a:lnTo>
                  <a:pt x="2031982" y="4896099"/>
                </a:lnTo>
                <a:lnTo>
                  <a:pt x="1983185" y="4901719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27015" y="1406103"/>
            <a:ext cx="2196465" cy="4902200"/>
          </a:xfrm>
          <a:custGeom>
            <a:avLst/>
            <a:gdLst/>
            <a:ahLst/>
            <a:cxnLst/>
            <a:rect l="l" t="t" r="r" b="b"/>
            <a:pathLst>
              <a:path w="2196465" h="4902200">
                <a:moveTo>
                  <a:pt x="1983185" y="4901719"/>
                </a:moveTo>
                <a:lnTo>
                  <a:pt x="212814" y="4901719"/>
                </a:lnTo>
                <a:lnTo>
                  <a:pt x="164017" y="4896099"/>
                </a:lnTo>
                <a:lnTo>
                  <a:pt x="119224" y="4880089"/>
                </a:lnTo>
                <a:lnTo>
                  <a:pt x="79709" y="4854966"/>
                </a:lnTo>
                <a:lnTo>
                  <a:pt x="46752" y="4822010"/>
                </a:lnTo>
                <a:lnTo>
                  <a:pt x="21630" y="4782495"/>
                </a:lnTo>
                <a:lnTo>
                  <a:pt x="5620" y="4737701"/>
                </a:lnTo>
                <a:lnTo>
                  <a:pt x="0" y="4688905"/>
                </a:lnTo>
                <a:lnTo>
                  <a:pt x="0" y="212814"/>
                </a:lnTo>
                <a:lnTo>
                  <a:pt x="5620" y="164017"/>
                </a:lnTo>
                <a:lnTo>
                  <a:pt x="21630" y="119224"/>
                </a:lnTo>
                <a:lnTo>
                  <a:pt x="46752" y="79709"/>
                </a:lnTo>
                <a:lnTo>
                  <a:pt x="79709" y="46752"/>
                </a:lnTo>
                <a:lnTo>
                  <a:pt x="119224" y="21630"/>
                </a:lnTo>
                <a:lnTo>
                  <a:pt x="164017" y="5620"/>
                </a:lnTo>
                <a:lnTo>
                  <a:pt x="212814" y="0"/>
                </a:lnTo>
                <a:lnTo>
                  <a:pt x="1983185" y="0"/>
                </a:lnTo>
                <a:lnTo>
                  <a:pt x="2024897" y="4126"/>
                </a:lnTo>
                <a:lnTo>
                  <a:pt x="2064626" y="16199"/>
                </a:lnTo>
                <a:lnTo>
                  <a:pt x="2101255" y="35755"/>
                </a:lnTo>
                <a:lnTo>
                  <a:pt x="2133668" y="62331"/>
                </a:lnTo>
                <a:lnTo>
                  <a:pt x="2160244" y="94744"/>
                </a:lnTo>
                <a:lnTo>
                  <a:pt x="2179800" y="131373"/>
                </a:lnTo>
                <a:lnTo>
                  <a:pt x="2191873" y="171102"/>
                </a:lnTo>
                <a:lnTo>
                  <a:pt x="2195999" y="212814"/>
                </a:lnTo>
                <a:lnTo>
                  <a:pt x="2195999" y="4688905"/>
                </a:lnTo>
                <a:lnTo>
                  <a:pt x="2190379" y="4737701"/>
                </a:lnTo>
                <a:lnTo>
                  <a:pt x="2174369" y="4782495"/>
                </a:lnTo>
                <a:lnTo>
                  <a:pt x="2149247" y="4822010"/>
                </a:lnTo>
                <a:lnTo>
                  <a:pt x="2116290" y="4854966"/>
                </a:lnTo>
                <a:lnTo>
                  <a:pt x="2076775" y="4880089"/>
                </a:lnTo>
                <a:lnTo>
                  <a:pt x="2031981" y="4896099"/>
                </a:lnTo>
                <a:lnTo>
                  <a:pt x="1983185" y="4901719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14315" y="525284"/>
            <a:ext cx="486219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МАТРИЦА</a:t>
            </a:r>
            <a:r>
              <a:rPr spc="-60" dirty="0"/>
              <a:t> </a:t>
            </a:r>
            <a:r>
              <a:rPr spc="-5" dirty="0"/>
              <a:t>БКГ</a:t>
            </a:r>
          </a:p>
          <a:p>
            <a:pPr marL="12700">
              <a:lnSpc>
                <a:spcPct val="100000"/>
              </a:lnSpc>
            </a:pPr>
            <a:r>
              <a:rPr b="0" spc="-15" dirty="0">
                <a:latin typeface="Microsoft Sans Serif"/>
                <a:cs typeface="Microsoft Sans Serif"/>
              </a:rPr>
              <a:t>ПОТЕНЦИАЛЬНЫЕ</a:t>
            </a:r>
            <a:r>
              <a:rPr b="0" spc="-25" dirty="0">
                <a:latin typeface="Microsoft Sans Serif"/>
                <a:cs typeface="Microsoft Sans Serif"/>
              </a:rPr>
              <a:t> </a:t>
            </a:r>
            <a:r>
              <a:rPr b="0" spc="-15" dirty="0">
                <a:latin typeface="Microsoft Sans Serif"/>
                <a:cs typeface="Microsoft Sans Serif"/>
              </a:rPr>
              <a:t>ИЗМЕНЕНИЯ</a:t>
            </a:r>
          </a:p>
        </p:txBody>
      </p:sp>
      <p:sp>
        <p:nvSpPr>
          <p:cNvPr id="5" name="object 5"/>
          <p:cNvSpPr/>
          <p:nvPr/>
        </p:nvSpPr>
        <p:spPr>
          <a:xfrm>
            <a:off x="627017" y="163627"/>
            <a:ext cx="933450" cy="274320"/>
          </a:xfrm>
          <a:custGeom>
            <a:avLst/>
            <a:gdLst/>
            <a:ahLst/>
            <a:cxnLst/>
            <a:rect l="l" t="t" r="r" b="b"/>
            <a:pathLst>
              <a:path w="933450" h="274320">
                <a:moveTo>
                  <a:pt x="796295" y="273843"/>
                </a:moveTo>
                <a:lnTo>
                  <a:pt x="136921" y="273843"/>
                </a:lnTo>
                <a:lnTo>
                  <a:pt x="93644" y="266863"/>
                </a:lnTo>
                <a:lnTo>
                  <a:pt x="56057" y="247425"/>
                </a:lnTo>
                <a:lnTo>
                  <a:pt x="26418" y="217786"/>
                </a:lnTo>
                <a:lnTo>
                  <a:pt x="6980" y="180199"/>
                </a:lnTo>
                <a:lnTo>
                  <a:pt x="0" y="136921"/>
                </a:lnTo>
                <a:lnTo>
                  <a:pt x="6980" y="93644"/>
                </a:lnTo>
                <a:lnTo>
                  <a:pt x="26418" y="56057"/>
                </a:lnTo>
                <a:lnTo>
                  <a:pt x="56057" y="26418"/>
                </a:lnTo>
                <a:lnTo>
                  <a:pt x="93644" y="6980"/>
                </a:lnTo>
                <a:lnTo>
                  <a:pt x="136921" y="0"/>
                </a:lnTo>
                <a:lnTo>
                  <a:pt x="796295" y="0"/>
                </a:lnTo>
                <a:lnTo>
                  <a:pt x="848693" y="10422"/>
                </a:lnTo>
                <a:lnTo>
                  <a:pt x="893114" y="40103"/>
                </a:lnTo>
                <a:lnTo>
                  <a:pt x="922795" y="84524"/>
                </a:lnTo>
                <a:lnTo>
                  <a:pt x="933217" y="136921"/>
                </a:lnTo>
                <a:lnTo>
                  <a:pt x="926237" y="180199"/>
                </a:lnTo>
                <a:lnTo>
                  <a:pt x="906799" y="217786"/>
                </a:lnTo>
                <a:lnTo>
                  <a:pt x="877160" y="247425"/>
                </a:lnTo>
                <a:lnTo>
                  <a:pt x="839573" y="266863"/>
                </a:lnTo>
                <a:lnTo>
                  <a:pt x="796295" y="273843"/>
                </a:lnTo>
                <a:close/>
              </a:path>
            </a:pathLst>
          </a:custGeom>
          <a:solidFill>
            <a:srgbClr val="4755A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59196" y="222825"/>
            <a:ext cx="67119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м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атри</a:t>
            </a:r>
            <a:r>
              <a:rPr kumimoji="0" sz="800" b="1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ц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а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БКГ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78487" y="1622161"/>
            <a:ext cx="69342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1200" cap="none" spc="-3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ОТРАСЛИ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846345" y="1617603"/>
            <a:ext cx="1685289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ПРИЧИНЫ</a:t>
            </a:r>
            <a:r>
              <a:rPr kumimoji="0" sz="1100" b="1" i="0" u="none" strike="noStrike" kern="1200" cap="none" spc="-7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ИЗМЕНЕНИЙ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58971" y="2334309"/>
            <a:ext cx="1640205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-5" normalizeH="0" baseline="0" noProof="0" dirty="0" err="1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сельское</a:t>
            </a:r>
            <a:r>
              <a:rPr kumimoji="0" sz="7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хозяйство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1768" y="2355482"/>
            <a:ext cx="192699" cy="192699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887300" y="2365981"/>
            <a:ext cx="1022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B1C1E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Х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58971" y="2773233"/>
            <a:ext cx="68643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строительство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1768" y="2728696"/>
            <a:ext cx="192699" cy="192699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884147" y="2739194"/>
            <a:ext cx="1079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B1C1E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58971" y="3104436"/>
            <a:ext cx="1445260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туризм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1768" y="3101908"/>
            <a:ext cx="192699" cy="192699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884147" y="3112406"/>
            <a:ext cx="10795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B1C1E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Т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016875" y="2003106"/>
            <a:ext cx="140081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ИНВЕСТИЦИОННЫЕ</a:t>
            </a:r>
            <a:r>
              <a:rPr kumimoji="0" sz="700" b="1" i="0" u="none" strike="noStrike" kern="1200" cap="none" spc="-2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ПРОЕКТЫ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992561" y="2216466"/>
            <a:ext cx="9461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1.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245475" y="2216466"/>
            <a:ext cx="122555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defTabSz="914400">
              <a:spcBef>
                <a:spcPts val="100"/>
              </a:spcBef>
            </a:pPr>
            <a:r>
              <a:rPr lang="ru-RU" sz="700" b="1" spc="-5" dirty="0">
                <a:solidFill>
                  <a:srgbClr val="4755A0"/>
                </a:solidFill>
                <a:latin typeface="Arial"/>
                <a:cs typeface="Arial"/>
              </a:rPr>
              <a:t>Разработка каменных карьеров на территории СП "Сельсовет </a:t>
            </a:r>
            <a:r>
              <a:rPr lang="ru-RU" sz="700" b="1" spc="-5" dirty="0" err="1">
                <a:solidFill>
                  <a:srgbClr val="4755A0"/>
                </a:solidFill>
                <a:latin typeface="Arial"/>
                <a:cs typeface="Arial"/>
              </a:rPr>
              <a:t>Марагинский</a:t>
            </a:r>
            <a:r>
              <a:rPr lang="ru-RU" sz="700" b="1" spc="-5" dirty="0">
                <a:solidFill>
                  <a:srgbClr val="4755A0"/>
                </a:solidFill>
                <a:latin typeface="Arial"/>
                <a:cs typeface="Arial"/>
              </a:rPr>
              <a:t>»</a:t>
            </a:r>
          </a:p>
        </p:txBody>
      </p:sp>
      <p:pic>
        <p:nvPicPr>
          <p:cNvPr id="21" name="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53392" y="1982269"/>
            <a:ext cx="192699" cy="192699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7792590" y="1992767"/>
            <a:ext cx="11430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900" b="1" dirty="0">
                <a:solidFill>
                  <a:srgbClr val="FFFFFF"/>
                </a:solidFill>
                <a:latin typeface="Arial"/>
                <a:cs typeface="Arial"/>
              </a:rPr>
              <a:t>Д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3" name="object 2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470393" y="4381500"/>
            <a:ext cx="235207" cy="247506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6530844" y="4419401"/>
            <a:ext cx="11430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Д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948541" y="1401546"/>
            <a:ext cx="4518025" cy="4906645"/>
          </a:xfrm>
          <a:custGeom>
            <a:avLst/>
            <a:gdLst/>
            <a:ahLst/>
            <a:cxnLst/>
            <a:rect l="l" t="t" r="r" b="b"/>
            <a:pathLst>
              <a:path w="4518025" h="4906645">
                <a:moveTo>
                  <a:pt x="0" y="203333"/>
                </a:moveTo>
                <a:lnTo>
                  <a:pt x="5370" y="156711"/>
                </a:lnTo>
                <a:lnTo>
                  <a:pt x="20667" y="113912"/>
                </a:lnTo>
                <a:lnTo>
                  <a:pt x="44670" y="76158"/>
                </a:lnTo>
                <a:lnTo>
                  <a:pt x="76158" y="44670"/>
                </a:lnTo>
                <a:lnTo>
                  <a:pt x="113912" y="20667"/>
                </a:lnTo>
                <a:lnTo>
                  <a:pt x="156711" y="5370"/>
                </a:lnTo>
                <a:lnTo>
                  <a:pt x="203333" y="0"/>
                </a:lnTo>
                <a:lnTo>
                  <a:pt x="4314192" y="0"/>
                </a:lnTo>
                <a:lnTo>
                  <a:pt x="4354046" y="3943"/>
                </a:lnTo>
                <a:lnTo>
                  <a:pt x="4392005" y="15477"/>
                </a:lnTo>
                <a:lnTo>
                  <a:pt x="4427002" y="34162"/>
                </a:lnTo>
                <a:lnTo>
                  <a:pt x="4457971" y="59555"/>
                </a:lnTo>
                <a:lnTo>
                  <a:pt x="4483364" y="90524"/>
                </a:lnTo>
                <a:lnTo>
                  <a:pt x="4502048" y="125521"/>
                </a:lnTo>
                <a:lnTo>
                  <a:pt x="4513583" y="163480"/>
                </a:lnTo>
                <a:lnTo>
                  <a:pt x="4517526" y="203333"/>
                </a:lnTo>
                <a:lnTo>
                  <a:pt x="4517526" y="4702942"/>
                </a:lnTo>
                <a:lnTo>
                  <a:pt x="4512156" y="4749565"/>
                </a:lnTo>
                <a:lnTo>
                  <a:pt x="4496859" y="4792364"/>
                </a:lnTo>
                <a:lnTo>
                  <a:pt x="4472856" y="4830118"/>
                </a:lnTo>
                <a:lnTo>
                  <a:pt x="4441368" y="4861606"/>
                </a:lnTo>
                <a:lnTo>
                  <a:pt x="4403614" y="4885609"/>
                </a:lnTo>
                <a:lnTo>
                  <a:pt x="4360815" y="4900906"/>
                </a:lnTo>
                <a:lnTo>
                  <a:pt x="4314192" y="4906276"/>
                </a:lnTo>
                <a:lnTo>
                  <a:pt x="203333" y="4906276"/>
                </a:lnTo>
                <a:lnTo>
                  <a:pt x="156711" y="4900906"/>
                </a:lnTo>
                <a:lnTo>
                  <a:pt x="113912" y="4885609"/>
                </a:lnTo>
                <a:lnTo>
                  <a:pt x="76158" y="4861606"/>
                </a:lnTo>
                <a:lnTo>
                  <a:pt x="44670" y="4830118"/>
                </a:lnTo>
                <a:lnTo>
                  <a:pt x="20667" y="4792364"/>
                </a:lnTo>
                <a:lnTo>
                  <a:pt x="5370" y="4749565"/>
                </a:lnTo>
                <a:lnTo>
                  <a:pt x="0" y="4702942"/>
                </a:lnTo>
                <a:lnTo>
                  <a:pt x="0" y="203333"/>
                </a:lnTo>
                <a:close/>
              </a:path>
            </a:pathLst>
          </a:custGeom>
          <a:ln w="12699">
            <a:solidFill>
              <a:srgbClr val="4755A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511386" y="2454293"/>
            <a:ext cx="3721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т</a:t>
            </a:r>
            <a:r>
              <a:rPr kumimoji="0" sz="500" b="1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е</a:t>
            </a:r>
            <a:r>
              <a:rPr kumimoji="0" sz="5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м</a:t>
            </a:r>
            <a:r>
              <a:rPr kumimoji="0" sz="500" b="1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</a:t>
            </a:r>
            <a:r>
              <a:rPr kumimoji="0" sz="5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р</a:t>
            </a:r>
            <a:r>
              <a:rPr kumimoji="0" sz="500" b="1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</a:t>
            </a:r>
            <a:r>
              <a:rPr kumimoji="0" sz="5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ста  </a:t>
            </a:r>
            <a:r>
              <a:rPr kumimoji="0" sz="500" b="1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отрасли</a:t>
            </a: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969947" y="4748157"/>
            <a:ext cx="42799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00" b="1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доля</a:t>
            </a: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00" b="1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в </a:t>
            </a:r>
            <a:r>
              <a:rPr kumimoji="0" sz="5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объёме </a:t>
            </a:r>
            <a:r>
              <a:rPr kumimoji="0" sz="500" b="1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500" b="1" i="0" u="none" strike="noStrike" kern="1200" cap="none" spc="-1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</a:t>
            </a:r>
            <a:r>
              <a:rPr kumimoji="0" sz="5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тг</a:t>
            </a:r>
            <a:r>
              <a:rPr kumimoji="0" sz="500" b="1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</a:t>
            </a:r>
            <a:r>
              <a:rPr kumimoji="0" sz="500" b="1" i="0" u="none" strike="noStrike" kern="1200" cap="none" spc="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у</a:t>
            </a:r>
            <a:r>
              <a:rPr kumimoji="0" sz="500" b="1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ж</a:t>
            </a:r>
            <a:r>
              <a:rPr kumimoji="0" sz="5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енной  продукции</a:t>
            </a: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4512017" y="2721344"/>
            <a:ext cx="66675" cy="2495550"/>
            <a:chOff x="4512017" y="2721344"/>
            <a:chExt cx="66675" cy="2495550"/>
          </a:xfrm>
        </p:grpSpPr>
        <p:sp>
          <p:nvSpPr>
            <p:cNvPr id="29" name="object 29"/>
            <p:cNvSpPr/>
            <p:nvPr/>
          </p:nvSpPr>
          <p:spPr>
            <a:xfrm>
              <a:off x="4545355" y="2766278"/>
              <a:ext cx="0" cy="2444750"/>
            </a:xfrm>
            <a:custGeom>
              <a:avLst/>
              <a:gdLst/>
              <a:ahLst/>
              <a:cxnLst/>
              <a:rect l="l" t="t" r="r" b="b"/>
              <a:pathLst>
                <a:path h="2444750">
                  <a:moveTo>
                    <a:pt x="0" y="2444219"/>
                  </a:moveTo>
                  <a:lnTo>
                    <a:pt x="0" y="0"/>
                  </a:lnTo>
                </a:path>
              </a:pathLst>
            </a:custGeom>
            <a:ln w="12699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4531311" y="2727694"/>
              <a:ext cx="28575" cy="38735"/>
            </a:xfrm>
            <a:custGeom>
              <a:avLst/>
              <a:gdLst/>
              <a:ahLst/>
              <a:cxnLst/>
              <a:rect l="l" t="t" r="r" b="b"/>
              <a:pathLst>
                <a:path w="28575" h="38735">
                  <a:moveTo>
                    <a:pt x="28086" y="38583"/>
                  </a:moveTo>
                  <a:lnTo>
                    <a:pt x="0" y="38583"/>
                  </a:lnTo>
                  <a:lnTo>
                    <a:pt x="14043" y="0"/>
                  </a:lnTo>
                  <a:lnTo>
                    <a:pt x="28086" y="38583"/>
                  </a:lnTo>
                  <a:close/>
                </a:path>
              </a:pathLst>
            </a:custGeom>
            <a:solidFill>
              <a:srgbClr val="B9B9B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4531311" y="2727694"/>
              <a:ext cx="28575" cy="38735"/>
            </a:xfrm>
            <a:custGeom>
              <a:avLst/>
              <a:gdLst/>
              <a:ahLst/>
              <a:cxnLst/>
              <a:rect l="l" t="t" r="r" b="b"/>
              <a:pathLst>
                <a:path w="28575" h="38735">
                  <a:moveTo>
                    <a:pt x="28086" y="38583"/>
                  </a:moveTo>
                  <a:lnTo>
                    <a:pt x="14043" y="0"/>
                  </a:lnTo>
                  <a:lnTo>
                    <a:pt x="0" y="38583"/>
                  </a:lnTo>
                  <a:lnTo>
                    <a:pt x="28086" y="38583"/>
                  </a:lnTo>
                  <a:close/>
                </a:path>
              </a:pathLst>
            </a:custGeom>
            <a:ln w="12699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4518367" y="3066470"/>
              <a:ext cx="53975" cy="2144395"/>
            </a:xfrm>
            <a:custGeom>
              <a:avLst/>
              <a:gdLst/>
              <a:ahLst/>
              <a:cxnLst/>
              <a:rect l="l" t="t" r="r" b="b"/>
              <a:pathLst>
                <a:path w="53975" h="2144395">
                  <a:moveTo>
                    <a:pt x="0" y="2144027"/>
                  </a:moveTo>
                  <a:lnTo>
                    <a:pt x="53974" y="2144027"/>
                  </a:lnTo>
                </a:path>
                <a:path w="53975" h="2144395">
                  <a:moveTo>
                    <a:pt x="0" y="1786689"/>
                  </a:moveTo>
                  <a:lnTo>
                    <a:pt x="53974" y="1786689"/>
                  </a:lnTo>
                </a:path>
                <a:path w="53975" h="2144395">
                  <a:moveTo>
                    <a:pt x="0" y="1429351"/>
                  </a:moveTo>
                  <a:lnTo>
                    <a:pt x="53974" y="1429351"/>
                  </a:lnTo>
                </a:path>
                <a:path w="53975" h="2144395">
                  <a:moveTo>
                    <a:pt x="0" y="1072013"/>
                  </a:moveTo>
                  <a:lnTo>
                    <a:pt x="53974" y="1072013"/>
                  </a:lnTo>
                </a:path>
                <a:path w="53975" h="2144395">
                  <a:moveTo>
                    <a:pt x="0" y="714675"/>
                  </a:moveTo>
                  <a:lnTo>
                    <a:pt x="53974" y="714675"/>
                  </a:lnTo>
                </a:path>
                <a:path w="53975" h="2144395">
                  <a:moveTo>
                    <a:pt x="0" y="357337"/>
                  </a:moveTo>
                  <a:lnTo>
                    <a:pt x="53974" y="357337"/>
                  </a:lnTo>
                </a:path>
                <a:path w="53975" h="2144395">
                  <a:moveTo>
                    <a:pt x="0" y="0"/>
                  </a:moveTo>
                  <a:lnTo>
                    <a:pt x="53974" y="0"/>
                  </a:lnTo>
                </a:path>
              </a:pathLst>
            </a:custGeom>
            <a:ln w="12699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4426458" y="2998664"/>
            <a:ext cx="6794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356834" y="3355987"/>
            <a:ext cx="13144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1,8</a:t>
            </a: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357177" y="3708979"/>
            <a:ext cx="13144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1,6</a:t>
            </a: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356834" y="4068875"/>
            <a:ext cx="13144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1,4</a:t>
            </a: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356834" y="4428032"/>
            <a:ext cx="13144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1,2</a:t>
            </a: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395008" y="5140888"/>
            <a:ext cx="9334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-2</a:t>
            </a: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3110348" y="4635484"/>
            <a:ext cx="3926840" cy="66675"/>
            <a:chOff x="3110348" y="4635484"/>
            <a:chExt cx="3926840" cy="66675"/>
          </a:xfrm>
        </p:grpSpPr>
        <p:sp>
          <p:nvSpPr>
            <p:cNvPr id="40" name="object 40"/>
            <p:cNvSpPr/>
            <p:nvPr/>
          </p:nvSpPr>
          <p:spPr>
            <a:xfrm>
              <a:off x="3116698" y="4668821"/>
              <a:ext cx="3876040" cy="0"/>
            </a:xfrm>
            <a:custGeom>
              <a:avLst/>
              <a:gdLst/>
              <a:ahLst/>
              <a:cxnLst/>
              <a:rect l="l" t="t" r="r" b="b"/>
              <a:pathLst>
                <a:path w="3876040">
                  <a:moveTo>
                    <a:pt x="0" y="0"/>
                  </a:moveTo>
                  <a:lnTo>
                    <a:pt x="3875457" y="0"/>
                  </a:lnTo>
                </a:path>
              </a:pathLst>
            </a:custGeom>
            <a:ln w="12699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6992156" y="4654778"/>
              <a:ext cx="38735" cy="28575"/>
            </a:xfrm>
            <a:custGeom>
              <a:avLst/>
              <a:gdLst/>
              <a:ahLst/>
              <a:cxnLst/>
              <a:rect l="l" t="t" r="r" b="b"/>
              <a:pathLst>
                <a:path w="38734" h="28575">
                  <a:moveTo>
                    <a:pt x="0" y="28086"/>
                  </a:moveTo>
                  <a:lnTo>
                    <a:pt x="0" y="0"/>
                  </a:lnTo>
                  <a:lnTo>
                    <a:pt x="38583" y="14043"/>
                  </a:lnTo>
                  <a:lnTo>
                    <a:pt x="0" y="28086"/>
                  </a:lnTo>
                  <a:close/>
                </a:path>
              </a:pathLst>
            </a:custGeom>
            <a:solidFill>
              <a:srgbClr val="B9B9B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6992156" y="4654778"/>
              <a:ext cx="38735" cy="28575"/>
            </a:xfrm>
            <a:custGeom>
              <a:avLst/>
              <a:gdLst/>
              <a:ahLst/>
              <a:cxnLst/>
              <a:rect l="l" t="t" r="r" b="b"/>
              <a:pathLst>
                <a:path w="38734" h="28575">
                  <a:moveTo>
                    <a:pt x="0" y="28086"/>
                  </a:moveTo>
                  <a:lnTo>
                    <a:pt x="38583" y="14043"/>
                  </a:lnTo>
                  <a:lnTo>
                    <a:pt x="0" y="0"/>
                  </a:lnTo>
                  <a:lnTo>
                    <a:pt x="0" y="28086"/>
                  </a:lnTo>
                  <a:close/>
                </a:path>
              </a:pathLst>
            </a:custGeom>
            <a:ln w="12699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3118584" y="4641834"/>
              <a:ext cx="3573779" cy="53975"/>
            </a:xfrm>
            <a:custGeom>
              <a:avLst/>
              <a:gdLst/>
              <a:ahLst/>
              <a:cxnLst/>
              <a:rect l="l" t="t" r="r" b="b"/>
              <a:pathLst>
                <a:path w="3573779" h="53975">
                  <a:moveTo>
                    <a:pt x="0" y="0"/>
                  </a:moveTo>
                  <a:lnTo>
                    <a:pt x="0" y="53974"/>
                  </a:lnTo>
                </a:path>
                <a:path w="3573779" h="53975">
                  <a:moveTo>
                    <a:pt x="357337" y="0"/>
                  </a:moveTo>
                  <a:lnTo>
                    <a:pt x="357337" y="53974"/>
                  </a:lnTo>
                </a:path>
                <a:path w="3573779" h="53975">
                  <a:moveTo>
                    <a:pt x="714675" y="0"/>
                  </a:moveTo>
                  <a:lnTo>
                    <a:pt x="714675" y="53974"/>
                  </a:lnTo>
                </a:path>
                <a:path w="3573779" h="53975">
                  <a:moveTo>
                    <a:pt x="1072013" y="0"/>
                  </a:moveTo>
                  <a:lnTo>
                    <a:pt x="1072013" y="53974"/>
                  </a:lnTo>
                </a:path>
                <a:path w="3573779" h="53975">
                  <a:moveTo>
                    <a:pt x="1429351" y="0"/>
                  </a:moveTo>
                  <a:lnTo>
                    <a:pt x="1429351" y="53974"/>
                  </a:lnTo>
                </a:path>
                <a:path w="3573779" h="53975">
                  <a:moveTo>
                    <a:pt x="1786689" y="0"/>
                  </a:moveTo>
                  <a:lnTo>
                    <a:pt x="1786689" y="53974"/>
                  </a:lnTo>
                </a:path>
                <a:path w="3573779" h="53975">
                  <a:moveTo>
                    <a:pt x="2144027" y="0"/>
                  </a:moveTo>
                  <a:lnTo>
                    <a:pt x="2144027" y="53974"/>
                  </a:lnTo>
                </a:path>
                <a:path w="3573779" h="53975">
                  <a:moveTo>
                    <a:pt x="2501366" y="0"/>
                  </a:moveTo>
                  <a:lnTo>
                    <a:pt x="2501366" y="53974"/>
                  </a:lnTo>
                </a:path>
                <a:path w="3573779" h="53975">
                  <a:moveTo>
                    <a:pt x="2858703" y="0"/>
                  </a:moveTo>
                  <a:lnTo>
                    <a:pt x="2858703" y="53974"/>
                  </a:lnTo>
                </a:path>
                <a:path w="3573779" h="53975">
                  <a:moveTo>
                    <a:pt x="3216041" y="0"/>
                  </a:moveTo>
                  <a:lnTo>
                    <a:pt x="3216041" y="53974"/>
                  </a:lnTo>
                </a:path>
                <a:path w="3573779" h="53975">
                  <a:moveTo>
                    <a:pt x="3573379" y="0"/>
                  </a:moveTo>
                  <a:lnTo>
                    <a:pt x="3573379" y="53974"/>
                  </a:lnTo>
                </a:path>
              </a:pathLst>
            </a:custGeom>
            <a:ln w="12699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4354375" y="4779193"/>
            <a:ext cx="13144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0,8</a:t>
            </a: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773818" y="4707049"/>
            <a:ext cx="13144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0,5</a:t>
            </a: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4609820" y="4707049"/>
            <a:ext cx="6794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211287" y="4706316"/>
            <a:ext cx="13144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1,5</a:t>
            </a: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951941" y="4704875"/>
            <a:ext cx="6794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6640140" y="4704875"/>
            <a:ext cx="13144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2,5</a:t>
            </a: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3273056" y="4857750"/>
            <a:ext cx="251460" cy="235585"/>
          </a:xfrm>
          <a:custGeom>
            <a:avLst/>
            <a:gdLst/>
            <a:ahLst/>
            <a:cxnLst/>
            <a:rect l="l" t="t" r="r" b="b"/>
            <a:pathLst>
              <a:path w="251460" h="235585">
                <a:moveTo>
                  <a:pt x="0" y="117793"/>
                </a:moveTo>
                <a:lnTo>
                  <a:pt x="9870" y="71942"/>
                </a:lnTo>
                <a:lnTo>
                  <a:pt x="36786" y="34500"/>
                </a:lnTo>
                <a:lnTo>
                  <a:pt x="76708" y="9256"/>
                </a:lnTo>
                <a:lnTo>
                  <a:pt x="125596" y="0"/>
                </a:lnTo>
                <a:lnTo>
                  <a:pt x="173660" y="8966"/>
                </a:lnTo>
                <a:lnTo>
                  <a:pt x="214407" y="34500"/>
                </a:lnTo>
                <a:lnTo>
                  <a:pt x="241633" y="72715"/>
                </a:lnTo>
                <a:lnTo>
                  <a:pt x="251193" y="117793"/>
                </a:lnTo>
                <a:lnTo>
                  <a:pt x="241323" y="163644"/>
                </a:lnTo>
                <a:lnTo>
                  <a:pt x="214407" y="201086"/>
                </a:lnTo>
                <a:lnTo>
                  <a:pt x="174484" y="226330"/>
                </a:lnTo>
                <a:lnTo>
                  <a:pt x="125596" y="235586"/>
                </a:lnTo>
                <a:lnTo>
                  <a:pt x="76708" y="226330"/>
                </a:lnTo>
                <a:lnTo>
                  <a:pt x="36786" y="201086"/>
                </a:lnTo>
                <a:lnTo>
                  <a:pt x="9870" y="163644"/>
                </a:lnTo>
                <a:lnTo>
                  <a:pt x="0" y="117793"/>
                </a:lnTo>
                <a:close/>
              </a:path>
            </a:pathLst>
          </a:custGeom>
          <a:ln w="12699">
            <a:solidFill>
              <a:srgbClr val="B9B9B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3351043" y="4889691"/>
            <a:ext cx="952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B9B9B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Т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2" name="object 5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187363" y="4197337"/>
            <a:ext cx="192699" cy="192699"/>
          </a:xfrm>
          <a:prstGeom prst="rect">
            <a:avLst/>
          </a:prstGeom>
        </p:spPr>
      </p:pic>
      <p:sp>
        <p:nvSpPr>
          <p:cNvPr id="53" name="object 53"/>
          <p:cNvSpPr txBox="1"/>
          <p:nvPr/>
        </p:nvSpPr>
        <p:spPr>
          <a:xfrm>
            <a:off x="5232895" y="4207836"/>
            <a:ext cx="1022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B1C1E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Х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4" name="object 5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033273" y="4232135"/>
            <a:ext cx="192699" cy="192699"/>
          </a:xfrm>
          <a:prstGeom prst="rect">
            <a:avLst/>
          </a:prstGeom>
        </p:spPr>
      </p:pic>
      <p:sp>
        <p:nvSpPr>
          <p:cNvPr id="55" name="object 55"/>
          <p:cNvSpPr txBox="1"/>
          <p:nvPr/>
        </p:nvSpPr>
        <p:spPr>
          <a:xfrm>
            <a:off x="4075652" y="4242632"/>
            <a:ext cx="1079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B1C1E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В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6" name="object 5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827884" y="6181226"/>
            <a:ext cx="192699" cy="192699"/>
          </a:xfrm>
          <a:prstGeom prst="rect">
            <a:avLst/>
          </a:prstGeom>
        </p:spPr>
      </p:pic>
      <p:sp>
        <p:nvSpPr>
          <p:cNvPr id="57" name="object 57"/>
          <p:cNvSpPr txBox="1"/>
          <p:nvPr/>
        </p:nvSpPr>
        <p:spPr>
          <a:xfrm>
            <a:off x="7870263" y="6191725"/>
            <a:ext cx="1079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B1C1E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8" name="object 5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696010" y="4783161"/>
            <a:ext cx="192699" cy="192699"/>
          </a:xfrm>
          <a:prstGeom prst="rect">
            <a:avLst/>
          </a:prstGeom>
        </p:spPr>
      </p:pic>
      <p:sp>
        <p:nvSpPr>
          <p:cNvPr id="59" name="object 59"/>
          <p:cNvSpPr txBox="1"/>
          <p:nvPr/>
        </p:nvSpPr>
        <p:spPr>
          <a:xfrm>
            <a:off x="5739002" y="4793660"/>
            <a:ext cx="107314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Э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3185219" y="1633597"/>
            <a:ext cx="62738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-5" normalizeH="0" baseline="0" noProof="0" dirty="0">
                <a:ln>
                  <a:noFill/>
                </a:ln>
                <a:solidFill>
                  <a:srgbClr val="B9B9B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Т</a:t>
            </a:r>
            <a:r>
              <a:rPr kumimoji="0" sz="600" b="1" i="0" u="none" strike="noStrike" kern="1200" cap="none" spc="-10" normalizeH="0" baseline="0" noProof="0" dirty="0">
                <a:ln>
                  <a:noFill/>
                </a:ln>
                <a:solidFill>
                  <a:srgbClr val="B9B9B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</a:t>
            </a:r>
            <a:r>
              <a:rPr kumimoji="0" sz="600" b="1" i="0" u="none" strike="noStrike" kern="1200" cap="none" spc="-30" normalizeH="0" baseline="0" noProof="0" dirty="0">
                <a:ln>
                  <a:noFill/>
                </a:ln>
                <a:solidFill>
                  <a:srgbClr val="B9B9B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У</a:t>
            </a:r>
            <a:r>
              <a:rPr kumimoji="0" sz="600" b="1" i="0" u="none" strike="noStrike" kern="1200" cap="none" spc="-5" normalizeH="0" baseline="0" noProof="0" dirty="0">
                <a:ln>
                  <a:noFill/>
                </a:ln>
                <a:solidFill>
                  <a:srgbClr val="B9B9B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ДНЫ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B9B9B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Е</a:t>
            </a:r>
            <a:r>
              <a:rPr kumimoji="0" sz="600" b="1" i="0" u="none" strike="noStrike" kern="1200" cap="none" spc="-5" normalizeH="0" baseline="0" noProof="0" dirty="0">
                <a:ln>
                  <a:noFill/>
                </a:ln>
                <a:solidFill>
                  <a:srgbClr val="B9B9B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ДЕТИ</a:t>
            </a: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6868942" y="1638006"/>
            <a:ext cx="35560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-5" normalizeH="0" baseline="0" noProof="0" dirty="0">
                <a:ln>
                  <a:noFill/>
                </a:ln>
                <a:solidFill>
                  <a:srgbClr val="B9B9B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ЗВЁЗДЫ</a:t>
            </a: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3185219" y="5983427"/>
            <a:ext cx="34607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-15" normalizeH="0" baseline="0" noProof="0" dirty="0">
                <a:ln>
                  <a:noFill/>
                </a:ln>
                <a:solidFill>
                  <a:srgbClr val="B9B9B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</a:t>
            </a:r>
            <a:r>
              <a:rPr kumimoji="0" sz="600" b="1" i="0" u="none" strike="noStrike" kern="1200" cap="none" spc="-5" normalizeH="0" baseline="0" noProof="0" dirty="0">
                <a:ln>
                  <a:noFill/>
                </a:ln>
                <a:solidFill>
                  <a:srgbClr val="B9B9B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B9B9B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Б</a:t>
            </a:r>
            <a:r>
              <a:rPr kumimoji="0" sz="600" b="1" i="0" u="none" strike="noStrike" kern="1200" cap="none" spc="-5" normalizeH="0" baseline="0" noProof="0" dirty="0">
                <a:ln>
                  <a:noFill/>
                </a:ln>
                <a:solidFill>
                  <a:srgbClr val="B9B9B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АКИ</a:t>
            </a: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6484854" y="5987836"/>
            <a:ext cx="73977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-5" normalizeH="0" baseline="0" noProof="0" dirty="0">
                <a:ln>
                  <a:noFill/>
                </a:ln>
                <a:solidFill>
                  <a:srgbClr val="B9B9B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ДОЙНЫ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B9B9B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Е</a:t>
            </a:r>
            <a:r>
              <a:rPr kumimoji="0" sz="600" b="1" i="0" u="none" strike="noStrike" kern="1200" cap="none" spc="-5" normalizeH="0" baseline="0" noProof="0" dirty="0">
                <a:ln>
                  <a:noFill/>
                </a:ln>
                <a:solidFill>
                  <a:srgbClr val="B9B9B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КО</a:t>
            </a:r>
            <a:r>
              <a:rPr kumimoji="0" sz="600" b="1" i="0" u="none" strike="noStrike" kern="1200" cap="none" spc="-10" normalizeH="0" baseline="0" noProof="0" dirty="0">
                <a:ln>
                  <a:noFill/>
                </a:ln>
                <a:solidFill>
                  <a:srgbClr val="B9B9B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</a:t>
            </a:r>
            <a:r>
              <a:rPr kumimoji="0" sz="600" b="1" i="0" u="none" strike="noStrike" kern="1200" cap="none" spc="-5" normalizeH="0" baseline="0" noProof="0" dirty="0">
                <a:ln>
                  <a:noFill/>
                </a:ln>
                <a:solidFill>
                  <a:srgbClr val="B9B9B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ОВЫ</a:t>
            </a: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1158971" y="2003106"/>
            <a:ext cx="1463040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65" name="object 6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1768" y="1982269"/>
            <a:ext cx="192699" cy="192699"/>
          </a:xfrm>
          <a:prstGeom prst="rect">
            <a:avLst/>
          </a:prstGeom>
        </p:spPr>
      </p:pic>
      <p:sp>
        <p:nvSpPr>
          <p:cNvPr id="66" name="object 66"/>
          <p:cNvSpPr txBox="1"/>
          <p:nvPr/>
        </p:nvSpPr>
        <p:spPr>
          <a:xfrm>
            <a:off x="880965" y="1992767"/>
            <a:ext cx="11430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Д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67" name="object 6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41768" y="3475121"/>
            <a:ext cx="192699" cy="192699"/>
          </a:xfrm>
          <a:prstGeom prst="rect">
            <a:avLst/>
          </a:prstGeom>
        </p:spPr>
      </p:pic>
      <p:sp>
        <p:nvSpPr>
          <p:cNvPr id="68" name="object 68"/>
          <p:cNvSpPr txBox="1"/>
          <p:nvPr/>
        </p:nvSpPr>
        <p:spPr>
          <a:xfrm>
            <a:off x="884761" y="3485620"/>
            <a:ext cx="107314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Э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1158971" y="3435640"/>
            <a:ext cx="119570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обеспечение эл. </a:t>
            </a:r>
            <a:r>
              <a:rPr kumimoji="0" sz="7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энергией, </a:t>
            </a:r>
            <a:r>
              <a:rPr kumimoji="0" sz="700" b="1" i="0" u="none" strike="noStrike" kern="1200" cap="none" spc="-18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1" i="0" u="none" strike="noStrike" kern="1200" cap="none" spc="-10" normalizeH="0" baseline="0" noProof="0" dirty="0" err="1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газом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70" name="object 7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41768" y="3848334"/>
            <a:ext cx="192699" cy="192699"/>
          </a:xfrm>
          <a:prstGeom prst="rect">
            <a:avLst/>
          </a:prstGeom>
        </p:spPr>
      </p:pic>
      <p:sp>
        <p:nvSpPr>
          <p:cNvPr id="71" name="object 71"/>
          <p:cNvSpPr txBox="1"/>
          <p:nvPr/>
        </p:nvSpPr>
        <p:spPr>
          <a:xfrm>
            <a:off x="822801" y="3858767"/>
            <a:ext cx="162369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01625" algn="l"/>
              </a:tabLst>
              <a:defRPr/>
            </a:pP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B9B9B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Т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B9B9B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Х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B9B9B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</a:t>
            </a:r>
            <a:r>
              <a:rPr kumimoji="0" sz="1050" b="1" i="0" u="none" strike="noStrike" kern="1200" cap="none" spc="-7" normalizeH="0" baseline="7936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транспортировка</a:t>
            </a:r>
            <a:r>
              <a:rPr kumimoji="0" sz="1050" b="1" i="0" u="none" strike="noStrike" kern="1200" cap="none" spc="-52" normalizeH="0" baseline="7936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50" b="1" i="0" u="none" strike="noStrike" kern="1200" cap="none" spc="0" normalizeH="0" baseline="7936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и</a:t>
            </a:r>
            <a:r>
              <a:rPr kumimoji="0" sz="1050" b="1" i="0" u="none" strike="noStrike" kern="1200" cap="none" spc="-52" normalizeH="0" baseline="7936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50" b="1" i="0" u="none" strike="noStrike" kern="1200" cap="none" spc="-7" normalizeH="0" baseline="7936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хранение</a:t>
            </a:r>
            <a:endParaRPr kumimoji="0" sz="1050" b="0" i="0" u="none" strike="noStrike" kern="1200" cap="none" spc="0" normalizeH="0" baseline="7936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8027634" y="2906226"/>
            <a:ext cx="140081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ИНВЕСТИЦИОННЫЕ</a:t>
            </a:r>
            <a:r>
              <a:rPr kumimoji="0" sz="700" b="1" i="0" u="none" strike="noStrike" kern="1200" cap="none" spc="-2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ПРОЕКТЫ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8003320" y="3119586"/>
            <a:ext cx="9461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1.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8256234" y="3119586"/>
            <a:ext cx="123444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Реализация инвестиционных проектов в сфере сельского хозяйства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8035925" y="4747856"/>
            <a:ext cx="140081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ИНВЕСТИЦИОННЫЕ</a:t>
            </a:r>
            <a:r>
              <a:rPr kumimoji="0" sz="700" b="1" i="0" u="none" strike="noStrike" kern="1200" cap="none" spc="-2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ПРОЕКТЫ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8011611" y="4961216"/>
            <a:ext cx="1545590" cy="69762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5430" marR="5080" lvl="0" indent="-253365" defTabSz="914400">
              <a:spcBef>
                <a:spcPts val="100"/>
              </a:spcBef>
              <a:tabLst>
                <a:tab pos="265430" algn="l"/>
              </a:tabLst>
            </a:pPr>
            <a:r>
              <a:rPr kumimoji="0" sz="7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1.</a:t>
            </a:r>
            <a:r>
              <a:rPr kumimoji="0" lang="ru-RU" sz="7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lang="ru-RU" sz="700" b="1" spc="-5" dirty="0">
                <a:solidFill>
                  <a:srgbClr val="4755A0"/>
                </a:solidFill>
                <a:latin typeface="Arial"/>
                <a:cs typeface="Arial"/>
              </a:rPr>
              <a:t>Строительство Базы отдыха "Восход" в с. </a:t>
            </a:r>
            <a:r>
              <a:rPr lang="ru-RU" sz="700" b="1" spc="-5" dirty="0" err="1">
                <a:solidFill>
                  <a:srgbClr val="4755A0"/>
                </a:solidFill>
                <a:latin typeface="Arial"/>
                <a:cs typeface="Arial"/>
              </a:rPr>
              <a:t>Куваг</a:t>
            </a:r>
            <a:r>
              <a:rPr lang="ru-RU" sz="700" b="1" spc="-5" dirty="0">
                <a:solidFill>
                  <a:srgbClr val="4755A0"/>
                </a:solidFill>
                <a:latin typeface="Arial"/>
                <a:cs typeface="Arial"/>
              </a:rPr>
              <a:t>.</a:t>
            </a:r>
          </a:p>
          <a:p>
            <a:pPr marL="265430" marR="5080" lvl="0" indent="-253365" defTabSz="914400">
              <a:spcBef>
                <a:spcPts val="100"/>
              </a:spcBef>
              <a:tabLst>
                <a:tab pos="265430" algn="l"/>
              </a:tabLst>
            </a:pPr>
            <a:r>
              <a:rPr lang="ru-RU" sz="700" b="1" spc="-5" dirty="0">
                <a:solidFill>
                  <a:srgbClr val="4755A0"/>
                </a:solidFill>
                <a:latin typeface="Arial"/>
                <a:cs typeface="Arial"/>
              </a:rPr>
              <a:t>2.  Строительство Бутик-отеля (20 номеров).</a:t>
            </a:r>
          </a:p>
          <a:p>
            <a:pPr marL="265430" marR="5080" lvl="0" indent="-253365" defTabSz="914400">
              <a:spcBef>
                <a:spcPts val="100"/>
              </a:spcBef>
              <a:tabLst>
                <a:tab pos="265430" algn="l"/>
              </a:tabLst>
            </a:pPr>
            <a:endParaRPr lang="ru-RU" sz="700" b="1" spc="-5" dirty="0">
              <a:solidFill>
                <a:srgbClr val="4755A0"/>
              </a:solidFill>
              <a:latin typeface="Arial"/>
              <a:cs typeface="Arial"/>
            </a:endParaRPr>
          </a:p>
          <a:p>
            <a:pPr marL="265430" marR="5080" lvl="0" indent="-253365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5430" algn="l"/>
              </a:tabLst>
              <a:defRPr/>
            </a:pP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8189559" y="5629591"/>
            <a:ext cx="144526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СНИЖЕНИЕ</a:t>
            </a:r>
            <a:r>
              <a:rPr kumimoji="0" sz="700" b="1" i="0" u="none" strike="noStrike" kern="1200" cap="none" spc="19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ТЕМПОВ 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1" i="0" u="none" strike="noStrike" kern="1200" cap="none" spc="-2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ОТРАСЛЕЙ</a:t>
            </a:r>
            <a:r>
              <a:rPr kumimoji="0" sz="700" b="1" i="0" u="none" strike="noStrike" kern="1200" cap="none" spc="-1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ИЗ-ЗА</a:t>
            </a:r>
            <a:r>
              <a:rPr kumimoji="0" sz="700" b="1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ОТСУТСТВИЯ </a:t>
            </a:r>
            <a:r>
              <a:rPr kumimoji="0" sz="7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1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ИНВЕСТИЦИОННЫХ</a:t>
            </a:r>
            <a:r>
              <a:rPr kumimoji="0" sz="700" b="1" i="0" u="none" strike="noStrike" kern="1200" cap="none" spc="-3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ПРОЕКТОВ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82" name="object 8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43867" y="2990164"/>
            <a:ext cx="192699" cy="192699"/>
          </a:xfrm>
          <a:prstGeom prst="rect">
            <a:avLst/>
          </a:prstGeom>
        </p:spPr>
      </p:pic>
      <p:sp>
        <p:nvSpPr>
          <p:cNvPr id="83" name="object 83"/>
          <p:cNvSpPr txBox="1"/>
          <p:nvPr/>
        </p:nvSpPr>
        <p:spPr>
          <a:xfrm>
            <a:off x="7789399" y="3000662"/>
            <a:ext cx="1022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B1C1E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Х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84" name="object 8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525042" y="5431268"/>
            <a:ext cx="192699" cy="192699"/>
          </a:xfrm>
          <a:prstGeom prst="rect">
            <a:avLst/>
          </a:prstGeom>
        </p:spPr>
      </p:pic>
      <p:sp>
        <p:nvSpPr>
          <p:cNvPr id="85" name="object 85"/>
          <p:cNvSpPr txBox="1"/>
          <p:nvPr/>
        </p:nvSpPr>
        <p:spPr>
          <a:xfrm>
            <a:off x="9567421" y="5441765"/>
            <a:ext cx="1079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B1C1E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86" name="object 8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94528" y="4860133"/>
            <a:ext cx="192699" cy="192699"/>
          </a:xfrm>
          <a:prstGeom prst="rect">
            <a:avLst/>
          </a:prstGeom>
        </p:spPr>
      </p:pic>
      <p:sp>
        <p:nvSpPr>
          <p:cNvPr id="87" name="object 87"/>
          <p:cNvSpPr txBox="1"/>
          <p:nvPr/>
        </p:nvSpPr>
        <p:spPr>
          <a:xfrm>
            <a:off x="7836906" y="4870632"/>
            <a:ext cx="10795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900" b="1" dirty="0">
                <a:solidFill>
                  <a:srgbClr val="B1C1E4"/>
                </a:solidFill>
                <a:latin typeface="Arial"/>
                <a:cs typeface="Arial"/>
              </a:rPr>
              <a:t>Т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88" name="object 8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823103" y="5660070"/>
            <a:ext cx="192699" cy="192699"/>
          </a:xfrm>
          <a:prstGeom prst="rect">
            <a:avLst/>
          </a:prstGeom>
        </p:spPr>
      </p:pic>
      <p:sp>
        <p:nvSpPr>
          <p:cNvPr id="89" name="object 89"/>
          <p:cNvSpPr txBox="1"/>
          <p:nvPr/>
        </p:nvSpPr>
        <p:spPr>
          <a:xfrm>
            <a:off x="7866095" y="5670569"/>
            <a:ext cx="107314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Э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90" name="object 9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823103" y="5898032"/>
            <a:ext cx="192699" cy="192699"/>
          </a:xfrm>
          <a:prstGeom prst="rect">
            <a:avLst/>
          </a:prstGeom>
        </p:spPr>
      </p:pic>
      <p:sp>
        <p:nvSpPr>
          <p:cNvPr id="91" name="object 91"/>
          <p:cNvSpPr txBox="1"/>
          <p:nvPr/>
        </p:nvSpPr>
        <p:spPr>
          <a:xfrm>
            <a:off x="7827121" y="5926352"/>
            <a:ext cx="186338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B9B9B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Т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B9B9B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Х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92" name="object 9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13009" y="4714376"/>
            <a:ext cx="192699" cy="192699"/>
          </a:xfrm>
          <a:prstGeom prst="rect">
            <a:avLst/>
          </a:prstGeom>
        </p:spPr>
      </p:pic>
      <p:sp>
        <p:nvSpPr>
          <p:cNvPr id="93" name="object 93"/>
          <p:cNvSpPr txBox="1"/>
          <p:nvPr/>
        </p:nvSpPr>
        <p:spPr>
          <a:xfrm>
            <a:off x="3062827" y="4668949"/>
            <a:ext cx="22606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50" b="1" i="0" u="none" strike="noStrike" kern="1200" cap="none" spc="0" normalizeH="0" baseline="-27777" noProof="0" dirty="0">
                <a:ln>
                  <a:noFill/>
                </a:ln>
                <a:solidFill>
                  <a:srgbClr val="B1C1E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</a:t>
            </a:r>
            <a:endParaRPr kumimoji="0" sz="1350" b="0" i="0" u="none" strike="noStrike" kern="1200" cap="none" spc="0" normalizeH="0" baseline="-27777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614315" y="6600121"/>
            <a:ext cx="5337626" cy="12631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ИНВЕСТИЦИОННЫЙ</a:t>
            </a:r>
            <a:r>
              <a:rPr kumimoji="0" sz="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ПРОФИЛЬ</a:t>
            </a:r>
            <a:r>
              <a:rPr kumimoji="0" sz="800" b="0" i="0" u="none" strike="noStrike" kern="1200" cap="none" spc="2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lang="ru-RU" sz="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МУНИЦИПАЛЬНОГО РАЙОНА «ТАБАСАРАНСКИЙ РАЙОН»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95" name="object 9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pPr marL="381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96" name="object 9">
            <a:extLst>
              <a:ext uri="{FF2B5EF4-FFF2-40B4-BE49-F238E27FC236}">
                <a16:creationId xmlns:a16="http://schemas.microsoft.com/office/drawing/2014/main" id="{E68A9740-ED03-4667-AC2C-39D2F0C61208}"/>
              </a:ext>
            </a:extLst>
          </p:cNvPr>
          <p:cNvSpPr txBox="1"/>
          <p:nvPr/>
        </p:nvSpPr>
        <p:spPr>
          <a:xfrm>
            <a:off x="1179007" y="2025293"/>
            <a:ext cx="1640205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00" b="1" spc="-5" dirty="0">
                <a:solidFill>
                  <a:srgbClr val="4755A0"/>
                </a:solidFill>
                <a:latin typeface="Arial"/>
                <a:cs typeface="Arial"/>
              </a:rPr>
              <a:t>добыча полезных ископаемых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97770" y="2269713"/>
            <a:ext cx="4498340" cy="1483360"/>
          </a:xfrm>
          <a:custGeom>
            <a:avLst/>
            <a:gdLst/>
            <a:ahLst/>
            <a:cxnLst/>
            <a:rect l="l" t="t" r="r" b="b"/>
            <a:pathLst>
              <a:path w="4498340" h="1483360">
                <a:moveTo>
                  <a:pt x="0" y="196251"/>
                </a:moveTo>
                <a:lnTo>
                  <a:pt x="5183" y="151252"/>
                </a:lnTo>
                <a:lnTo>
                  <a:pt x="19947" y="109945"/>
                </a:lnTo>
                <a:lnTo>
                  <a:pt x="43114" y="73506"/>
                </a:lnTo>
                <a:lnTo>
                  <a:pt x="73506" y="43114"/>
                </a:lnTo>
                <a:lnTo>
                  <a:pt x="109944" y="19947"/>
                </a:lnTo>
                <a:lnTo>
                  <a:pt x="151252" y="5183"/>
                </a:lnTo>
                <a:lnTo>
                  <a:pt x="196251" y="0"/>
                </a:lnTo>
                <a:lnTo>
                  <a:pt x="4301587" y="0"/>
                </a:lnTo>
                <a:lnTo>
                  <a:pt x="4340052" y="3805"/>
                </a:lnTo>
                <a:lnTo>
                  <a:pt x="4376689" y="14938"/>
                </a:lnTo>
                <a:lnTo>
                  <a:pt x="4410468" y="32972"/>
                </a:lnTo>
                <a:lnTo>
                  <a:pt x="4440358" y="57480"/>
                </a:lnTo>
                <a:lnTo>
                  <a:pt x="4464866" y="87371"/>
                </a:lnTo>
                <a:lnTo>
                  <a:pt x="4482900" y="121149"/>
                </a:lnTo>
                <a:lnTo>
                  <a:pt x="4494033" y="157785"/>
                </a:lnTo>
                <a:lnTo>
                  <a:pt x="4497838" y="196251"/>
                </a:lnTo>
                <a:lnTo>
                  <a:pt x="4497838" y="1286793"/>
                </a:lnTo>
                <a:lnTo>
                  <a:pt x="4492655" y="1331792"/>
                </a:lnTo>
                <a:lnTo>
                  <a:pt x="4477891" y="1373100"/>
                </a:lnTo>
                <a:lnTo>
                  <a:pt x="4454724" y="1409538"/>
                </a:lnTo>
                <a:lnTo>
                  <a:pt x="4424332" y="1439930"/>
                </a:lnTo>
                <a:lnTo>
                  <a:pt x="4387893" y="1463097"/>
                </a:lnTo>
                <a:lnTo>
                  <a:pt x="4346586" y="1477861"/>
                </a:lnTo>
                <a:lnTo>
                  <a:pt x="4301587" y="1483044"/>
                </a:lnTo>
                <a:lnTo>
                  <a:pt x="196251" y="1483044"/>
                </a:lnTo>
                <a:lnTo>
                  <a:pt x="151252" y="1477861"/>
                </a:lnTo>
                <a:lnTo>
                  <a:pt x="109944" y="1463097"/>
                </a:lnTo>
                <a:lnTo>
                  <a:pt x="73506" y="1439930"/>
                </a:lnTo>
                <a:lnTo>
                  <a:pt x="43114" y="1409538"/>
                </a:lnTo>
                <a:lnTo>
                  <a:pt x="19947" y="1373100"/>
                </a:lnTo>
                <a:lnTo>
                  <a:pt x="5183" y="1331792"/>
                </a:lnTo>
                <a:lnTo>
                  <a:pt x="0" y="1286793"/>
                </a:lnTo>
                <a:lnTo>
                  <a:pt x="0" y="196251"/>
                </a:lnTo>
                <a:close/>
              </a:path>
            </a:pathLst>
          </a:custGeom>
          <a:ln w="12699">
            <a:solidFill>
              <a:srgbClr val="B1C1E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459159" y="2453304"/>
            <a:ext cx="3114675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0185" marR="0" lvl="0" indent="-156845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B1C1E4"/>
              </a:buClr>
              <a:buSzTx/>
              <a:buFontTx/>
              <a:buChar char="•"/>
              <a:tabLst>
                <a:tab pos="210820" algn="l"/>
              </a:tabLst>
              <a:defRPr/>
            </a:pP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Сильное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зависимость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от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сельскохозяйственной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отрасли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>
                <a:srgbClr val="B1C1E4"/>
              </a:buClr>
              <a:buSzTx/>
              <a:buFont typeface="Arial"/>
              <a:buChar char="•"/>
              <a:tabLst/>
              <a:defRPr/>
            </a:pP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10185" marR="0" lvl="0" indent="-15684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Tx/>
              <a:buChar char="•"/>
              <a:tabLst>
                <a:tab pos="210820" algn="l"/>
              </a:tabLst>
              <a:defRPr/>
            </a:pP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Отсутствие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инвестиционных</a:t>
            </a:r>
            <a:r>
              <a:rPr kumimoji="0" sz="8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проектов</a:t>
            </a:r>
            <a:r>
              <a:rPr kumimoji="0" sz="8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в</a:t>
            </a:r>
            <a:r>
              <a:rPr kumimoji="0" sz="8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отраслях: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67335" marR="0" lvl="0" indent="-2552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Calibri"/>
              <a:buAutoNum type="arabicPeriod"/>
              <a:tabLst>
                <a:tab pos="267335" algn="l"/>
                <a:tab pos="267970" algn="l"/>
              </a:tabLst>
              <a:defRPr/>
            </a:pPr>
            <a:r>
              <a:rPr kumimoji="0" sz="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Обеспечение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эл.</a:t>
            </a:r>
            <a:r>
              <a:rPr kumimoji="0" sz="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энергией,</a:t>
            </a:r>
            <a:r>
              <a:rPr kumimoji="0" sz="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800" b="0" i="0" u="none" strike="noStrike" kern="1200" cap="none" spc="-2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газа</a:t>
            </a:r>
            <a:endParaRPr kumimoji="0" lang="ru-RU" sz="800" b="0" i="0" u="none" strike="noStrike" kern="1200" cap="none" spc="-2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  <a:p>
            <a:pPr marL="267335" marR="0" lvl="0" indent="-2552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Calibri"/>
              <a:buAutoNum type="arabicPeriod"/>
              <a:tabLst>
                <a:tab pos="267335" algn="l"/>
                <a:tab pos="267970" algn="l"/>
              </a:tabLst>
              <a:defRPr/>
            </a:pP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  <a:p>
            <a:pPr marL="267335" marR="0" lvl="0" indent="-2552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Calibri"/>
              <a:buAutoNum type="arabicPeriod"/>
              <a:tabLst>
                <a:tab pos="267335" algn="l"/>
                <a:tab pos="267970" algn="l"/>
              </a:tabLst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Транспортировка</a:t>
            </a:r>
            <a:r>
              <a:rPr kumimoji="0" sz="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и</a:t>
            </a:r>
            <a:r>
              <a:rPr kumimoji="0" sz="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хранения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283794" y="4824774"/>
            <a:ext cx="4498340" cy="1483360"/>
          </a:xfrm>
          <a:custGeom>
            <a:avLst/>
            <a:gdLst/>
            <a:ahLst/>
            <a:cxnLst/>
            <a:rect l="l" t="t" r="r" b="b"/>
            <a:pathLst>
              <a:path w="4498340" h="1483360">
                <a:moveTo>
                  <a:pt x="0" y="209034"/>
                </a:moveTo>
                <a:lnTo>
                  <a:pt x="5520" y="161105"/>
                </a:lnTo>
                <a:lnTo>
                  <a:pt x="21246" y="117106"/>
                </a:lnTo>
                <a:lnTo>
                  <a:pt x="45922" y="78294"/>
                </a:lnTo>
                <a:lnTo>
                  <a:pt x="78294" y="45922"/>
                </a:lnTo>
                <a:lnTo>
                  <a:pt x="117106" y="21246"/>
                </a:lnTo>
                <a:lnTo>
                  <a:pt x="161105" y="5520"/>
                </a:lnTo>
                <a:lnTo>
                  <a:pt x="209034" y="0"/>
                </a:lnTo>
                <a:lnTo>
                  <a:pt x="4288803" y="0"/>
                </a:lnTo>
                <a:lnTo>
                  <a:pt x="4329774" y="4053"/>
                </a:lnTo>
                <a:lnTo>
                  <a:pt x="4368797" y="15911"/>
                </a:lnTo>
                <a:lnTo>
                  <a:pt x="4404776" y="35120"/>
                </a:lnTo>
                <a:lnTo>
                  <a:pt x="4436613" y="61224"/>
                </a:lnTo>
                <a:lnTo>
                  <a:pt x="4462717" y="93062"/>
                </a:lnTo>
                <a:lnTo>
                  <a:pt x="4481926" y="129040"/>
                </a:lnTo>
                <a:lnTo>
                  <a:pt x="4493784" y="168063"/>
                </a:lnTo>
                <a:lnTo>
                  <a:pt x="4497838" y="209034"/>
                </a:lnTo>
                <a:lnTo>
                  <a:pt x="4497838" y="1274009"/>
                </a:lnTo>
                <a:lnTo>
                  <a:pt x="4492317" y="1321939"/>
                </a:lnTo>
                <a:lnTo>
                  <a:pt x="4476591" y="1365938"/>
                </a:lnTo>
                <a:lnTo>
                  <a:pt x="4451915" y="1404750"/>
                </a:lnTo>
                <a:lnTo>
                  <a:pt x="4419544" y="1437122"/>
                </a:lnTo>
                <a:lnTo>
                  <a:pt x="4380731" y="1461798"/>
                </a:lnTo>
                <a:lnTo>
                  <a:pt x="4336733" y="1477524"/>
                </a:lnTo>
                <a:lnTo>
                  <a:pt x="4288803" y="1483044"/>
                </a:lnTo>
                <a:lnTo>
                  <a:pt x="209034" y="1483044"/>
                </a:lnTo>
                <a:lnTo>
                  <a:pt x="161105" y="1477524"/>
                </a:lnTo>
                <a:lnTo>
                  <a:pt x="117106" y="1461798"/>
                </a:lnTo>
                <a:lnTo>
                  <a:pt x="78294" y="1437122"/>
                </a:lnTo>
                <a:lnTo>
                  <a:pt x="45922" y="1404750"/>
                </a:lnTo>
                <a:lnTo>
                  <a:pt x="21246" y="1365938"/>
                </a:lnTo>
                <a:lnTo>
                  <a:pt x="5520" y="1321939"/>
                </a:lnTo>
                <a:lnTo>
                  <a:pt x="0" y="1274009"/>
                </a:lnTo>
                <a:lnTo>
                  <a:pt x="0" y="209034"/>
                </a:lnTo>
                <a:close/>
              </a:path>
            </a:pathLst>
          </a:custGeom>
          <a:ln w="12699">
            <a:solidFill>
              <a:srgbClr val="B1C1E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90458" y="5012110"/>
            <a:ext cx="401447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8275" marR="1810385" lvl="0" indent="-15621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B1C1E4"/>
              </a:buClr>
              <a:buSzTx/>
              <a:buFontTx/>
              <a:buChar char="•"/>
              <a:tabLst>
                <a:tab pos="168910" algn="l"/>
              </a:tabLst>
              <a:defRPr/>
            </a:pP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Сложности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привлечением инвесторов </a:t>
            </a:r>
            <a:r>
              <a:rPr kumimoji="0" sz="800" b="1" i="0" u="none" strike="noStrike" kern="1200" cap="none" spc="-2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(Конкуренция</a:t>
            </a:r>
            <a:r>
              <a:rPr kumimoji="0" sz="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соседними 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районами)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/>
              <a:buChar char="•"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>
                <a:srgbClr val="B1C1E4"/>
              </a:buClr>
              <a:buSzTx/>
              <a:buFont typeface="Arial"/>
              <a:buChar char="•"/>
              <a:tabLst/>
              <a:defRPr/>
            </a:pPr>
            <a:endParaRPr kumimoji="0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68275" marR="5080" lvl="0" indent="-15621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Tx/>
              <a:buChar char="•"/>
              <a:tabLst>
                <a:tab pos="168910" algn="l"/>
              </a:tabLst>
              <a:defRPr/>
            </a:pP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Особое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внимание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со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стороны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государства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на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компании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в 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части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влияния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их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деятельности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на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экологию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40991" y="2269713"/>
            <a:ext cx="4498340" cy="1483360"/>
          </a:xfrm>
          <a:custGeom>
            <a:avLst/>
            <a:gdLst/>
            <a:ahLst/>
            <a:cxnLst/>
            <a:rect l="l" t="t" r="r" b="b"/>
            <a:pathLst>
              <a:path w="4498340" h="1483360">
                <a:moveTo>
                  <a:pt x="0" y="196251"/>
                </a:moveTo>
                <a:lnTo>
                  <a:pt x="5183" y="151252"/>
                </a:lnTo>
                <a:lnTo>
                  <a:pt x="19947" y="109945"/>
                </a:lnTo>
                <a:lnTo>
                  <a:pt x="43114" y="73506"/>
                </a:lnTo>
                <a:lnTo>
                  <a:pt x="73506" y="43114"/>
                </a:lnTo>
                <a:lnTo>
                  <a:pt x="109944" y="19947"/>
                </a:lnTo>
                <a:lnTo>
                  <a:pt x="151252" y="5183"/>
                </a:lnTo>
                <a:lnTo>
                  <a:pt x="196251" y="0"/>
                </a:lnTo>
                <a:lnTo>
                  <a:pt x="4301587" y="0"/>
                </a:lnTo>
                <a:lnTo>
                  <a:pt x="4340053" y="3805"/>
                </a:lnTo>
                <a:lnTo>
                  <a:pt x="4376689" y="14938"/>
                </a:lnTo>
                <a:lnTo>
                  <a:pt x="4410467" y="32972"/>
                </a:lnTo>
                <a:lnTo>
                  <a:pt x="4440358" y="57480"/>
                </a:lnTo>
                <a:lnTo>
                  <a:pt x="4464866" y="87371"/>
                </a:lnTo>
                <a:lnTo>
                  <a:pt x="4482900" y="121149"/>
                </a:lnTo>
                <a:lnTo>
                  <a:pt x="4494033" y="157785"/>
                </a:lnTo>
                <a:lnTo>
                  <a:pt x="4497838" y="196251"/>
                </a:lnTo>
                <a:lnTo>
                  <a:pt x="4497838" y="1286793"/>
                </a:lnTo>
                <a:lnTo>
                  <a:pt x="4492655" y="1331792"/>
                </a:lnTo>
                <a:lnTo>
                  <a:pt x="4477891" y="1373100"/>
                </a:lnTo>
                <a:lnTo>
                  <a:pt x="4454724" y="1409538"/>
                </a:lnTo>
                <a:lnTo>
                  <a:pt x="4424332" y="1439930"/>
                </a:lnTo>
                <a:lnTo>
                  <a:pt x="4387893" y="1463097"/>
                </a:lnTo>
                <a:lnTo>
                  <a:pt x="4346586" y="1477861"/>
                </a:lnTo>
                <a:lnTo>
                  <a:pt x="4301587" y="1483044"/>
                </a:lnTo>
                <a:lnTo>
                  <a:pt x="196251" y="1483044"/>
                </a:lnTo>
                <a:lnTo>
                  <a:pt x="151252" y="1477861"/>
                </a:lnTo>
                <a:lnTo>
                  <a:pt x="109944" y="1463097"/>
                </a:lnTo>
                <a:lnTo>
                  <a:pt x="73506" y="1439930"/>
                </a:lnTo>
                <a:lnTo>
                  <a:pt x="43114" y="1409538"/>
                </a:lnTo>
                <a:lnTo>
                  <a:pt x="19947" y="1373100"/>
                </a:lnTo>
                <a:lnTo>
                  <a:pt x="5183" y="1331792"/>
                </a:lnTo>
                <a:lnTo>
                  <a:pt x="0" y="1286793"/>
                </a:lnTo>
                <a:lnTo>
                  <a:pt x="0" y="196251"/>
                </a:lnTo>
                <a:close/>
              </a:path>
            </a:pathLst>
          </a:custGeom>
          <a:ln w="12699">
            <a:solidFill>
              <a:srgbClr val="4755A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43910" y="2453304"/>
            <a:ext cx="4047490" cy="10233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8275" marR="288290" lvl="0" indent="-156210" defTabSz="914400">
              <a:spcBef>
                <a:spcPts val="100"/>
              </a:spcBef>
              <a:buClr>
                <a:srgbClr val="4755A0"/>
              </a:buClr>
              <a:buFontTx/>
              <a:buChar char="•"/>
              <a:tabLst>
                <a:tab pos="168910" algn="l"/>
              </a:tabLst>
            </a:pP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Развитие </a:t>
            </a:r>
            <a:r>
              <a:rPr kumimoji="0" sz="800" b="1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отрасли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ru-RU" sz="800" b="1" spc="-10" dirty="0">
                <a:solidFill>
                  <a:prstClr val="black"/>
                </a:solidFill>
                <a:latin typeface="Arial"/>
                <a:cs typeface="Arial"/>
              </a:rPr>
              <a:t>туризма за счет реализации инвестиционных проектов Строительство Базы отдыха "Восход" в с. </a:t>
            </a:r>
            <a:r>
              <a:rPr lang="ru-RU" sz="800" b="1" spc="-10" dirty="0" err="1">
                <a:solidFill>
                  <a:prstClr val="black"/>
                </a:solidFill>
                <a:latin typeface="Arial"/>
                <a:cs typeface="Arial"/>
              </a:rPr>
              <a:t>Куваг</a:t>
            </a:r>
            <a:r>
              <a:rPr lang="ru-RU" sz="800" b="1" spc="-10" dirty="0">
                <a:solidFill>
                  <a:prstClr val="black"/>
                </a:solidFill>
                <a:latin typeface="Arial"/>
                <a:cs typeface="Arial"/>
              </a:rPr>
              <a:t> и  Строительство Бутик-отеля (20 номеров).</a:t>
            </a:r>
          </a:p>
          <a:p>
            <a:pPr marL="168275" marR="288290" lvl="0" indent="-156210" defTabSz="914400">
              <a:spcBef>
                <a:spcPts val="100"/>
              </a:spcBef>
              <a:buClr>
                <a:srgbClr val="4755A0"/>
              </a:buClr>
              <a:buFontTx/>
              <a:buChar char="•"/>
              <a:tabLst>
                <a:tab pos="168910" algn="l"/>
              </a:tabLst>
            </a:pPr>
            <a:endParaRPr lang="ru-RU" sz="800" b="1" spc="-1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68275" marR="288290" lvl="0" indent="-15621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4755A0"/>
              </a:buClr>
              <a:buSzTx/>
              <a:buFontTx/>
              <a:buChar char="•"/>
              <a:tabLst>
                <a:tab pos="168910" algn="l"/>
              </a:tabLst>
              <a:defRPr/>
            </a:pP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>
                <a:srgbClr val="4755A0"/>
              </a:buClr>
              <a:buSzTx/>
              <a:buFont typeface="Arial"/>
              <a:buChar char="•"/>
              <a:tabLst/>
              <a:defRPr/>
            </a:pP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68275" marR="5080" lvl="0" indent="-15621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5A0"/>
              </a:buClr>
              <a:buSzTx/>
              <a:buFontTx/>
              <a:buChar char="•"/>
              <a:tabLst>
                <a:tab pos="168910" algn="l"/>
              </a:tabLst>
              <a:defRPr/>
            </a:pP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Развитие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отрасли</a:t>
            </a:r>
            <a:r>
              <a:rPr kumimoji="0" sz="8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сельского</a:t>
            </a:r>
            <a:r>
              <a:rPr kumimoji="0" sz="8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хозяйства</a:t>
            </a:r>
            <a:r>
              <a:rPr kumimoji="0" sz="8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за</a:t>
            </a:r>
            <a:r>
              <a:rPr kumimoji="0" sz="8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счёт</a:t>
            </a:r>
            <a:r>
              <a:rPr kumimoji="0" lang="ru-RU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5 имеющихся инвестиционных проектов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40991" y="1376761"/>
            <a:ext cx="4498340" cy="775970"/>
          </a:xfrm>
          <a:custGeom>
            <a:avLst/>
            <a:gdLst/>
            <a:ahLst/>
            <a:cxnLst/>
            <a:rect l="l" t="t" r="r" b="b"/>
            <a:pathLst>
              <a:path w="4498340" h="775969">
                <a:moveTo>
                  <a:pt x="4283145" y="775595"/>
                </a:moveTo>
                <a:lnTo>
                  <a:pt x="214692" y="775595"/>
                </a:lnTo>
                <a:lnTo>
                  <a:pt x="165465" y="769925"/>
                </a:lnTo>
                <a:lnTo>
                  <a:pt x="120276" y="753774"/>
                </a:lnTo>
                <a:lnTo>
                  <a:pt x="80413" y="728430"/>
                </a:lnTo>
                <a:lnTo>
                  <a:pt x="47165" y="695182"/>
                </a:lnTo>
                <a:lnTo>
                  <a:pt x="21821" y="655319"/>
                </a:lnTo>
                <a:lnTo>
                  <a:pt x="5670" y="610130"/>
                </a:lnTo>
                <a:lnTo>
                  <a:pt x="0" y="560903"/>
                </a:lnTo>
                <a:lnTo>
                  <a:pt x="0" y="214692"/>
                </a:lnTo>
                <a:lnTo>
                  <a:pt x="5670" y="165465"/>
                </a:lnTo>
                <a:lnTo>
                  <a:pt x="21821" y="120276"/>
                </a:lnTo>
                <a:lnTo>
                  <a:pt x="47165" y="80413"/>
                </a:lnTo>
                <a:lnTo>
                  <a:pt x="80413" y="47165"/>
                </a:lnTo>
                <a:lnTo>
                  <a:pt x="120276" y="21821"/>
                </a:lnTo>
                <a:lnTo>
                  <a:pt x="165465" y="5670"/>
                </a:lnTo>
                <a:lnTo>
                  <a:pt x="214692" y="0"/>
                </a:lnTo>
                <a:lnTo>
                  <a:pt x="4283145" y="0"/>
                </a:lnTo>
                <a:lnTo>
                  <a:pt x="4325226" y="4163"/>
                </a:lnTo>
                <a:lnTo>
                  <a:pt x="4365305" y="16342"/>
                </a:lnTo>
                <a:lnTo>
                  <a:pt x="4402257" y="36070"/>
                </a:lnTo>
                <a:lnTo>
                  <a:pt x="4434956" y="62882"/>
                </a:lnTo>
                <a:lnTo>
                  <a:pt x="4461768" y="95581"/>
                </a:lnTo>
                <a:lnTo>
                  <a:pt x="4481496" y="132533"/>
                </a:lnTo>
                <a:lnTo>
                  <a:pt x="4493675" y="172612"/>
                </a:lnTo>
                <a:lnTo>
                  <a:pt x="4497838" y="214692"/>
                </a:lnTo>
                <a:lnTo>
                  <a:pt x="4497838" y="560903"/>
                </a:lnTo>
                <a:lnTo>
                  <a:pt x="4492168" y="610130"/>
                </a:lnTo>
                <a:lnTo>
                  <a:pt x="4476017" y="655319"/>
                </a:lnTo>
                <a:lnTo>
                  <a:pt x="4450673" y="695182"/>
                </a:lnTo>
                <a:lnTo>
                  <a:pt x="4417425" y="728430"/>
                </a:lnTo>
                <a:lnTo>
                  <a:pt x="4377562" y="753774"/>
                </a:lnTo>
                <a:lnTo>
                  <a:pt x="4332373" y="769925"/>
                </a:lnTo>
                <a:lnTo>
                  <a:pt x="4283145" y="775595"/>
                </a:lnTo>
                <a:close/>
              </a:path>
            </a:pathLst>
          </a:custGeom>
          <a:solidFill>
            <a:srgbClr val="4755A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30267" y="1662450"/>
            <a:ext cx="151955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СИЛЬНЫЕ</a:t>
            </a:r>
            <a:r>
              <a:rPr kumimoji="0" sz="1100" b="1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СТОРОНЫ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27014" y="4824774"/>
            <a:ext cx="4498340" cy="1483360"/>
          </a:xfrm>
          <a:custGeom>
            <a:avLst/>
            <a:gdLst/>
            <a:ahLst/>
            <a:cxnLst/>
            <a:rect l="l" t="t" r="r" b="b"/>
            <a:pathLst>
              <a:path w="4498340" h="1483360">
                <a:moveTo>
                  <a:pt x="0" y="209034"/>
                </a:moveTo>
                <a:lnTo>
                  <a:pt x="5520" y="161105"/>
                </a:lnTo>
                <a:lnTo>
                  <a:pt x="21246" y="117106"/>
                </a:lnTo>
                <a:lnTo>
                  <a:pt x="45922" y="78294"/>
                </a:lnTo>
                <a:lnTo>
                  <a:pt x="78294" y="45922"/>
                </a:lnTo>
                <a:lnTo>
                  <a:pt x="117106" y="21246"/>
                </a:lnTo>
                <a:lnTo>
                  <a:pt x="161105" y="5520"/>
                </a:lnTo>
                <a:lnTo>
                  <a:pt x="209035" y="0"/>
                </a:lnTo>
                <a:lnTo>
                  <a:pt x="4288803" y="0"/>
                </a:lnTo>
                <a:lnTo>
                  <a:pt x="4329775" y="4053"/>
                </a:lnTo>
                <a:lnTo>
                  <a:pt x="4368798" y="15911"/>
                </a:lnTo>
                <a:lnTo>
                  <a:pt x="4404776" y="35120"/>
                </a:lnTo>
                <a:lnTo>
                  <a:pt x="4436613" y="61224"/>
                </a:lnTo>
                <a:lnTo>
                  <a:pt x="4462718" y="93062"/>
                </a:lnTo>
                <a:lnTo>
                  <a:pt x="4481927" y="129040"/>
                </a:lnTo>
                <a:lnTo>
                  <a:pt x="4493785" y="168063"/>
                </a:lnTo>
                <a:lnTo>
                  <a:pt x="4497838" y="209034"/>
                </a:lnTo>
                <a:lnTo>
                  <a:pt x="4497838" y="1274009"/>
                </a:lnTo>
                <a:lnTo>
                  <a:pt x="4492318" y="1321939"/>
                </a:lnTo>
                <a:lnTo>
                  <a:pt x="4476592" y="1365938"/>
                </a:lnTo>
                <a:lnTo>
                  <a:pt x="4451916" y="1404750"/>
                </a:lnTo>
                <a:lnTo>
                  <a:pt x="4419544" y="1437122"/>
                </a:lnTo>
                <a:lnTo>
                  <a:pt x="4380732" y="1461798"/>
                </a:lnTo>
                <a:lnTo>
                  <a:pt x="4336733" y="1477524"/>
                </a:lnTo>
                <a:lnTo>
                  <a:pt x="4288803" y="1483044"/>
                </a:lnTo>
                <a:lnTo>
                  <a:pt x="209035" y="1483044"/>
                </a:lnTo>
                <a:lnTo>
                  <a:pt x="161105" y="1477524"/>
                </a:lnTo>
                <a:lnTo>
                  <a:pt x="117106" y="1461798"/>
                </a:lnTo>
                <a:lnTo>
                  <a:pt x="78294" y="1437122"/>
                </a:lnTo>
                <a:lnTo>
                  <a:pt x="45922" y="1404750"/>
                </a:lnTo>
                <a:lnTo>
                  <a:pt x="21246" y="1365938"/>
                </a:lnTo>
                <a:lnTo>
                  <a:pt x="5520" y="1321939"/>
                </a:lnTo>
                <a:lnTo>
                  <a:pt x="0" y="1274009"/>
                </a:lnTo>
                <a:lnTo>
                  <a:pt x="0" y="209034"/>
                </a:lnTo>
                <a:close/>
              </a:path>
            </a:pathLst>
          </a:custGeom>
          <a:ln w="12699">
            <a:solidFill>
              <a:srgbClr val="4755A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33678" y="5134030"/>
            <a:ext cx="3968115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8275" marR="5080" lvl="0" indent="-15621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4755A0"/>
              </a:buClr>
              <a:buSzTx/>
              <a:buFontTx/>
              <a:buChar char="•"/>
              <a:tabLst>
                <a:tab pos="168910" algn="l"/>
              </a:tabLst>
              <a:defRPr/>
            </a:pP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Увеличение объемов отгрузки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ООО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«</a:t>
            </a:r>
            <a:r>
              <a:rPr lang="ru-RU" sz="800" b="1" spc="-5" dirty="0">
                <a:solidFill>
                  <a:prstClr val="black"/>
                </a:solidFill>
                <a:latin typeface="Arial"/>
                <a:cs typeface="Arial"/>
              </a:rPr>
              <a:t>Кирпичный завод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»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за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счет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расширения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географии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продаж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>
                <a:srgbClr val="4755A0"/>
              </a:buClr>
              <a:buSzTx/>
              <a:buFont typeface="Arial"/>
              <a:buChar char="•"/>
              <a:tabLst/>
              <a:defRPr/>
            </a:pP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68275" marR="88900" lvl="0" indent="-15621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5A0"/>
              </a:buClr>
              <a:buSzTx/>
              <a:buFontTx/>
              <a:buChar char="•"/>
              <a:tabLst>
                <a:tab pos="168910" algn="l"/>
              </a:tabLst>
              <a:defRPr/>
            </a:pP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Дальнейшее развитие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отраслей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сельского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хозяйства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за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счёт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вовлечение 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в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оборот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неиспользуемых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земель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сельскохозяйственного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назначения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>
                <a:srgbClr val="4755A0"/>
              </a:buClr>
              <a:buSzTx/>
              <a:buFont typeface="Arial"/>
              <a:buChar char="•"/>
              <a:tabLst/>
              <a:defRPr/>
            </a:pP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68275" marR="287020" lvl="0" indent="-15621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5A0"/>
              </a:buClr>
              <a:buSzTx/>
              <a:buFontTx/>
              <a:buChar char="•"/>
              <a:tabLst>
                <a:tab pos="168910" algn="l"/>
              </a:tabLst>
              <a:defRPr/>
            </a:pP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Ремонт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сетей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электроснабжения,</a:t>
            </a:r>
            <a:r>
              <a:rPr kumimoji="0" sz="800" b="1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ru-RU" sz="800" b="1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газоснабжения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27014" y="3931822"/>
            <a:ext cx="4498340" cy="775970"/>
          </a:xfrm>
          <a:custGeom>
            <a:avLst/>
            <a:gdLst/>
            <a:ahLst/>
            <a:cxnLst/>
            <a:rect l="l" t="t" r="r" b="b"/>
            <a:pathLst>
              <a:path w="4498340" h="775970">
                <a:moveTo>
                  <a:pt x="4270356" y="775595"/>
                </a:moveTo>
                <a:lnTo>
                  <a:pt x="227482" y="775595"/>
                </a:lnTo>
                <a:lnTo>
                  <a:pt x="181636" y="770974"/>
                </a:lnTo>
                <a:lnTo>
                  <a:pt x="138935" y="757719"/>
                </a:lnTo>
                <a:lnTo>
                  <a:pt x="100294" y="736745"/>
                </a:lnTo>
                <a:lnTo>
                  <a:pt x="66628" y="708967"/>
                </a:lnTo>
                <a:lnTo>
                  <a:pt x="38850" y="675301"/>
                </a:lnTo>
                <a:lnTo>
                  <a:pt x="17876" y="636660"/>
                </a:lnTo>
                <a:lnTo>
                  <a:pt x="4621" y="593959"/>
                </a:lnTo>
                <a:lnTo>
                  <a:pt x="0" y="548113"/>
                </a:lnTo>
                <a:lnTo>
                  <a:pt x="0" y="227482"/>
                </a:lnTo>
                <a:lnTo>
                  <a:pt x="4621" y="181636"/>
                </a:lnTo>
                <a:lnTo>
                  <a:pt x="17876" y="138935"/>
                </a:lnTo>
                <a:lnTo>
                  <a:pt x="38850" y="100294"/>
                </a:lnTo>
                <a:lnTo>
                  <a:pt x="66628" y="66627"/>
                </a:lnTo>
                <a:lnTo>
                  <a:pt x="100294" y="38850"/>
                </a:lnTo>
                <a:lnTo>
                  <a:pt x="138935" y="17876"/>
                </a:lnTo>
                <a:lnTo>
                  <a:pt x="181636" y="4621"/>
                </a:lnTo>
                <a:lnTo>
                  <a:pt x="227482" y="0"/>
                </a:lnTo>
                <a:lnTo>
                  <a:pt x="4270356" y="0"/>
                </a:lnTo>
                <a:lnTo>
                  <a:pt x="4314943" y="4411"/>
                </a:lnTo>
                <a:lnTo>
                  <a:pt x="4357410" y="17316"/>
                </a:lnTo>
                <a:lnTo>
                  <a:pt x="4396563" y="38219"/>
                </a:lnTo>
                <a:lnTo>
                  <a:pt x="4431210" y="66627"/>
                </a:lnTo>
                <a:lnTo>
                  <a:pt x="4459619" y="101275"/>
                </a:lnTo>
                <a:lnTo>
                  <a:pt x="4480522" y="140428"/>
                </a:lnTo>
                <a:lnTo>
                  <a:pt x="4493427" y="182895"/>
                </a:lnTo>
                <a:lnTo>
                  <a:pt x="4497838" y="227482"/>
                </a:lnTo>
                <a:lnTo>
                  <a:pt x="4497838" y="548113"/>
                </a:lnTo>
                <a:lnTo>
                  <a:pt x="4493217" y="593959"/>
                </a:lnTo>
                <a:lnTo>
                  <a:pt x="4479962" y="636660"/>
                </a:lnTo>
                <a:lnTo>
                  <a:pt x="4458988" y="675301"/>
                </a:lnTo>
                <a:lnTo>
                  <a:pt x="4431210" y="708967"/>
                </a:lnTo>
                <a:lnTo>
                  <a:pt x="4397544" y="736745"/>
                </a:lnTo>
                <a:lnTo>
                  <a:pt x="4358903" y="757719"/>
                </a:lnTo>
                <a:lnTo>
                  <a:pt x="4316202" y="770974"/>
                </a:lnTo>
                <a:lnTo>
                  <a:pt x="4270356" y="775595"/>
                </a:lnTo>
                <a:close/>
              </a:path>
            </a:pathLst>
          </a:custGeom>
          <a:solidFill>
            <a:srgbClr val="4755A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295767" y="4217511"/>
            <a:ext cx="116078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ВОЗМОЖНОСТИ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614315" y="525284"/>
            <a:ext cx="369951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МАТРИЦА</a:t>
            </a:r>
            <a:r>
              <a:rPr spc="-60" dirty="0"/>
              <a:t> </a:t>
            </a:r>
            <a:r>
              <a:rPr spc="-5" dirty="0"/>
              <a:t>БКГ</a:t>
            </a:r>
          </a:p>
          <a:p>
            <a:pPr marL="12700">
              <a:lnSpc>
                <a:spcPct val="100000"/>
              </a:lnSpc>
            </a:pPr>
            <a:r>
              <a:rPr b="0" spc="-25" dirty="0">
                <a:latin typeface="Microsoft Sans Serif"/>
                <a:cs typeface="Microsoft Sans Serif"/>
              </a:rPr>
              <a:t>ВОЗМОЖНЫЕ</a:t>
            </a:r>
            <a:r>
              <a:rPr b="0" spc="-15" dirty="0">
                <a:latin typeface="Microsoft Sans Serif"/>
                <a:cs typeface="Microsoft Sans Serif"/>
              </a:rPr>
              <a:t> </a:t>
            </a:r>
            <a:r>
              <a:rPr b="0" spc="-95" dirty="0">
                <a:latin typeface="Microsoft Sans Serif"/>
                <a:cs typeface="Microsoft Sans Serif"/>
              </a:rPr>
              <a:t>ЭФФЕКТЫ</a:t>
            </a:r>
          </a:p>
        </p:txBody>
      </p:sp>
      <p:sp>
        <p:nvSpPr>
          <p:cNvPr id="15" name="object 15"/>
          <p:cNvSpPr/>
          <p:nvPr/>
        </p:nvSpPr>
        <p:spPr>
          <a:xfrm>
            <a:off x="5300092" y="1376761"/>
            <a:ext cx="4498340" cy="775970"/>
          </a:xfrm>
          <a:custGeom>
            <a:avLst/>
            <a:gdLst/>
            <a:ahLst/>
            <a:cxnLst/>
            <a:rect l="l" t="t" r="r" b="b"/>
            <a:pathLst>
              <a:path w="4498340" h="775969">
                <a:moveTo>
                  <a:pt x="4270356" y="775595"/>
                </a:moveTo>
                <a:lnTo>
                  <a:pt x="227481" y="775595"/>
                </a:lnTo>
                <a:lnTo>
                  <a:pt x="181636" y="770974"/>
                </a:lnTo>
                <a:lnTo>
                  <a:pt x="138935" y="757719"/>
                </a:lnTo>
                <a:lnTo>
                  <a:pt x="100294" y="736745"/>
                </a:lnTo>
                <a:lnTo>
                  <a:pt x="66627" y="708967"/>
                </a:lnTo>
                <a:lnTo>
                  <a:pt x="38850" y="675301"/>
                </a:lnTo>
                <a:lnTo>
                  <a:pt x="17876" y="636660"/>
                </a:lnTo>
                <a:lnTo>
                  <a:pt x="4621" y="593959"/>
                </a:lnTo>
                <a:lnTo>
                  <a:pt x="0" y="548113"/>
                </a:lnTo>
                <a:lnTo>
                  <a:pt x="0" y="227482"/>
                </a:lnTo>
                <a:lnTo>
                  <a:pt x="4621" y="181636"/>
                </a:lnTo>
                <a:lnTo>
                  <a:pt x="17876" y="138935"/>
                </a:lnTo>
                <a:lnTo>
                  <a:pt x="38850" y="100294"/>
                </a:lnTo>
                <a:lnTo>
                  <a:pt x="66627" y="66628"/>
                </a:lnTo>
                <a:lnTo>
                  <a:pt x="100294" y="38850"/>
                </a:lnTo>
                <a:lnTo>
                  <a:pt x="138935" y="17876"/>
                </a:lnTo>
                <a:lnTo>
                  <a:pt x="181636" y="4621"/>
                </a:lnTo>
                <a:lnTo>
                  <a:pt x="227481" y="0"/>
                </a:lnTo>
                <a:lnTo>
                  <a:pt x="4270356" y="0"/>
                </a:lnTo>
                <a:lnTo>
                  <a:pt x="4314943" y="4411"/>
                </a:lnTo>
                <a:lnTo>
                  <a:pt x="4357409" y="17316"/>
                </a:lnTo>
                <a:lnTo>
                  <a:pt x="4396563" y="38219"/>
                </a:lnTo>
                <a:lnTo>
                  <a:pt x="4431210" y="66628"/>
                </a:lnTo>
                <a:lnTo>
                  <a:pt x="4459619" y="101275"/>
                </a:lnTo>
                <a:lnTo>
                  <a:pt x="4480522" y="140428"/>
                </a:lnTo>
                <a:lnTo>
                  <a:pt x="4493427" y="182895"/>
                </a:lnTo>
                <a:lnTo>
                  <a:pt x="4497838" y="227482"/>
                </a:lnTo>
                <a:lnTo>
                  <a:pt x="4497838" y="548113"/>
                </a:lnTo>
                <a:lnTo>
                  <a:pt x="4493217" y="593959"/>
                </a:lnTo>
                <a:lnTo>
                  <a:pt x="4479962" y="636660"/>
                </a:lnTo>
                <a:lnTo>
                  <a:pt x="4458988" y="675301"/>
                </a:lnTo>
                <a:lnTo>
                  <a:pt x="4431210" y="708967"/>
                </a:lnTo>
                <a:lnTo>
                  <a:pt x="4397543" y="736745"/>
                </a:lnTo>
                <a:lnTo>
                  <a:pt x="4358902" y="757719"/>
                </a:lnTo>
                <a:lnTo>
                  <a:pt x="4316201" y="770974"/>
                </a:lnTo>
                <a:lnTo>
                  <a:pt x="4270356" y="775595"/>
                </a:lnTo>
                <a:close/>
              </a:path>
            </a:pathLst>
          </a:custGeom>
          <a:solidFill>
            <a:srgbClr val="B1C1E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841276" y="1662451"/>
            <a:ext cx="141541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СЛАБЫЕ</a:t>
            </a:r>
            <a:r>
              <a:rPr kumimoji="0" sz="1100" b="1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СТОРОНЫ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286114" y="3931822"/>
            <a:ext cx="4498340" cy="775970"/>
          </a:xfrm>
          <a:custGeom>
            <a:avLst/>
            <a:gdLst/>
            <a:ahLst/>
            <a:cxnLst/>
            <a:rect l="l" t="t" r="r" b="b"/>
            <a:pathLst>
              <a:path w="4498340" h="775970">
                <a:moveTo>
                  <a:pt x="4302326" y="775595"/>
                </a:moveTo>
                <a:lnTo>
                  <a:pt x="195512" y="775595"/>
                </a:lnTo>
                <a:lnTo>
                  <a:pt x="150683" y="770432"/>
                </a:lnTo>
                <a:lnTo>
                  <a:pt x="109530" y="755723"/>
                </a:lnTo>
                <a:lnTo>
                  <a:pt x="73229" y="732644"/>
                </a:lnTo>
                <a:lnTo>
                  <a:pt x="42951" y="702366"/>
                </a:lnTo>
                <a:lnTo>
                  <a:pt x="19872" y="666065"/>
                </a:lnTo>
                <a:lnTo>
                  <a:pt x="5163" y="624913"/>
                </a:lnTo>
                <a:lnTo>
                  <a:pt x="0" y="580083"/>
                </a:lnTo>
                <a:lnTo>
                  <a:pt x="0" y="195512"/>
                </a:lnTo>
                <a:lnTo>
                  <a:pt x="5163" y="150683"/>
                </a:lnTo>
                <a:lnTo>
                  <a:pt x="19872" y="109530"/>
                </a:lnTo>
                <a:lnTo>
                  <a:pt x="42951" y="73229"/>
                </a:lnTo>
                <a:lnTo>
                  <a:pt x="73229" y="42951"/>
                </a:lnTo>
                <a:lnTo>
                  <a:pt x="109530" y="19872"/>
                </a:lnTo>
                <a:lnTo>
                  <a:pt x="150683" y="5163"/>
                </a:lnTo>
                <a:lnTo>
                  <a:pt x="195512" y="0"/>
                </a:lnTo>
                <a:lnTo>
                  <a:pt x="4302326" y="0"/>
                </a:lnTo>
                <a:lnTo>
                  <a:pt x="4340647" y="3791"/>
                </a:lnTo>
                <a:lnTo>
                  <a:pt x="4377145" y="14882"/>
                </a:lnTo>
                <a:lnTo>
                  <a:pt x="4410797" y="32848"/>
                </a:lnTo>
                <a:lnTo>
                  <a:pt x="4440574" y="57264"/>
                </a:lnTo>
                <a:lnTo>
                  <a:pt x="4464990" y="87042"/>
                </a:lnTo>
                <a:lnTo>
                  <a:pt x="4482956" y="120693"/>
                </a:lnTo>
                <a:lnTo>
                  <a:pt x="4494047" y="157191"/>
                </a:lnTo>
                <a:lnTo>
                  <a:pt x="4497838" y="195512"/>
                </a:lnTo>
                <a:lnTo>
                  <a:pt x="4497838" y="580083"/>
                </a:lnTo>
                <a:lnTo>
                  <a:pt x="4492675" y="624913"/>
                </a:lnTo>
                <a:lnTo>
                  <a:pt x="4477966" y="666065"/>
                </a:lnTo>
                <a:lnTo>
                  <a:pt x="4454887" y="702366"/>
                </a:lnTo>
                <a:lnTo>
                  <a:pt x="4424609" y="732644"/>
                </a:lnTo>
                <a:lnTo>
                  <a:pt x="4388307" y="755723"/>
                </a:lnTo>
                <a:lnTo>
                  <a:pt x="4347155" y="770432"/>
                </a:lnTo>
                <a:lnTo>
                  <a:pt x="4302326" y="775595"/>
                </a:lnTo>
                <a:close/>
              </a:path>
            </a:pathLst>
          </a:custGeom>
          <a:solidFill>
            <a:srgbClr val="B1C1E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227353" y="4217511"/>
            <a:ext cx="61595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УГРОЗЫ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27017" y="163627"/>
            <a:ext cx="933450" cy="274320"/>
          </a:xfrm>
          <a:custGeom>
            <a:avLst/>
            <a:gdLst/>
            <a:ahLst/>
            <a:cxnLst/>
            <a:rect l="l" t="t" r="r" b="b"/>
            <a:pathLst>
              <a:path w="933450" h="274320">
                <a:moveTo>
                  <a:pt x="796295" y="273843"/>
                </a:moveTo>
                <a:lnTo>
                  <a:pt x="136921" y="273843"/>
                </a:lnTo>
                <a:lnTo>
                  <a:pt x="93644" y="266863"/>
                </a:lnTo>
                <a:lnTo>
                  <a:pt x="56057" y="247425"/>
                </a:lnTo>
                <a:lnTo>
                  <a:pt x="26418" y="217786"/>
                </a:lnTo>
                <a:lnTo>
                  <a:pt x="6980" y="180199"/>
                </a:lnTo>
                <a:lnTo>
                  <a:pt x="0" y="136921"/>
                </a:lnTo>
                <a:lnTo>
                  <a:pt x="6980" y="93644"/>
                </a:lnTo>
                <a:lnTo>
                  <a:pt x="26418" y="56057"/>
                </a:lnTo>
                <a:lnTo>
                  <a:pt x="56057" y="26418"/>
                </a:lnTo>
                <a:lnTo>
                  <a:pt x="93644" y="6980"/>
                </a:lnTo>
                <a:lnTo>
                  <a:pt x="136921" y="0"/>
                </a:lnTo>
                <a:lnTo>
                  <a:pt x="796295" y="0"/>
                </a:lnTo>
                <a:lnTo>
                  <a:pt x="848693" y="10422"/>
                </a:lnTo>
                <a:lnTo>
                  <a:pt x="893114" y="40103"/>
                </a:lnTo>
                <a:lnTo>
                  <a:pt x="922795" y="84524"/>
                </a:lnTo>
                <a:lnTo>
                  <a:pt x="933217" y="136921"/>
                </a:lnTo>
                <a:lnTo>
                  <a:pt x="926237" y="180199"/>
                </a:lnTo>
                <a:lnTo>
                  <a:pt x="906799" y="217786"/>
                </a:lnTo>
                <a:lnTo>
                  <a:pt x="877160" y="247425"/>
                </a:lnTo>
                <a:lnTo>
                  <a:pt x="839573" y="266863"/>
                </a:lnTo>
                <a:lnTo>
                  <a:pt x="796295" y="273843"/>
                </a:lnTo>
                <a:close/>
              </a:path>
            </a:pathLst>
          </a:custGeom>
          <a:solidFill>
            <a:srgbClr val="4755A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59196" y="222825"/>
            <a:ext cx="67119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м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атри</a:t>
            </a:r>
            <a:r>
              <a:rPr kumimoji="0" sz="800" b="1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ц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а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БКГ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14315" y="6600121"/>
            <a:ext cx="5415424" cy="12631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ИНВЕСТИЦИОННЫЙ</a:t>
            </a:r>
            <a:r>
              <a:rPr kumimoji="0" sz="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ПРОФИЛЬ</a:t>
            </a:r>
            <a:r>
              <a:rPr kumimoji="0" lang="ru-RU" sz="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МУНИЦИПАЛЬНОГО РАЙОНА «ТАБАСАРАНСКИЙ РАЙОН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pPr marL="381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hlinkClick r:id="rId3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1611618" y="1670116"/>
            <a:ext cx="989736" cy="222498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50" tIns="0" rIns="0" bIns="0" rtlCol="0" anchor="ctr"/>
          <a:lstStyle/>
          <a:p>
            <a:pPr defTabSz="371475"/>
            <a:r>
              <a:rPr lang="ru-ID" sz="6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 03</a:t>
            </a:r>
          </a:p>
        </p:txBody>
      </p:sp>
      <p:sp>
        <p:nvSpPr>
          <p:cNvPr id="4" name="Скругленный прямоугольник 3">
            <a:hlinkClick r:id="rId4" action="ppaction://hlinksldjump"/>
            <a:extLst>
              <a:ext uri="{FF2B5EF4-FFF2-40B4-BE49-F238E27FC236}">
                <a16:creationId xmlns:a16="http://schemas.microsoft.com/office/drawing/2014/main" id="{D51024F0-9D24-278C-D9DB-39D994889EE0}"/>
              </a:ext>
            </a:extLst>
          </p:cNvPr>
          <p:cNvSpPr/>
          <p:nvPr/>
        </p:nvSpPr>
        <p:spPr>
          <a:xfrm>
            <a:off x="2855789" y="1670116"/>
            <a:ext cx="1300804" cy="222498"/>
          </a:xfrm>
          <a:prstGeom prst="roundRect">
            <a:avLst>
              <a:gd name="adj" fmla="val 50000"/>
            </a:avLst>
          </a:pr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371475"/>
            <a:r>
              <a:rPr lang="ru-ID" sz="6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харак</a:t>
            </a:r>
            <a:r>
              <a:rPr lang="ru-RU" sz="6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</a:t>
            </a:r>
            <a:r>
              <a:rPr lang="ru-ID" sz="6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ристика 04</a:t>
            </a:r>
          </a:p>
        </p:txBody>
      </p:sp>
      <p:sp>
        <p:nvSpPr>
          <p:cNvPr id="5" name="Скругленный прямоугольник 4">
            <a:hlinkClick r:id="rId5" action="ppaction://hlinksldjump"/>
            <a:extLst>
              <a:ext uri="{FF2B5EF4-FFF2-40B4-BE49-F238E27FC236}">
                <a16:creationId xmlns:a16="http://schemas.microsoft.com/office/drawing/2014/main" id="{423D2437-C0F6-9708-77C8-032917A40141}"/>
              </a:ext>
            </a:extLst>
          </p:cNvPr>
          <p:cNvSpPr/>
          <p:nvPr/>
        </p:nvSpPr>
        <p:spPr>
          <a:xfrm>
            <a:off x="4411028" y="1670606"/>
            <a:ext cx="2034142" cy="222498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371475"/>
            <a:r>
              <a:rPr lang="ru-ID" sz="6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 05</a:t>
            </a:r>
          </a:p>
        </p:txBody>
      </p:sp>
      <p:sp>
        <p:nvSpPr>
          <p:cNvPr id="6" name="Скругленный прямоугольник 5">
            <a:hlinkClick r:id="rId6" action="ppaction://hlinksldjump"/>
            <a:extLst>
              <a:ext uri="{FF2B5EF4-FFF2-40B4-BE49-F238E27FC236}">
                <a16:creationId xmlns:a16="http://schemas.microsoft.com/office/drawing/2014/main" id="{21175DD6-94A0-75A6-331B-67372335298F}"/>
              </a:ext>
            </a:extLst>
          </p:cNvPr>
          <p:cNvSpPr/>
          <p:nvPr/>
        </p:nvSpPr>
        <p:spPr>
          <a:xfrm>
            <a:off x="6661625" y="1665101"/>
            <a:ext cx="1687897" cy="222498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371475"/>
            <a:r>
              <a:rPr lang="ru-ID" sz="6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 06</a:t>
            </a:r>
          </a:p>
        </p:txBody>
      </p:sp>
      <p:sp>
        <p:nvSpPr>
          <p:cNvPr id="8" name="Скругленный прямоугольник 7">
            <a:hlinkClick r:id="rId7" action="ppaction://hlinksldjump"/>
            <a:extLst>
              <a:ext uri="{FF2B5EF4-FFF2-40B4-BE49-F238E27FC236}">
                <a16:creationId xmlns:a16="http://schemas.microsoft.com/office/drawing/2014/main" id="{20389F1A-D8FC-11F4-6D65-354585768368}"/>
              </a:ext>
            </a:extLst>
          </p:cNvPr>
          <p:cNvSpPr/>
          <p:nvPr/>
        </p:nvSpPr>
        <p:spPr>
          <a:xfrm>
            <a:off x="1467468" y="2066549"/>
            <a:ext cx="1354215" cy="222498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371475"/>
            <a:r>
              <a:rPr lang="ru-ID" sz="6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ресурсная база 07</a:t>
            </a:r>
          </a:p>
        </p:txBody>
      </p:sp>
      <p:sp>
        <p:nvSpPr>
          <p:cNvPr id="11" name="Скругленный прямоугольник 10">
            <a:hlinkClick r:id="rId8" action="ppaction://hlinksldjump"/>
            <a:extLst>
              <a:ext uri="{FF2B5EF4-FFF2-40B4-BE49-F238E27FC236}">
                <a16:creationId xmlns:a16="http://schemas.microsoft.com/office/drawing/2014/main" id="{DD96DA17-C3E8-B4A8-5FEE-D24D66394911}"/>
              </a:ext>
            </a:extLst>
          </p:cNvPr>
          <p:cNvSpPr/>
          <p:nvPr/>
        </p:nvSpPr>
        <p:spPr>
          <a:xfrm>
            <a:off x="4641021" y="2063580"/>
            <a:ext cx="1085602" cy="222498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371475"/>
            <a:r>
              <a:rPr lang="ru-ID" sz="6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жизни 0</a:t>
            </a:r>
            <a:r>
              <a:rPr lang="ru-RU" sz="6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ru-ID" sz="6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>
            <a:hlinkClick r:id="rId9" action="ppaction://hlinksldjump"/>
            <a:extLst>
              <a:ext uri="{FF2B5EF4-FFF2-40B4-BE49-F238E27FC236}">
                <a16:creationId xmlns:a16="http://schemas.microsoft.com/office/drawing/2014/main" id="{4F8B28C6-1651-9980-1E5F-C6B458F2F1A1}"/>
              </a:ext>
            </a:extLst>
          </p:cNvPr>
          <p:cNvSpPr/>
          <p:nvPr/>
        </p:nvSpPr>
        <p:spPr>
          <a:xfrm>
            <a:off x="5803516" y="2063580"/>
            <a:ext cx="1687897" cy="222498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371475"/>
            <a:r>
              <a:rPr lang="ru-ID" sz="6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услуг по жизнеобеспечению </a:t>
            </a:r>
            <a:r>
              <a:rPr lang="ru-RU" sz="6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ru-ID" sz="6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>
            <a:hlinkClick r:id="rId10" action="ppaction://hlinksldjump"/>
            <a:extLst>
              <a:ext uri="{FF2B5EF4-FFF2-40B4-BE49-F238E27FC236}">
                <a16:creationId xmlns:a16="http://schemas.microsoft.com/office/drawing/2014/main" id="{D4234885-2CC9-FBA4-82F4-03F3F6FAF1A2}"/>
              </a:ext>
            </a:extLst>
          </p:cNvPr>
          <p:cNvSpPr/>
          <p:nvPr/>
        </p:nvSpPr>
        <p:spPr>
          <a:xfrm>
            <a:off x="7739513" y="2063580"/>
            <a:ext cx="699020" cy="222498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371475"/>
            <a:r>
              <a:rPr lang="ru-ID" sz="6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 1</a:t>
            </a:r>
            <a:r>
              <a:rPr lang="ru-RU" sz="6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ID" sz="6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>
            <a:hlinkClick r:id="rId11" action="ppaction://hlinksldjump"/>
            <a:extLst>
              <a:ext uri="{FF2B5EF4-FFF2-40B4-BE49-F238E27FC236}">
                <a16:creationId xmlns:a16="http://schemas.microsoft.com/office/drawing/2014/main" id="{648F2C18-BA61-DB3F-DB4D-1EA65A153B41}"/>
              </a:ext>
            </a:extLst>
          </p:cNvPr>
          <p:cNvSpPr/>
          <p:nvPr/>
        </p:nvSpPr>
        <p:spPr>
          <a:xfrm>
            <a:off x="3020823" y="2506174"/>
            <a:ext cx="1594083" cy="222498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371475"/>
            <a:r>
              <a:rPr lang="ru-RU" sz="6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интервью администрации 15</a:t>
            </a:r>
            <a:endParaRPr lang="ru-ID" sz="6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>
            <a:hlinkClick r:id="rId12" action="ppaction://hlinksldjump"/>
            <a:extLst>
              <a:ext uri="{FF2B5EF4-FFF2-40B4-BE49-F238E27FC236}">
                <a16:creationId xmlns:a16="http://schemas.microsoft.com/office/drawing/2014/main" id="{9E42F679-B67E-2B36-9053-A009E24085BE}"/>
              </a:ext>
            </a:extLst>
          </p:cNvPr>
          <p:cNvSpPr/>
          <p:nvPr/>
        </p:nvSpPr>
        <p:spPr>
          <a:xfrm>
            <a:off x="1501895" y="3206502"/>
            <a:ext cx="1915497" cy="222498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371475"/>
            <a:r>
              <a:rPr lang="ru-ID" sz="6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реализуемые инвестиционные проекты </a:t>
            </a:r>
            <a:r>
              <a:rPr lang="ru-RU" sz="6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endParaRPr lang="ru-ID" sz="6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hlinkClick r:id="rId13" action="ppaction://hlinksldjump"/>
            <a:extLst>
              <a:ext uri="{FF2B5EF4-FFF2-40B4-BE49-F238E27FC236}">
                <a16:creationId xmlns:a16="http://schemas.microsoft.com/office/drawing/2014/main" id="{9E53BF86-1510-F8F5-9329-DC7C0BBD49F9}"/>
              </a:ext>
            </a:extLst>
          </p:cNvPr>
          <p:cNvSpPr/>
          <p:nvPr/>
        </p:nvSpPr>
        <p:spPr>
          <a:xfrm>
            <a:off x="3486311" y="3231135"/>
            <a:ext cx="1183512" cy="222498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371475"/>
            <a:r>
              <a:rPr lang="ru-ID" sz="6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 </a:t>
            </a:r>
            <a:r>
              <a:rPr lang="ru-RU" sz="6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  <a:endParaRPr lang="ru-ID" sz="6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hlinkClick r:id="rId14" action="ppaction://hlinksldjump"/>
            <a:extLst>
              <a:ext uri="{FF2B5EF4-FFF2-40B4-BE49-F238E27FC236}">
                <a16:creationId xmlns:a16="http://schemas.microsoft.com/office/drawing/2014/main" id="{323669C7-2326-A142-CBA6-D9335D6EB948}"/>
              </a:ext>
            </a:extLst>
          </p:cNvPr>
          <p:cNvSpPr/>
          <p:nvPr/>
        </p:nvSpPr>
        <p:spPr>
          <a:xfrm>
            <a:off x="4837607" y="3209185"/>
            <a:ext cx="1837847" cy="222498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371475"/>
            <a:r>
              <a:rPr lang="ru-RU" sz="6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планируемые</a:t>
            </a:r>
            <a:r>
              <a:rPr lang="ru-ID" sz="6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инвестиционные идеи </a:t>
            </a:r>
            <a:r>
              <a:rPr lang="ru-RU" sz="6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endParaRPr lang="ru-ID" sz="6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>
            <a:hlinkClick r:id="rId15" action="ppaction://hlinksldjump"/>
            <a:extLst>
              <a:ext uri="{FF2B5EF4-FFF2-40B4-BE49-F238E27FC236}">
                <a16:creationId xmlns:a16="http://schemas.microsoft.com/office/drawing/2014/main" id="{30167278-D764-DCFC-2F5E-16D4076AD1D6}"/>
              </a:ext>
            </a:extLst>
          </p:cNvPr>
          <p:cNvSpPr/>
          <p:nvPr/>
        </p:nvSpPr>
        <p:spPr>
          <a:xfrm>
            <a:off x="6849662" y="3215533"/>
            <a:ext cx="2014564" cy="222498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371475"/>
            <a:r>
              <a:rPr lang="ru-ID" sz="6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</a:t>
            </a:r>
            <a:r>
              <a:rPr lang="en-US" sz="6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6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endParaRPr lang="ru-ID" sz="6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Скругленный прямоугольник 33">
            <a:hlinkClick r:id="rId16" action="ppaction://hlinksldjump"/>
            <a:extLst>
              <a:ext uri="{FF2B5EF4-FFF2-40B4-BE49-F238E27FC236}">
                <a16:creationId xmlns:a16="http://schemas.microsoft.com/office/drawing/2014/main" id="{C5F7063F-CAAD-7F9A-7DB5-AB1DA07FCC1E}"/>
              </a:ext>
            </a:extLst>
          </p:cNvPr>
          <p:cNvSpPr/>
          <p:nvPr/>
        </p:nvSpPr>
        <p:spPr>
          <a:xfrm>
            <a:off x="3514788" y="3563425"/>
            <a:ext cx="1051357" cy="222498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371475"/>
            <a:r>
              <a:rPr lang="ru-ID" sz="6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 </a:t>
            </a:r>
            <a:r>
              <a:rPr lang="ru-RU" sz="6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  <a:endParaRPr lang="ru-ID" sz="6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35">
            <a:hlinkClick r:id="rId17" action="ppaction://hlinksldjump"/>
            <a:extLst>
              <a:ext uri="{FF2B5EF4-FFF2-40B4-BE49-F238E27FC236}">
                <a16:creationId xmlns:a16="http://schemas.microsoft.com/office/drawing/2014/main" id="{07ED793E-60D3-7110-D466-58E4E8ECE384}"/>
              </a:ext>
            </a:extLst>
          </p:cNvPr>
          <p:cNvSpPr/>
          <p:nvPr/>
        </p:nvSpPr>
        <p:spPr>
          <a:xfrm>
            <a:off x="6375599" y="3563425"/>
            <a:ext cx="1312668" cy="222498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371475"/>
            <a:r>
              <a:rPr lang="ru-ID" sz="6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 будущего МО </a:t>
            </a:r>
            <a:r>
              <a:rPr lang="ru-RU" sz="6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  <a:endParaRPr lang="ru-ID" sz="6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hlinkClick r:id="rId18" action="ppaction://hlinksldjump"/>
            <a:extLst>
              <a:ext uri="{FF2B5EF4-FFF2-40B4-BE49-F238E27FC236}">
                <a16:creationId xmlns:a16="http://schemas.microsoft.com/office/drawing/2014/main" id="{47CB25E6-C738-DA08-23FB-0FEDD7D0C73A}"/>
              </a:ext>
            </a:extLst>
          </p:cNvPr>
          <p:cNvSpPr/>
          <p:nvPr/>
        </p:nvSpPr>
        <p:spPr>
          <a:xfrm>
            <a:off x="7874662" y="3558063"/>
            <a:ext cx="796742" cy="222498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371475"/>
            <a:r>
              <a:rPr lang="ru-ID" sz="6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 </a:t>
            </a:r>
            <a:r>
              <a:rPr lang="ru-RU" sz="6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</a:t>
            </a:r>
            <a:endParaRPr lang="ru-ID" sz="6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hlinkClick r:id="rId19" action="ppaction://hlinksldjump"/>
            <a:extLst>
              <a:ext uri="{FF2B5EF4-FFF2-40B4-BE49-F238E27FC236}">
                <a16:creationId xmlns:a16="http://schemas.microsoft.com/office/drawing/2014/main" id="{746F36A0-F46C-5E8C-2C05-CC75481F2D66}"/>
              </a:ext>
            </a:extLst>
          </p:cNvPr>
          <p:cNvSpPr/>
          <p:nvPr/>
        </p:nvSpPr>
        <p:spPr>
          <a:xfrm>
            <a:off x="1330339" y="3920243"/>
            <a:ext cx="1417742" cy="222498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371475"/>
            <a:r>
              <a:rPr lang="ru-ID" sz="6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и задачи проекта </a:t>
            </a:r>
            <a:r>
              <a:rPr lang="ru-RU" sz="6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ru-ID" sz="6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hlinkClick r:id="rId20" action="ppaction://hlinksldjump"/>
            <a:extLst>
              <a:ext uri="{FF2B5EF4-FFF2-40B4-BE49-F238E27FC236}">
                <a16:creationId xmlns:a16="http://schemas.microsoft.com/office/drawing/2014/main" id="{215A5C00-A6ED-D713-CB2D-4E74F2712BBF}"/>
              </a:ext>
            </a:extLst>
          </p:cNvPr>
          <p:cNvSpPr/>
          <p:nvPr/>
        </p:nvSpPr>
        <p:spPr>
          <a:xfrm>
            <a:off x="4878994" y="3943843"/>
            <a:ext cx="1029406" cy="222498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371475"/>
            <a:r>
              <a:rPr lang="ru-ID" sz="6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работы </a:t>
            </a:r>
            <a:r>
              <a:rPr lang="ru-RU" sz="6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endParaRPr lang="ru-ID" sz="6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>
            <a:hlinkClick r:id="rId21" action="ppaction://hlinksldjump"/>
            <a:extLst>
              <a:ext uri="{FF2B5EF4-FFF2-40B4-BE49-F238E27FC236}">
                <a16:creationId xmlns:a16="http://schemas.microsoft.com/office/drawing/2014/main" id="{FE88E413-F6A8-3703-A8DA-8A1FC8D94A1C}"/>
              </a:ext>
            </a:extLst>
          </p:cNvPr>
          <p:cNvSpPr/>
          <p:nvPr/>
        </p:nvSpPr>
        <p:spPr>
          <a:xfrm>
            <a:off x="6081808" y="3948188"/>
            <a:ext cx="1239464" cy="222498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371475"/>
            <a:r>
              <a:rPr lang="ru-ID" sz="6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 рабочей группы </a:t>
            </a:r>
            <a:r>
              <a:rPr lang="ru-RU" sz="6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</a:t>
            </a:r>
            <a:endParaRPr lang="ru-ID" sz="6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hlinkClick r:id="rId22" action="ppaction://hlinksldjump"/>
            <a:extLst>
              <a:ext uri="{FF2B5EF4-FFF2-40B4-BE49-F238E27FC236}">
                <a16:creationId xmlns:a16="http://schemas.microsoft.com/office/drawing/2014/main" id="{0593AFA2-BF90-2F96-3CB2-2948DF223DED}"/>
              </a:ext>
            </a:extLst>
          </p:cNvPr>
          <p:cNvSpPr/>
          <p:nvPr/>
        </p:nvSpPr>
        <p:spPr>
          <a:xfrm>
            <a:off x="7383917" y="3980340"/>
            <a:ext cx="1589582" cy="222498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371475"/>
            <a:r>
              <a:rPr lang="ru-RU" sz="6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сбора информации 49</a:t>
            </a:r>
            <a:endParaRPr lang="ru-ID" sz="6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9917" y="6011338"/>
            <a:ext cx="591194" cy="100028"/>
          </a:xfrm>
        </p:spPr>
        <p:txBody>
          <a:bodyPr vert="horz" lIns="0" tIns="0" rIns="0" bIns="0" rtlCol="0" anchor="b"/>
          <a:lstStyle/>
          <a:p>
            <a:pPr defTabSz="371475"/>
            <a:fld id="{F3749720-1430-DF46-8A1E-D768C54B98EF}" type="slidenum">
              <a:rPr lang="ru-ID" sz="65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371475"/>
              <a:t>2</a:t>
            </a:fld>
            <a:endParaRPr lang="ru-ID" sz="6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hlinkClick r:id="rId23" action="ppaction://hlinksldjump"/>
            <a:extLst>
              <a:ext uri="{FF2B5EF4-FFF2-40B4-BE49-F238E27FC236}">
                <a16:creationId xmlns:a16="http://schemas.microsoft.com/office/drawing/2014/main" id="{2029B849-BBFE-D583-1092-C2F3C544AF93}"/>
              </a:ext>
            </a:extLst>
          </p:cNvPr>
          <p:cNvSpPr/>
          <p:nvPr/>
        </p:nvSpPr>
        <p:spPr>
          <a:xfrm>
            <a:off x="1435241" y="3564751"/>
            <a:ext cx="2001239" cy="222498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371475"/>
            <a:r>
              <a:rPr lang="ru-RU" sz="6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диагностическая карта МО 33</a:t>
            </a:r>
            <a:endParaRPr lang="ru-ID" sz="6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hlinkClick r:id="rId24" action="ppaction://hlinksldjump"/>
            <a:extLst>
              <a:ext uri="{FF2B5EF4-FFF2-40B4-BE49-F238E27FC236}">
                <a16:creationId xmlns:a16="http://schemas.microsoft.com/office/drawing/2014/main" id="{795F0490-A705-4B6C-7CFA-B866052CC901}"/>
              </a:ext>
            </a:extLst>
          </p:cNvPr>
          <p:cNvSpPr/>
          <p:nvPr/>
        </p:nvSpPr>
        <p:spPr>
          <a:xfrm>
            <a:off x="1467468" y="2851041"/>
            <a:ext cx="1194541" cy="222498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371475"/>
            <a:r>
              <a:rPr lang="ru-ID" sz="6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специализация </a:t>
            </a:r>
            <a:r>
              <a:rPr lang="ru-RU" sz="6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  <a:r>
              <a:rPr lang="ru-ID" sz="6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6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endParaRPr lang="ru-ID" sz="6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CED2FFE-BE20-C9FC-C4FE-C7A93E57A3E0}"/>
              </a:ext>
            </a:extLst>
          </p:cNvPr>
          <p:cNvSpPr txBox="1"/>
          <p:nvPr/>
        </p:nvSpPr>
        <p:spPr>
          <a:xfrm>
            <a:off x="1438138" y="6011338"/>
            <a:ext cx="5945779" cy="100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371475"/>
            <a:r>
              <a:rPr lang="ru-RU" sz="6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Отдел экономики администрации муниципального района «Табасаранский район»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46CC3B-E7A5-5DAB-47AC-C99330C4DCF6}"/>
              </a:ext>
            </a:extLst>
          </p:cNvPr>
          <p:cNvSpPr txBox="1"/>
          <p:nvPr/>
        </p:nvSpPr>
        <p:spPr>
          <a:xfrm>
            <a:off x="1438138" y="4608424"/>
            <a:ext cx="5945779" cy="5001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371475"/>
            <a:r>
              <a:rPr lang="ru-RU" sz="16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ИНВЕСТИЦИОННЫЙ ПРОФИЛЬ </a:t>
            </a:r>
            <a:r>
              <a:rPr lang="ru-RU" sz="162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РАЙОНА «ТАБАСАРАНСКИЙ РАЙОН»</a:t>
            </a:r>
          </a:p>
        </p:txBody>
      </p:sp>
      <p:sp>
        <p:nvSpPr>
          <p:cNvPr id="49" name="Скругленный прямоугольник 6">
            <a:extLst>
              <a:ext uri="{FF2B5EF4-FFF2-40B4-BE49-F238E27FC236}">
                <a16:creationId xmlns:a16="http://schemas.microsoft.com/office/drawing/2014/main" id="{7A31495C-68F2-4F7E-8969-093C3718465C}"/>
              </a:ext>
            </a:extLst>
          </p:cNvPr>
          <p:cNvSpPr/>
          <p:nvPr/>
        </p:nvSpPr>
        <p:spPr>
          <a:xfrm>
            <a:off x="7114537" y="771562"/>
            <a:ext cx="1749690" cy="591193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000" rIns="585000" rtlCol="0" anchor="ctr"/>
          <a:lstStyle/>
          <a:p>
            <a:pPr algn="ctr" defTabSz="371475">
              <a:defRPr/>
            </a:pPr>
            <a:r>
              <a:rPr lang="ru-RU" sz="65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 Дагестан</a:t>
            </a:r>
            <a:endParaRPr lang="ru-RU" sz="6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Скругленный прямоугольник 18">
            <a:extLst>
              <a:ext uri="{FF2B5EF4-FFF2-40B4-BE49-F238E27FC236}">
                <a16:creationId xmlns:a16="http://schemas.microsoft.com/office/drawing/2014/main" id="{3F64A1C8-B75E-44B5-B5B3-793ADC8C5A41}"/>
              </a:ext>
            </a:extLst>
          </p:cNvPr>
          <p:cNvSpPr/>
          <p:nvPr/>
        </p:nvSpPr>
        <p:spPr>
          <a:xfrm>
            <a:off x="8273033" y="771562"/>
            <a:ext cx="591193" cy="591193"/>
          </a:xfrm>
          <a:prstGeom prst="roundRect">
            <a:avLst>
              <a:gd name="adj" fmla="val 28568"/>
            </a:avLst>
          </a:prstGeom>
          <a:solidFill>
            <a:srgbClr val="FEFEFE"/>
          </a:solidFill>
          <a:ln>
            <a:noFill/>
          </a:ln>
          <a:effectLst>
            <a:outerShdw blurRad="106087" sx="89633" sy="89633" algn="ctr" rotWithShape="0">
              <a:prstClr val="black">
                <a:alpha val="9229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71475"/>
            <a:endParaRPr lang="ru-ID" sz="1463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297D60-0DBA-4903-9C68-81FA05BC8EF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350679" y="821365"/>
            <a:ext cx="435901" cy="455716"/>
          </a:xfrm>
          <a:prstGeom prst="rect">
            <a:avLst/>
          </a:prstGeom>
        </p:spPr>
      </p:pic>
      <p:sp>
        <p:nvSpPr>
          <p:cNvPr id="35" name="Скругленный прямоугольник 12">
            <a:hlinkClick r:id="rId9" action="ppaction://hlinksldjump"/>
            <a:extLst>
              <a:ext uri="{FF2B5EF4-FFF2-40B4-BE49-F238E27FC236}">
                <a16:creationId xmlns:a16="http://schemas.microsoft.com/office/drawing/2014/main" id="{D2FD1E64-BC29-4E94-80A3-E8209D8A044A}"/>
              </a:ext>
            </a:extLst>
          </p:cNvPr>
          <p:cNvSpPr/>
          <p:nvPr/>
        </p:nvSpPr>
        <p:spPr>
          <a:xfrm>
            <a:off x="2869650" y="2065515"/>
            <a:ext cx="1687897" cy="222498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371475"/>
            <a:r>
              <a:rPr lang="ru-RU" sz="6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 08</a:t>
            </a:r>
            <a:endParaRPr lang="ru-ID" sz="6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Скругленный прямоугольник 20">
            <a:hlinkClick r:id="rId11" action="ppaction://hlinksldjump"/>
            <a:extLst>
              <a:ext uri="{FF2B5EF4-FFF2-40B4-BE49-F238E27FC236}">
                <a16:creationId xmlns:a16="http://schemas.microsoft.com/office/drawing/2014/main" id="{7485818C-A626-459E-A5A4-38244B05F7E3}"/>
              </a:ext>
            </a:extLst>
          </p:cNvPr>
          <p:cNvSpPr/>
          <p:nvPr/>
        </p:nvSpPr>
        <p:spPr>
          <a:xfrm>
            <a:off x="1433193" y="2493132"/>
            <a:ext cx="1500267" cy="222498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371475"/>
            <a:r>
              <a:rPr lang="ru-RU" sz="6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позиция предпринимателей 14</a:t>
            </a:r>
            <a:endParaRPr lang="ru-ID" sz="6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Скругленный прямоугольник 14">
            <a:hlinkClick r:id="rId24" action="ppaction://hlinksldjump"/>
            <a:extLst>
              <a:ext uri="{FF2B5EF4-FFF2-40B4-BE49-F238E27FC236}">
                <a16:creationId xmlns:a16="http://schemas.microsoft.com/office/drawing/2014/main" id="{0D48CEB8-CD4E-4C9F-A4E9-C396044D8F7A}"/>
              </a:ext>
            </a:extLst>
          </p:cNvPr>
          <p:cNvSpPr/>
          <p:nvPr/>
        </p:nvSpPr>
        <p:spPr>
          <a:xfrm>
            <a:off x="5735950" y="2501318"/>
            <a:ext cx="714061" cy="222498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371475"/>
            <a:r>
              <a:rPr lang="ru-RU" sz="6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матрица БКГ 17</a:t>
            </a:r>
            <a:endParaRPr lang="ru-ID" sz="6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Скругленный прямоугольник 14">
            <a:hlinkClick r:id="rId24" action="ppaction://hlinksldjump"/>
            <a:extLst>
              <a:ext uri="{FF2B5EF4-FFF2-40B4-BE49-F238E27FC236}">
                <a16:creationId xmlns:a16="http://schemas.microsoft.com/office/drawing/2014/main" id="{41B006CC-3D6F-477F-B1DB-0FD3D2C9AE04}"/>
              </a:ext>
            </a:extLst>
          </p:cNvPr>
          <p:cNvSpPr/>
          <p:nvPr/>
        </p:nvSpPr>
        <p:spPr>
          <a:xfrm>
            <a:off x="4724831" y="2506174"/>
            <a:ext cx="929936" cy="222498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371475"/>
            <a:r>
              <a:rPr lang="en-US" sz="6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SWOT-</a:t>
            </a:r>
            <a:r>
              <a:rPr lang="ru-RU" sz="6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МО 16</a:t>
            </a:r>
            <a:endParaRPr lang="ru-ID" sz="6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Скругленный прямоугольник 14">
            <a:hlinkClick r:id="rId24" action="ppaction://hlinksldjump"/>
            <a:extLst>
              <a:ext uri="{FF2B5EF4-FFF2-40B4-BE49-F238E27FC236}">
                <a16:creationId xmlns:a16="http://schemas.microsoft.com/office/drawing/2014/main" id="{350E74B5-A46D-4134-A0C3-50556EFAFA28}"/>
              </a:ext>
            </a:extLst>
          </p:cNvPr>
          <p:cNvSpPr/>
          <p:nvPr/>
        </p:nvSpPr>
        <p:spPr>
          <a:xfrm>
            <a:off x="6670100" y="2493132"/>
            <a:ext cx="1687897" cy="222498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371475"/>
            <a:r>
              <a:rPr lang="ru-RU" sz="6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контент анализ социальных сетей 20</a:t>
            </a:r>
            <a:endParaRPr lang="ru-ID" sz="6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Скругленный прямоугольник 29">
            <a:hlinkClick r:id="rId12" action="ppaction://hlinksldjump"/>
            <a:extLst>
              <a:ext uri="{FF2B5EF4-FFF2-40B4-BE49-F238E27FC236}">
                <a16:creationId xmlns:a16="http://schemas.microsoft.com/office/drawing/2014/main" id="{94BD838F-5DFC-4826-B96C-C11E93B50DF9}"/>
              </a:ext>
            </a:extLst>
          </p:cNvPr>
          <p:cNvSpPr/>
          <p:nvPr/>
        </p:nvSpPr>
        <p:spPr>
          <a:xfrm>
            <a:off x="2699475" y="2855648"/>
            <a:ext cx="1500267" cy="222498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371475"/>
            <a:r>
              <a:rPr lang="ru-RU" sz="6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организационные проблемы 22</a:t>
            </a:r>
            <a:endParaRPr lang="ru-ID" sz="6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Скругленный прямоугольник 29">
            <a:hlinkClick r:id="rId12" action="ppaction://hlinksldjump"/>
            <a:extLst>
              <a:ext uri="{FF2B5EF4-FFF2-40B4-BE49-F238E27FC236}">
                <a16:creationId xmlns:a16="http://schemas.microsoft.com/office/drawing/2014/main" id="{ADDA070E-9954-40BD-818F-55451EF323A9}"/>
              </a:ext>
            </a:extLst>
          </p:cNvPr>
          <p:cNvSpPr/>
          <p:nvPr/>
        </p:nvSpPr>
        <p:spPr>
          <a:xfrm>
            <a:off x="4261071" y="2856974"/>
            <a:ext cx="1489414" cy="222498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371475"/>
            <a:r>
              <a:rPr lang="ru-RU" sz="6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топ действия администрации 23</a:t>
            </a:r>
            <a:endParaRPr lang="ru-ID" sz="6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Скругленный прямоугольник 29">
            <a:hlinkClick r:id="rId12" action="ppaction://hlinksldjump"/>
            <a:extLst>
              <a:ext uri="{FF2B5EF4-FFF2-40B4-BE49-F238E27FC236}">
                <a16:creationId xmlns:a16="http://schemas.microsoft.com/office/drawing/2014/main" id="{7274681D-613E-4943-85DC-E36577EB95DF}"/>
              </a:ext>
            </a:extLst>
          </p:cNvPr>
          <p:cNvSpPr/>
          <p:nvPr/>
        </p:nvSpPr>
        <p:spPr>
          <a:xfrm>
            <a:off x="5811814" y="2817847"/>
            <a:ext cx="1178159" cy="222498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371475"/>
            <a:r>
              <a:rPr lang="ru-RU" sz="6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организации 25</a:t>
            </a:r>
            <a:endParaRPr lang="ru-ID" sz="6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Скругленный прямоугольник 29">
            <a:hlinkClick r:id="rId12" action="ppaction://hlinksldjump"/>
            <a:extLst>
              <a:ext uri="{FF2B5EF4-FFF2-40B4-BE49-F238E27FC236}">
                <a16:creationId xmlns:a16="http://schemas.microsoft.com/office/drawing/2014/main" id="{71F97C9C-9789-4CE6-9732-6CF17008C12F}"/>
              </a:ext>
            </a:extLst>
          </p:cNvPr>
          <p:cNvSpPr/>
          <p:nvPr/>
        </p:nvSpPr>
        <p:spPr>
          <a:xfrm>
            <a:off x="7031933" y="2827612"/>
            <a:ext cx="1915497" cy="222498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371475"/>
            <a:r>
              <a:rPr lang="ru-RU" sz="6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компетенции 26</a:t>
            </a:r>
            <a:endParaRPr lang="ru-ID" sz="6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Скругленный прямоугольник 29">
            <a:hlinkClick r:id="rId12" action="ppaction://hlinksldjump"/>
            <a:extLst>
              <a:ext uri="{FF2B5EF4-FFF2-40B4-BE49-F238E27FC236}">
                <a16:creationId xmlns:a16="http://schemas.microsoft.com/office/drawing/2014/main" id="{3A59773B-D088-442F-8586-06BEC1D752BD}"/>
              </a:ext>
            </a:extLst>
          </p:cNvPr>
          <p:cNvSpPr/>
          <p:nvPr/>
        </p:nvSpPr>
        <p:spPr>
          <a:xfrm>
            <a:off x="4669823" y="3563425"/>
            <a:ext cx="1602098" cy="222498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371475"/>
            <a:r>
              <a:rPr lang="ru-RU" sz="6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предложения по корректировке 36</a:t>
            </a:r>
            <a:endParaRPr lang="ru-ID" sz="6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Скругленный прямоугольник 29">
            <a:hlinkClick r:id="rId12" action="ppaction://hlinksldjump"/>
            <a:extLst>
              <a:ext uri="{FF2B5EF4-FFF2-40B4-BE49-F238E27FC236}">
                <a16:creationId xmlns:a16="http://schemas.microsoft.com/office/drawing/2014/main" id="{C0B191B9-F48F-4434-A361-94ABE53043DC}"/>
              </a:ext>
            </a:extLst>
          </p:cNvPr>
          <p:cNvSpPr/>
          <p:nvPr/>
        </p:nvSpPr>
        <p:spPr>
          <a:xfrm>
            <a:off x="2855789" y="3946954"/>
            <a:ext cx="1915497" cy="222498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371475"/>
            <a:r>
              <a:rPr lang="ru-RU" sz="6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по разработке 41</a:t>
            </a:r>
            <a:endParaRPr lang="ru-ID" sz="6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Скругленный прямоугольник 29">
            <a:hlinkClick r:id="rId12" action="ppaction://hlinksldjump"/>
            <a:extLst>
              <a:ext uri="{FF2B5EF4-FFF2-40B4-BE49-F238E27FC236}">
                <a16:creationId xmlns:a16="http://schemas.microsoft.com/office/drawing/2014/main" id="{D65796C9-68A4-4922-9BA2-106759A38393}"/>
              </a:ext>
            </a:extLst>
          </p:cNvPr>
          <p:cNvSpPr/>
          <p:nvPr/>
        </p:nvSpPr>
        <p:spPr>
          <a:xfrm>
            <a:off x="1385986" y="4252932"/>
            <a:ext cx="1915497" cy="222498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371475"/>
            <a:r>
              <a:rPr lang="ru-RU" sz="6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выборка компаний для опроса 50</a:t>
            </a:r>
            <a:endParaRPr lang="ru-ID" sz="6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0032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0991" y="1376761"/>
            <a:ext cx="4498340" cy="775970"/>
          </a:xfrm>
          <a:custGeom>
            <a:avLst/>
            <a:gdLst/>
            <a:ahLst/>
            <a:cxnLst/>
            <a:rect l="l" t="t" r="r" b="b"/>
            <a:pathLst>
              <a:path w="4498340" h="775969">
                <a:moveTo>
                  <a:pt x="4283145" y="775595"/>
                </a:moveTo>
                <a:lnTo>
                  <a:pt x="214692" y="775595"/>
                </a:lnTo>
                <a:lnTo>
                  <a:pt x="165465" y="769925"/>
                </a:lnTo>
                <a:lnTo>
                  <a:pt x="120276" y="753774"/>
                </a:lnTo>
                <a:lnTo>
                  <a:pt x="80413" y="728430"/>
                </a:lnTo>
                <a:lnTo>
                  <a:pt x="47165" y="695182"/>
                </a:lnTo>
                <a:lnTo>
                  <a:pt x="21821" y="655319"/>
                </a:lnTo>
                <a:lnTo>
                  <a:pt x="5670" y="610130"/>
                </a:lnTo>
                <a:lnTo>
                  <a:pt x="0" y="560903"/>
                </a:lnTo>
                <a:lnTo>
                  <a:pt x="0" y="214692"/>
                </a:lnTo>
                <a:lnTo>
                  <a:pt x="5670" y="165465"/>
                </a:lnTo>
                <a:lnTo>
                  <a:pt x="21821" y="120276"/>
                </a:lnTo>
                <a:lnTo>
                  <a:pt x="47165" y="80413"/>
                </a:lnTo>
                <a:lnTo>
                  <a:pt x="80413" y="47165"/>
                </a:lnTo>
                <a:lnTo>
                  <a:pt x="120276" y="21821"/>
                </a:lnTo>
                <a:lnTo>
                  <a:pt x="165465" y="5670"/>
                </a:lnTo>
                <a:lnTo>
                  <a:pt x="214692" y="0"/>
                </a:lnTo>
                <a:lnTo>
                  <a:pt x="4283145" y="0"/>
                </a:lnTo>
                <a:lnTo>
                  <a:pt x="4325226" y="4163"/>
                </a:lnTo>
                <a:lnTo>
                  <a:pt x="4365305" y="16342"/>
                </a:lnTo>
                <a:lnTo>
                  <a:pt x="4402257" y="36070"/>
                </a:lnTo>
                <a:lnTo>
                  <a:pt x="4434956" y="62882"/>
                </a:lnTo>
                <a:lnTo>
                  <a:pt x="4461768" y="95581"/>
                </a:lnTo>
                <a:lnTo>
                  <a:pt x="4481496" y="132533"/>
                </a:lnTo>
                <a:lnTo>
                  <a:pt x="4493675" y="172612"/>
                </a:lnTo>
                <a:lnTo>
                  <a:pt x="4497838" y="214692"/>
                </a:lnTo>
                <a:lnTo>
                  <a:pt x="4497838" y="560903"/>
                </a:lnTo>
                <a:lnTo>
                  <a:pt x="4492168" y="610130"/>
                </a:lnTo>
                <a:lnTo>
                  <a:pt x="4476017" y="655319"/>
                </a:lnTo>
                <a:lnTo>
                  <a:pt x="4450673" y="695182"/>
                </a:lnTo>
                <a:lnTo>
                  <a:pt x="4417425" y="728430"/>
                </a:lnTo>
                <a:lnTo>
                  <a:pt x="4377562" y="753774"/>
                </a:lnTo>
                <a:lnTo>
                  <a:pt x="4332373" y="769925"/>
                </a:lnTo>
                <a:lnTo>
                  <a:pt x="4283145" y="775595"/>
                </a:lnTo>
                <a:close/>
              </a:path>
            </a:pathLst>
          </a:custGeom>
          <a:solidFill>
            <a:srgbClr val="B1C1E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456671" y="1662450"/>
            <a:ext cx="8667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</a:t>
            </a:r>
            <a:r>
              <a:rPr kumimoji="0" sz="11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</a:t>
            </a: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</a:t>
            </a:r>
            <a:r>
              <a:rPr kumimoji="0" sz="1100" b="1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Б</a:t>
            </a: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ЛЕМЫ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14315" y="525284"/>
            <a:ext cx="63246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КОНТЕНТ-АНАЛИЗ</a:t>
            </a:r>
            <a:r>
              <a:rPr spc="-25" dirty="0"/>
              <a:t> </a:t>
            </a:r>
            <a:r>
              <a:rPr spc="-10" dirty="0"/>
              <a:t>СОЦИАЛЬНЬIХ</a:t>
            </a:r>
            <a:r>
              <a:rPr spc="-25" dirty="0"/>
              <a:t> </a:t>
            </a:r>
            <a:r>
              <a:rPr spc="-5" dirty="0"/>
              <a:t>СЕТЕЙ</a:t>
            </a:r>
          </a:p>
        </p:txBody>
      </p:sp>
      <p:sp>
        <p:nvSpPr>
          <p:cNvPr id="5" name="object 5"/>
          <p:cNvSpPr/>
          <p:nvPr/>
        </p:nvSpPr>
        <p:spPr>
          <a:xfrm>
            <a:off x="627017" y="163627"/>
            <a:ext cx="2046605" cy="274320"/>
          </a:xfrm>
          <a:custGeom>
            <a:avLst/>
            <a:gdLst/>
            <a:ahLst/>
            <a:cxnLst/>
            <a:rect l="l" t="t" r="r" b="b"/>
            <a:pathLst>
              <a:path w="2046605" h="274320">
                <a:moveTo>
                  <a:pt x="1909517" y="273843"/>
                </a:moveTo>
                <a:lnTo>
                  <a:pt x="136921" y="273843"/>
                </a:lnTo>
                <a:lnTo>
                  <a:pt x="93644" y="266863"/>
                </a:lnTo>
                <a:lnTo>
                  <a:pt x="56057" y="247425"/>
                </a:lnTo>
                <a:lnTo>
                  <a:pt x="26418" y="217786"/>
                </a:lnTo>
                <a:lnTo>
                  <a:pt x="6980" y="180199"/>
                </a:lnTo>
                <a:lnTo>
                  <a:pt x="0" y="136921"/>
                </a:lnTo>
                <a:lnTo>
                  <a:pt x="6980" y="93644"/>
                </a:lnTo>
                <a:lnTo>
                  <a:pt x="26418" y="56057"/>
                </a:lnTo>
                <a:lnTo>
                  <a:pt x="56057" y="26418"/>
                </a:lnTo>
                <a:lnTo>
                  <a:pt x="93644" y="6980"/>
                </a:lnTo>
                <a:lnTo>
                  <a:pt x="136921" y="0"/>
                </a:lnTo>
                <a:lnTo>
                  <a:pt x="1909517" y="0"/>
                </a:lnTo>
                <a:lnTo>
                  <a:pt x="1961915" y="10422"/>
                </a:lnTo>
                <a:lnTo>
                  <a:pt x="2006336" y="40103"/>
                </a:lnTo>
                <a:lnTo>
                  <a:pt x="2036017" y="84524"/>
                </a:lnTo>
                <a:lnTo>
                  <a:pt x="2046439" y="136921"/>
                </a:lnTo>
                <a:lnTo>
                  <a:pt x="2039459" y="180199"/>
                </a:lnTo>
                <a:lnTo>
                  <a:pt x="2020021" y="217786"/>
                </a:lnTo>
                <a:lnTo>
                  <a:pt x="1990382" y="247425"/>
                </a:lnTo>
                <a:lnTo>
                  <a:pt x="1952795" y="266863"/>
                </a:lnTo>
                <a:lnTo>
                  <a:pt x="1909517" y="273843"/>
                </a:lnTo>
                <a:close/>
              </a:path>
            </a:pathLst>
          </a:custGeom>
          <a:solidFill>
            <a:srgbClr val="4755A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59196" y="222825"/>
            <a:ext cx="17672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контент-анализ 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социальных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сетей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00092" y="1376761"/>
            <a:ext cx="4498340" cy="775970"/>
          </a:xfrm>
          <a:custGeom>
            <a:avLst/>
            <a:gdLst/>
            <a:ahLst/>
            <a:cxnLst/>
            <a:rect l="l" t="t" r="r" b="b"/>
            <a:pathLst>
              <a:path w="4498340" h="775969">
                <a:moveTo>
                  <a:pt x="4270356" y="775595"/>
                </a:moveTo>
                <a:lnTo>
                  <a:pt x="227481" y="775595"/>
                </a:lnTo>
                <a:lnTo>
                  <a:pt x="181636" y="770974"/>
                </a:lnTo>
                <a:lnTo>
                  <a:pt x="138935" y="757719"/>
                </a:lnTo>
                <a:lnTo>
                  <a:pt x="100294" y="736745"/>
                </a:lnTo>
                <a:lnTo>
                  <a:pt x="66627" y="708967"/>
                </a:lnTo>
                <a:lnTo>
                  <a:pt x="38850" y="675301"/>
                </a:lnTo>
                <a:lnTo>
                  <a:pt x="17876" y="636660"/>
                </a:lnTo>
                <a:lnTo>
                  <a:pt x="4621" y="593959"/>
                </a:lnTo>
                <a:lnTo>
                  <a:pt x="0" y="548113"/>
                </a:lnTo>
                <a:lnTo>
                  <a:pt x="0" y="227482"/>
                </a:lnTo>
                <a:lnTo>
                  <a:pt x="4621" y="181636"/>
                </a:lnTo>
                <a:lnTo>
                  <a:pt x="17876" y="138935"/>
                </a:lnTo>
                <a:lnTo>
                  <a:pt x="38850" y="100294"/>
                </a:lnTo>
                <a:lnTo>
                  <a:pt x="66627" y="66628"/>
                </a:lnTo>
                <a:lnTo>
                  <a:pt x="100294" y="38850"/>
                </a:lnTo>
                <a:lnTo>
                  <a:pt x="138935" y="17876"/>
                </a:lnTo>
                <a:lnTo>
                  <a:pt x="181636" y="4621"/>
                </a:lnTo>
                <a:lnTo>
                  <a:pt x="227481" y="0"/>
                </a:lnTo>
                <a:lnTo>
                  <a:pt x="4270356" y="0"/>
                </a:lnTo>
                <a:lnTo>
                  <a:pt x="4314943" y="4411"/>
                </a:lnTo>
                <a:lnTo>
                  <a:pt x="4357409" y="17316"/>
                </a:lnTo>
                <a:lnTo>
                  <a:pt x="4396563" y="38219"/>
                </a:lnTo>
                <a:lnTo>
                  <a:pt x="4431210" y="66628"/>
                </a:lnTo>
                <a:lnTo>
                  <a:pt x="4459619" y="101275"/>
                </a:lnTo>
                <a:lnTo>
                  <a:pt x="4480522" y="140428"/>
                </a:lnTo>
                <a:lnTo>
                  <a:pt x="4493427" y="182895"/>
                </a:lnTo>
                <a:lnTo>
                  <a:pt x="4497838" y="227482"/>
                </a:lnTo>
                <a:lnTo>
                  <a:pt x="4497838" y="548113"/>
                </a:lnTo>
                <a:lnTo>
                  <a:pt x="4493217" y="593959"/>
                </a:lnTo>
                <a:lnTo>
                  <a:pt x="4479962" y="636660"/>
                </a:lnTo>
                <a:lnTo>
                  <a:pt x="4458988" y="675301"/>
                </a:lnTo>
                <a:lnTo>
                  <a:pt x="4431210" y="708967"/>
                </a:lnTo>
                <a:lnTo>
                  <a:pt x="4397543" y="736745"/>
                </a:lnTo>
                <a:lnTo>
                  <a:pt x="4358902" y="757719"/>
                </a:lnTo>
                <a:lnTo>
                  <a:pt x="4316201" y="770974"/>
                </a:lnTo>
                <a:lnTo>
                  <a:pt x="4270356" y="775595"/>
                </a:lnTo>
                <a:close/>
              </a:path>
            </a:pathLst>
          </a:custGeom>
          <a:solidFill>
            <a:srgbClr val="4755A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669773" y="1662451"/>
            <a:ext cx="175768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ВОЗМОЖНЫЕ</a:t>
            </a:r>
            <a:r>
              <a:rPr kumimoji="0" sz="1100" b="1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РЕШЕНИЯ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27015" y="2255994"/>
            <a:ext cx="4512310" cy="486409"/>
          </a:xfrm>
          <a:custGeom>
            <a:avLst/>
            <a:gdLst/>
            <a:ahLst/>
            <a:cxnLst/>
            <a:rect l="l" t="t" r="r" b="b"/>
            <a:pathLst>
              <a:path w="4512310" h="486410">
                <a:moveTo>
                  <a:pt x="4268813" y="485999"/>
                </a:moveTo>
                <a:lnTo>
                  <a:pt x="242999" y="485999"/>
                </a:lnTo>
                <a:lnTo>
                  <a:pt x="194027" y="481063"/>
                </a:lnTo>
                <a:lnTo>
                  <a:pt x="148413" y="466903"/>
                </a:lnTo>
                <a:lnTo>
                  <a:pt x="107136" y="444499"/>
                </a:lnTo>
                <a:lnTo>
                  <a:pt x="71173" y="414826"/>
                </a:lnTo>
                <a:lnTo>
                  <a:pt x="41500" y="378863"/>
                </a:lnTo>
                <a:lnTo>
                  <a:pt x="19096" y="337586"/>
                </a:lnTo>
                <a:lnTo>
                  <a:pt x="4936" y="291972"/>
                </a:lnTo>
                <a:lnTo>
                  <a:pt x="0" y="242999"/>
                </a:lnTo>
                <a:lnTo>
                  <a:pt x="4936" y="194027"/>
                </a:lnTo>
                <a:lnTo>
                  <a:pt x="19096" y="148413"/>
                </a:lnTo>
                <a:lnTo>
                  <a:pt x="41500" y="107136"/>
                </a:lnTo>
                <a:lnTo>
                  <a:pt x="71173" y="71172"/>
                </a:lnTo>
                <a:lnTo>
                  <a:pt x="107136" y="41500"/>
                </a:lnTo>
                <a:lnTo>
                  <a:pt x="148413" y="19096"/>
                </a:lnTo>
                <a:lnTo>
                  <a:pt x="194027" y="4936"/>
                </a:lnTo>
                <a:lnTo>
                  <a:pt x="242999" y="0"/>
                </a:lnTo>
                <a:lnTo>
                  <a:pt x="4268813" y="0"/>
                </a:lnTo>
                <a:lnTo>
                  <a:pt x="4316442" y="4712"/>
                </a:lnTo>
                <a:lnTo>
                  <a:pt x="4361806" y="18497"/>
                </a:lnTo>
                <a:lnTo>
                  <a:pt x="4403630" y="40826"/>
                </a:lnTo>
                <a:lnTo>
                  <a:pt x="4440641" y="71173"/>
                </a:lnTo>
                <a:lnTo>
                  <a:pt x="4470987" y="108183"/>
                </a:lnTo>
                <a:lnTo>
                  <a:pt x="4493316" y="150007"/>
                </a:lnTo>
                <a:lnTo>
                  <a:pt x="4507101" y="195371"/>
                </a:lnTo>
                <a:lnTo>
                  <a:pt x="4511813" y="242999"/>
                </a:lnTo>
                <a:lnTo>
                  <a:pt x="4506877" y="291972"/>
                </a:lnTo>
                <a:lnTo>
                  <a:pt x="4492717" y="337586"/>
                </a:lnTo>
                <a:lnTo>
                  <a:pt x="4470313" y="378863"/>
                </a:lnTo>
                <a:lnTo>
                  <a:pt x="4440640" y="414826"/>
                </a:lnTo>
                <a:lnTo>
                  <a:pt x="4404677" y="444499"/>
                </a:lnTo>
                <a:lnTo>
                  <a:pt x="4363400" y="466903"/>
                </a:lnTo>
                <a:lnTo>
                  <a:pt x="4317786" y="481063"/>
                </a:lnTo>
                <a:lnTo>
                  <a:pt x="4268813" y="485999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14113" y="2429397"/>
            <a:ext cx="3821429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lvl="0" defTabSz="914400">
              <a:spcBef>
                <a:spcPts val="100"/>
              </a:spcBef>
            </a:pPr>
            <a:r>
              <a:rPr lang="ru-RU" sz="700" b="1" spc="-5" dirty="0">
                <a:solidFill>
                  <a:prstClr val="black"/>
                </a:solidFill>
                <a:latin typeface="Arial"/>
                <a:cs typeface="Arial"/>
              </a:rPr>
              <a:t>Плохое состояние дорожного покрытия в некоторых частях МО</a:t>
            </a:r>
          </a:p>
        </p:txBody>
      </p:sp>
      <p:sp>
        <p:nvSpPr>
          <p:cNvPr id="11" name="object 11"/>
          <p:cNvSpPr/>
          <p:nvPr/>
        </p:nvSpPr>
        <p:spPr>
          <a:xfrm>
            <a:off x="627015" y="2848701"/>
            <a:ext cx="4512310" cy="486409"/>
          </a:xfrm>
          <a:custGeom>
            <a:avLst/>
            <a:gdLst/>
            <a:ahLst/>
            <a:cxnLst/>
            <a:rect l="l" t="t" r="r" b="b"/>
            <a:pathLst>
              <a:path w="4512310" h="486410">
                <a:moveTo>
                  <a:pt x="4268813" y="485999"/>
                </a:moveTo>
                <a:lnTo>
                  <a:pt x="242999" y="485999"/>
                </a:lnTo>
                <a:lnTo>
                  <a:pt x="194027" y="481063"/>
                </a:lnTo>
                <a:lnTo>
                  <a:pt x="148413" y="466903"/>
                </a:lnTo>
                <a:lnTo>
                  <a:pt x="107136" y="444499"/>
                </a:lnTo>
                <a:lnTo>
                  <a:pt x="71173" y="414826"/>
                </a:lnTo>
                <a:lnTo>
                  <a:pt x="41500" y="378863"/>
                </a:lnTo>
                <a:lnTo>
                  <a:pt x="19096" y="337586"/>
                </a:lnTo>
                <a:lnTo>
                  <a:pt x="4936" y="291972"/>
                </a:lnTo>
                <a:lnTo>
                  <a:pt x="0" y="242999"/>
                </a:lnTo>
                <a:lnTo>
                  <a:pt x="4936" y="194027"/>
                </a:lnTo>
                <a:lnTo>
                  <a:pt x="19096" y="148413"/>
                </a:lnTo>
                <a:lnTo>
                  <a:pt x="41500" y="107136"/>
                </a:lnTo>
                <a:lnTo>
                  <a:pt x="71173" y="71172"/>
                </a:lnTo>
                <a:lnTo>
                  <a:pt x="107136" y="41500"/>
                </a:lnTo>
                <a:lnTo>
                  <a:pt x="148413" y="19096"/>
                </a:lnTo>
                <a:lnTo>
                  <a:pt x="194027" y="4936"/>
                </a:lnTo>
                <a:lnTo>
                  <a:pt x="242999" y="0"/>
                </a:lnTo>
                <a:lnTo>
                  <a:pt x="4268813" y="0"/>
                </a:lnTo>
                <a:lnTo>
                  <a:pt x="4316442" y="4712"/>
                </a:lnTo>
                <a:lnTo>
                  <a:pt x="4361806" y="18497"/>
                </a:lnTo>
                <a:lnTo>
                  <a:pt x="4403630" y="40826"/>
                </a:lnTo>
                <a:lnTo>
                  <a:pt x="4440641" y="71173"/>
                </a:lnTo>
                <a:lnTo>
                  <a:pt x="4470987" y="108183"/>
                </a:lnTo>
                <a:lnTo>
                  <a:pt x="4493316" y="150007"/>
                </a:lnTo>
                <a:lnTo>
                  <a:pt x="4507101" y="195371"/>
                </a:lnTo>
                <a:lnTo>
                  <a:pt x="4511813" y="242999"/>
                </a:lnTo>
                <a:lnTo>
                  <a:pt x="4506877" y="291972"/>
                </a:lnTo>
                <a:lnTo>
                  <a:pt x="4492717" y="337586"/>
                </a:lnTo>
                <a:lnTo>
                  <a:pt x="4470313" y="378863"/>
                </a:lnTo>
                <a:lnTo>
                  <a:pt x="4440640" y="414826"/>
                </a:lnTo>
                <a:lnTo>
                  <a:pt x="4404677" y="444499"/>
                </a:lnTo>
                <a:lnTo>
                  <a:pt x="4363400" y="466903"/>
                </a:lnTo>
                <a:lnTo>
                  <a:pt x="4317786" y="481063"/>
                </a:lnTo>
                <a:lnTo>
                  <a:pt x="4268813" y="485999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14113" y="2968766"/>
            <a:ext cx="195453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Загрязнение окружающей среды 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(выявление</a:t>
            </a:r>
            <a:r>
              <a:rPr kumimoji="0" sz="7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несанкционированных</a:t>
            </a:r>
            <a:r>
              <a:rPr kumimoji="0" sz="7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свалок)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6289" y="2910014"/>
            <a:ext cx="359999" cy="359999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627015" y="3446490"/>
            <a:ext cx="4512310" cy="486409"/>
          </a:xfrm>
          <a:custGeom>
            <a:avLst/>
            <a:gdLst/>
            <a:ahLst/>
            <a:cxnLst/>
            <a:rect l="l" t="t" r="r" b="b"/>
            <a:pathLst>
              <a:path w="4512310" h="486410">
                <a:moveTo>
                  <a:pt x="4268813" y="485999"/>
                </a:moveTo>
                <a:lnTo>
                  <a:pt x="242999" y="485999"/>
                </a:lnTo>
                <a:lnTo>
                  <a:pt x="194027" y="481063"/>
                </a:lnTo>
                <a:lnTo>
                  <a:pt x="148413" y="466903"/>
                </a:lnTo>
                <a:lnTo>
                  <a:pt x="107136" y="444499"/>
                </a:lnTo>
                <a:lnTo>
                  <a:pt x="71173" y="414826"/>
                </a:lnTo>
                <a:lnTo>
                  <a:pt x="41500" y="378863"/>
                </a:lnTo>
                <a:lnTo>
                  <a:pt x="19096" y="337586"/>
                </a:lnTo>
                <a:lnTo>
                  <a:pt x="4936" y="291972"/>
                </a:lnTo>
                <a:lnTo>
                  <a:pt x="0" y="242999"/>
                </a:lnTo>
                <a:lnTo>
                  <a:pt x="4936" y="194027"/>
                </a:lnTo>
                <a:lnTo>
                  <a:pt x="19096" y="148413"/>
                </a:lnTo>
                <a:lnTo>
                  <a:pt x="41500" y="107136"/>
                </a:lnTo>
                <a:lnTo>
                  <a:pt x="71173" y="71172"/>
                </a:lnTo>
                <a:lnTo>
                  <a:pt x="107136" y="41500"/>
                </a:lnTo>
                <a:lnTo>
                  <a:pt x="148413" y="19096"/>
                </a:lnTo>
                <a:lnTo>
                  <a:pt x="194027" y="4936"/>
                </a:lnTo>
                <a:lnTo>
                  <a:pt x="242999" y="0"/>
                </a:lnTo>
                <a:lnTo>
                  <a:pt x="4268813" y="0"/>
                </a:lnTo>
                <a:lnTo>
                  <a:pt x="4316442" y="4712"/>
                </a:lnTo>
                <a:lnTo>
                  <a:pt x="4361806" y="18497"/>
                </a:lnTo>
                <a:lnTo>
                  <a:pt x="4403630" y="40826"/>
                </a:lnTo>
                <a:lnTo>
                  <a:pt x="4440640" y="71173"/>
                </a:lnTo>
                <a:lnTo>
                  <a:pt x="4470987" y="108183"/>
                </a:lnTo>
                <a:lnTo>
                  <a:pt x="4493316" y="150007"/>
                </a:lnTo>
                <a:lnTo>
                  <a:pt x="4507101" y="195371"/>
                </a:lnTo>
                <a:lnTo>
                  <a:pt x="4511813" y="242999"/>
                </a:lnTo>
                <a:lnTo>
                  <a:pt x="4506877" y="291972"/>
                </a:lnTo>
                <a:lnTo>
                  <a:pt x="4492717" y="337586"/>
                </a:lnTo>
                <a:lnTo>
                  <a:pt x="4470313" y="378863"/>
                </a:lnTo>
                <a:lnTo>
                  <a:pt x="4440640" y="414826"/>
                </a:lnTo>
                <a:lnTo>
                  <a:pt x="4404677" y="444499"/>
                </a:lnTo>
                <a:lnTo>
                  <a:pt x="4363400" y="466903"/>
                </a:lnTo>
                <a:lnTo>
                  <a:pt x="4317786" y="481063"/>
                </a:lnTo>
                <a:lnTo>
                  <a:pt x="4268813" y="485999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14113" y="3619894"/>
            <a:ext cx="368681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Нехватка</a:t>
            </a:r>
            <a:r>
              <a:rPr kumimoji="0" sz="7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квалифицированных</a:t>
            </a:r>
            <a:r>
              <a:rPr kumimoji="0" sz="7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специалистов</a:t>
            </a:r>
            <a:r>
              <a:rPr kumimoji="0" sz="7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в</a:t>
            </a:r>
            <a:r>
              <a:rPr kumimoji="0" sz="7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основных</a:t>
            </a:r>
            <a:r>
              <a:rPr kumimoji="0" sz="7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отраслях</a:t>
            </a:r>
            <a:r>
              <a:rPr kumimoji="0" sz="7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экономики</a:t>
            </a:r>
            <a:r>
              <a:rPr kumimoji="0" sz="7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МО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300092" y="2255994"/>
            <a:ext cx="4512310" cy="486409"/>
          </a:xfrm>
          <a:custGeom>
            <a:avLst/>
            <a:gdLst/>
            <a:ahLst/>
            <a:cxnLst/>
            <a:rect l="l" t="t" r="r" b="b"/>
            <a:pathLst>
              <a:path w="4512309" h="486410">
                <a:moveTo>
                  <a:pt x="4268813" y="485999"/>
                </a:moveTo>
                <a:lnTo>
                  <a:pt x="242999" y="485999"/>
                </a:lnTo>
                <a:lnTo>
                  <a:pt x="194026" y="481063"/>
                </a:lnTo>
                <a:lnTo>
                  <a:pt x="148413" y="466903"/>
                </a:lnTo>
                <a:lnTo>
                  <a:pt x="107136" y="444499"/>
                </a:lnTo>
                <a:lnTo>
                  <a:pt x="71172" y="414826"/>
                </a:lnTo>
                <a:lnTo>
                  <a:pt x="41500" y="378863"/>
                </a:lnTo>
                <a:lnTo>
                  <a:pt x="19096" y="337586"/>
                </a:lnTo>
                <a:lnTo>
                  <a:pt x="4936" y="291972"/>
                </a:lnTo>
                <a:lnTo>
                  <a:pt x="0" y="242999"/>
                </a:lnTo>
                <a:lnTo>
                  <a:pt x="4936" y="194027"/>
                </a:lnTo>
                <a:lnTo>
                  <a:pt x="19096" y="148413"/>
                </a:lnTo>
                <a:lnTo>
                  <a:pt x="41500" y="107136"/>
                </a:lnTo>
                <a:lnTo>
                  <a:pt x="71173" y="71172"/>
                </a:lnTo>
                <a:lnTo>
                  <a:pt x="107136" y="41500"/>
                </a:lnTo>
                <a:lnTo>
                  <a:pt x="148413" y="19096"/>
                </a:lnTo>
                <a:lnTo>
                  <a:pt x="194026" y="4936"/>
                </a:lnTo>
                <a:lnTo>
                  <a:pt x="242999" y="0"/>
                </a:lnTo>
                <a:lnTo>
                  <a:pt x="4268813" y="0"/>
                </a:lnTo>
                <a:lnTo>
                  <a:pt x="4316442" y="4712"/>
                </a:lnTo>
                <a:lnTo>
                  <a:pt x="4361805" y="18497"/>
                </a:lnTo>
                <a:lnTo>
                  <a:pt x="4403630" y="40826"/>
                </a:lnTo>
                <a:lnTo>
                  <a:pt x="4440640" y="71173"/>
                </a:lnTo>
                <a:lnTo>
                  <a:pt x="4470986" y="108183"/>
                </a:lnTo>
                <a:lnTo>
                  <a:pt x="4493316" y="150007"/>
                </a:lnTo>
                <a:lnTo>
                  <a:pt x="4507101" y="195371"/>
                </a:lnTo>
                <a:lnTo>
                  <a:pt x="4511813" y="242999"/>
                </a:lnTo>
                <a:lnTo>
                  <a:pt x="4506877" y="291972"/>
                </a:lnTo>
                <a:lnTo>
                  <a:pt x="4492717" y="337586"/>
                </a:lnTo>
                <a:lnTo>
                  <a:pt x="4470313" y="378863"/>
                </a:lnTo>
                <a:lnTo>
                  <a:pt x="4440640" y="414826"/>
                </a:lnTo>
                <a:lnTo>
                  <a:pt x="4404677" y="444499"/>
                </a:lnTo>
                <a:lnTo>
                  <a:pt x="4363400" y="466903"/>
                </a:lnTo>
                <a:lnTo>
                  <a:pt x="4317786" y="481063"/>
                </a:lnTo>
                <a:lnTo>
                  <a:pt x="4268813" y="485999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787189" y="2376058"/>
            <a:ext cx="360552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defTabSz="914400">
              <a:spcBef>
                <a:spcPts val="100"/>
              </a:spcBef>
            </a:pPr>
            <a:r>
              <a:rPr lang="ru-RU" sz="700" b="1" spc="-5" dirty="0">
                <a:solidFill>
                  <a:prstClr val="black"/>
                </a:solidFill>
                <a:latin typeface="Arial"/>
                <a:cs typeface="Arial"/>
              </a:rPr>
              <a:t>Участие в государственных программах по финансированию проектов ремонта  и модернизации дорожной инфраструктуры</a:t>
            </a:r>
          </a:p>
        </p:txBody>
      </p:sp>
      <p:sp>
        <p:nvSpPr>
          <p:cNvPr id="18" name="object 18"/>
          <p:cNvSpPr/>
          <p:nvPr/>
        </p:nvSpPr>
        <p:spPr>
          <a:xfrm>
            <a:off x="5300092" y="2848701"/>
            <a:ext cx="4512310" cy="486409"/>
          </a:xfrm>
          <a:custGeom>
            <a:avLst/>
            <a:gdLst/>
            <a:ahLst/>
            <a:cxnLst/>
            <a:rect l="l" t="t" r="r" b="b"/>
            <a:pathLst>
              <a:path w="4512309" h="486410">
                <a:moveTo>
                  <a:pt x="4268813" y="485999"/>
                </a:moveTo>
                <a:lnTo>
                  <a:pt x="242999" y="485999"/>
                </a:lnTo>
                <a:lnTo>
                  <a:pt x="194026" y="481063"/>
                </a:lnTo>
                <a:lnTo>
                  <a:pt x="148413" y="466903"/>
                </a:lnTo>
                <a:lnTo>
                  <a:pt x="107136" y="444499"/>
                </a:lnTo>
                <a:lnTo>
                  <a:pt x="71172" y="414826"/>
                </a:lnTo>
                <a:lnTo>
                  <a:pt x="41500" y="378863"/>
                </a:lnTo>
                <a:lnTo>
                  <a:pt x="19096" y="337586"/>
                </a:lnTo>
                <a:lnTo>
                  <a:pt x="4936" y="291972"/>
                </a:lnTo>
                <a:lnTo>
                  <a:pt x="0" y="242999"/>
                </a:lnTo>
                <a:lnTo>
                  <a:pt x="4936" y="194027"/>
                </a:lnTo>
                <a:lnTo>
                  <a:pt x="19096" y="148413"/>
                </a:lnTo>
                <a:lnTo>
                  <a:pt x="41500" y="107136"/>
                </a:lnTo>
                <a:lnTo>
                  <a:pt x="71173" y="71172"/>
                </a:lnTo>
                <a:lnTo>
                  <a:pt x="107136" y="41500"/>
                </a:lnTo>
                <a:lnTo>
                  <a:pt x="148413" y="19096"/>
                </a:lnTo>
                <a:lnTo>
                  <a:pt x="194026" y="4936"/>
                </a:lnTo>
                <a:lnTo>
                  <a:pt x="242999" y="0"/>
                </a:lnTo>
                <a:lnTo>
                  <a:pt x="4268813" y="0"/>
                </a:lnTo>
                <a:lnTo>
                  <a:pt x="4316442" y="4712"/>
                </a:lnTo>
                <a:lnTo>
                  <a:pt x="4361805" y="18497"/>
                </a:lnTo>
                <a:lnTo>
                  <a:pt x="4403630" y="40826"/>
                </a:lnTo>
                <a:lnTo>
                  <a:pt x="4440640" y="71173"/>
                </a:lnTo>
                <a:lnTo>
                  <a:pt x="4470986" y="108183"/>
                </a:lnTo>
                <a:lnTo>
                  <a:pt x="4493316" y="150007"/>
                </a:lnTo>
                <a:lnTo>
                  <a:pt x="4507101" y="195371"/>
                </a:lnTo>
                <a:lnTo>
                  <a:pt x="4511813" y="242999"/>
                </a:lnTo>
                <a:lnTo>
                  <a:pt x="4506877" y="291972"/>
                </a:lnTo>
                <a:lnTo>
                  <a:pt x="4492717" y="337586"/>
                </a:lnTo>
                <a:lnTo>
                  <a:pt x="4470313" y="378863"/>
                </a:lnTo>
                <a:lnTo>
                  <a:pt x="4440640" y="414826"/>
                </a:lnTo>
                <a:lnTo>
                  <a:pt x="4404677" y="444499"/>
                </a:lnTo>
                <a:lnTo>
                  <a:pt x="4363400" y="466903"/>
                </a:lnTo>
                <a:lnTo>
                  <a:pt x="4317786" y="481063"/>
                </a:lnTo>
                <a:lnTo>
                  <a:pt x="4268813" y="485999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787189" y="2968766"/>
            <a:ext cx="351599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Установка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дополнительных</a:t>
            </a:r>
            <a:r>
              <a:rPr kumimoji="0" sz="7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мусорных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контейнеров,</a:t>
            </a:r>
            <a:r>
              <a:rPr kumimoji="0" sz="7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проведение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субботников, </a:t>
            </a:r>
            <a:r>
              <a:rPr kumimoji="0" sz="7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проведение разъяснительной </a:t>
            </a:r>
            <a:r>
              <a:rPr kumimoji="0" sz="7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работы</a:t>
            </a:r>
            <a:r>
              <a:rPr kumimoji="0" sz="7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</a:t>
            </a:r>
            <a:r>
              <a:rPr kumimoji="0" sz="7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населением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0" name="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79365" y="2315684"/>
            <a:ext cx="365554" cy="365553"/>
          </a:xfrm>
          <a:prstGeom prst="rect">
            <a:avLst/>
          </a:prstGeom>
        </p:spPr>
      </p:pic>
      <p:sp>
        <p:nvSpPr>
          <p:cNvPr id="21" name="object 21"/>
          <p:cNvSpPr/>
          <p:nvPr/>
        </p:nvSpPr>
        <p:spPr>
          <a:xfrm>
            <a:off x="5300092" y="3446490"/>
            <a:ext cx="4512310" cy="486409"/>
          </a:xfrm>
          <a:custGeom>
            <a:avLst/>
            <a:gdLst/>
            <a:ahLst/>
            <a:cxnLst/>
            <a:rect l="l" t="t" r="r" b="b"/>
            <a:pathLst>
              <a:path w="4512309" h="486410">
                <a:moveTo>
                  <a:pt x="4268813" y="485999"/>
                </a:moveTo>
                <a:lnTo>
                  <a:pt x="242999" y="485999"/>
                </a:lnTo>
                <a:lnTo>
                  <a:pt x="194026" y="481063"/>
                </a:lnTo>
                <a:lnTo>
                  <a:pt x="148413" y="466903"/>
                </a:lnTo>
                <a:lnTo>
                  <a:pt x="107136" y="444499"/>
                </a:lnTo>
                <a:lnTo>
                  <a:pt x="71172" y="414826"/>
                </a:lnTo>
                <a:lnTo>
                  <a:pt x="41500" y="378863"/>
                </a:lnTo>
                <a:lnTo>
                  <a:pt x="19096" y="337586"/>
                </a:lnTo>
                <a:lnTo>
                  <a:pt x="4936" y="291972"/>
                </a:lnTo>
                <a:lnTo>
                  <a:pt x="0" y="242999"/>
                </a:lnTo>
                <a:lnTo>
                  <a:pt x="4936" y="194027"/>
                </a:lnTo>
                <a:lnTo>
                  <a:pt x="19096" y="148413"/>
                </a:lnTo>
                <a:lnTo>
                  <a:pt x="41500" y="107136"/>
                </a:lnTo>
                <a:lnTo>
                  <a:pt x="71172" y="71172"/>
                </a:lnTo>
                <a:lnTo>
                  <a:pt x="107136" y="41500"/>
                </a:lnTo>
                <a:lnTo>
                  <a:pt x="148413" y="19096"/>
                </a:lnTo>
                <a:lnTo>
                  <a:pt x="194026" y="4936"/>
                </a:lnTo>
                <a:lnTo>
                  <a:pt x="242999" y="0"/>
                </a:lnTo>
                <a:lnTo>
                  <a:pt x="4268813" y="0"/>
                </a:lnTo>
                <a:lnTo>
                  <a:pt x="4316442" y="4712"/>
                </a:lnTo>
                <a:lnTo>
                  <a:pt x="4361805" y="18497"/>
                </a:lnTo>
                <a:lnTo>
                  <a:pt x="4403630" y="40826"/>
                </a:lnTo>
                <a:lnTo>
                  <a:pt x="4440640" y="71173"/>
                </a:lnTo>
                <a:lnTo>
                  <a:pt x="4470986" y="108183"/>
                </a:lnTo>
                <a:lnTo>
                  <a:pt x="4493316" y="150007"/>
                </a:lnTo>
                <a:lnTo>
                  <a:pt x="4507101" y="195371"/>
                </a:lnTo>
                <a:lnTo>
                  <a:pt x="4511813" y="242999"/>
                </a:lnTo>
                <a:lnTo>
                  <a:pt x="4506877" y="291972"/>
                </a:lnTo>
                <a:lnTo>
                  <a:pt x="4492717" y="337586"/>
                </a:lnTo>
                <a:lnTo>
                  <a:pt x="4470313" y="378863"/>
                </a:lnTo>
                <a:lnTo>
                  <a:pt x="4440640" y="414826"/>
                </a:lnTo>
                <a:lnTo>
                  <a:pt x="4404677" y="444499"/>
                </a:lnTo>
                <a:lnTo>
                  <a:pt x="4363400" y="466903"/>
                </a:lnTo>
                <a:lnTo>
                  <a:pt x="4317786" y="481063"/>
                </a:lnTo>
                <a:lnTo>
                  <a:pt x="4268813" y="485999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787189" y="3566554"/>
            <a:ext cx="349377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Содействие со стороны Администрации 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в </a:t>
            </a:r>
            <a:r>
              <a:rPr kumimoji="0" sz="7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релокации специалистов из </a:t>
            </a:r>
            <a:r>
              <a:rPr kumimoji="0" sz="7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других </a:t>
            </a:r>
            <a:r>
              <a:rPr kumimoji="0" sz="7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населенных</a:t>
            </a:r>
            <a:r>
              <a:rPr kumimoji="0" sz="7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пунктов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3" name="object 2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79365" y="3506180"/>
            <a:ext cx="365554" cy="365553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79365" y="2910014"/>
            <a:ext cx="365554" cy="365553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6289" y="2321238"/>
            <a:ext cx="359999" cy="359999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6289" y="3506180"/>
            <a:ext cx="359999" cy="359999"/>
          </a:xfrm>
          <a:prstGeom prst="rect">
            <a:avLst/>
          </a:prstGeom>
        </p:spPr>
      </p:pic>
      <p:sp>
        <p:nvSpPr>
          <p:cNvPr id="36" name="object 36"/>
          <p:cNvSpPr txBox="1"/>
          <p:nvPr/>
        </p:nvSpPr>
        <p:spPr>
          <a:xfrm>
            <a:off x="614315" y="6600121"/>
            <a:ext cx="5244947" cy="12631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ИНВЕСТИЦИОННЫЙ</a:t>
            </a:r>
            <a:r>
              <a:rPr kumimoji="0" sz="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ПРОФИЛЬ</a:t>
            </a:r>
            <a:r>
              <a:rPr kumimoji="0" sz="800" b="0" i="0" u="none" strike="noStrike" kern="1200" cap="none" spc="2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lang="ru-RU" sz="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МУНИЦИПАЛЬНОГО РАЙОНА «ТАБАСАРАНСКИЙ РАЙОН»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37" name="object 3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pPr marL="381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E4DF3-4069-426F-765E-1A32C16EE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Скругленный прямоугольник 249">
            <a:extLst>
              <a:ext uri="{FF2B5EF4-FFF2-40B4-BE49-F238E27FC236}">
                <a16:creationId xmlns:a16="http://schemas.microsoft.com/office/drawing/2014/main" id="{A7D13D97-88D9-27E6-6C22-29FB7739103F}"/>
              </a:ext>
            </a:extLst>
          </p:cNvPr>
          <p:cNvSpPr/>
          <p:nvPr/>
        </p:nvSpPr>
        <p:spPr>
          <a:xfrm>
            <a:off x="7598612" y="1376762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РЕЗУЛЬТАТЫ</a:t>
            </a:r>
            <a:endParaRPr kumimoji="0" lang="ru-ID" sz="1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09EC2F-CF31-786D-D4D8-C17159FE658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СПЕЦИАЛИЗАЦИЯ РАЙОНА И ТРЕНДЫ РАЗВИТИЯ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4F7A3946-1845-FA66-5792-4AAE01563317}"/>
              </a:ext>
            </a:extLst>
          </p:cNvPr>
          <p:cNvSpPr/>
          <p:nvPr/>
        </p:nvSpPr>
        <p:spPr>
          <a:xfrm>
            <a:off x="627017" y="163628"/>
            <a:ext cx="14303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специализация округа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9BF11437-93BC-C50D-E4F1-D7C848057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8DFD040F-E768-5ADE-B5B2-62A957EAB713}"/>
              </a:ext>
            </a:extLst>
          </p:cNvPr>
          <p:cNvSpPr/>
          <p:nvPr/>
        </p:nvSpPr>
        <p:spPr>
          <a:xfrm>
            <a:off x="627016" y="1376762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СПЕЦИАЛИЗАЦИЯ</a:t>
            </a:r>
            <a:endParaRPr lang="ru-ID" dirty="0">
              <a:solidFill>
                <a:srgbClr val="4756A0"/>
              </a:solidFill>
            </a:endParaRPr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:a16="http://schemas.microsoft.com/office/drawing/2014/main" id="{E892DF85-E276-19EC-9AE4-EDF25C1DD3F8}"/>
              </a:ext>
            </a:extLst>
          </p:cNvPr>
          <p:cNvSpPr/>
          <p:nvPr/>
        </p:nvSpPr>
        <p:spPr>
          <a:xfrm>
            <a:off x="2954593" y="1376762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ТРЕНД</a:t>
            </a:r>
            <a:endParaRPr kumimoji="0" lang="ru-ID" sz="1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:a16="http://schemas.microsoft.com/office/drawing/2014/main" id="{11A4B8E0-BDA8-FF6A-9BD0-97F7BBC9403A}"/>
              </a:ext>
            </a:extLst>
          </p:cNvPr>
          <p:cNvSpPr/>
          <p:nvPr/>
        </p:nvSpPr>
        <p:spPr>
          <a:xfrm>
            <a:off x="5276603" y="1381370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ЭФФЕКТЫ</a:t>
            </a:r>
            <a:endParaRPr kumimoji="0" lang="ru-ID" sz="1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C02EF7BD-C028-6329-5305-8F88F1AC95F6}"/>
              </a:ext>
            </a:extLst>
          </p:cNvPr>
          <p:cNvSpPr/>
          <p:nvPr/>
        </p:nvSpPr>
        <p:spPr>
          <a:xfrm>
            <a:off x="621447" y="226182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7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ОБРАБАТЫВАЮЩЕЕ ПРОИЗВОДСТВО</a:t>
            </a:r>
            <a:endParaRPr lang="ru-RU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7BE4B10B-9BE5-5535-7DC1-84A76C3E4FF9}"/>
              </a:ext>
            </a:extLst>
          </p:cNvPr>
          <p:cNvSpPr/>
          <p:nvPr/>
        </p:nvSpPr>
        <p:spPr>
          <a:xfrm>
            <a:off x="2954593" y="226182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программы комплексного импортозамещения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9CD9B1A4-5B87-CACD-4C89-1F5A2879F8A7}"/>
              </a:ext>
            </a:extLst>
          </p:cNvPr>
          <p:cNvSpPr/>
          <p:nvPr/>
        </p:nvSpPr>
        <p:spPr>
          <a:xfrm>
            <a:off x="2954593" y="3307294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lang="ru-RU" sz="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всестороннее развитие туризма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451F4428-9FCA-5063-D656-8F80EF03FD67}"/>
              </a:ext>
            </a:extLst>
          </p:cNvPr>
          <p:cNvSpPr/>
          <p:nvPr/>
        </p:nvSpPr>
        <p:spPr>
          <a:xfrm>
            <a:off x="2954593" y="4352762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Следование концепции устойчивого развития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FC8CF6C8-81DD-8B71-71E1-5A623F4AF195}"/>
              </a:ext>
            </a:extLst>
          </p:cNvPr>
          <p:cNvSpPr/>
          <p:nvPr/>
        </p:nvSpPr>
        <p:spPr>
          <a:xfrm>
            <a:off x="2954593" y="5398230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lang="ru-RU" sz="7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устойчивое формирование спроса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446787C7-71E0-4401-A234-F9D01230A173}"/>
              </a:ext>
            </a:extLst>
          </p:cNvPr>
          <p:cNvSpPr/>
          <p:nvPr/>
        </p:nvSpPr>
        <p:spPr>
          <a:xfrm>
            <a:off x="5287739" y="226182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повышение технологичности производства и функциональности оборудования и машин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id="{E4CA7EB7-C354-EF11-6D62-CF3433AAF3E7}"/>
              </a:ext>
            </a:extLst>
          </p:cNvPr>
          <p:cNvSpPr/>
          <p:nvPr/>
        </p:nvSpPr>
        <p:spPr>
          <a:xfrm>
            <a:off x="5287739" y="3307294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популярности </a:t>
            </a:r>
            <a:r>
              <a:rPr lang="ru-RU" sz="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увеличение интереса трудоспособного   к работе в местных организациях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39C3BFB0-AC8C-DC51-95F1-FC5B2E117CFA}"/>
              </a:ext>
            </a:extLst>
          </p:cNvPr>
          <p:cNvSpPr/>
          <p:nvPr/>
        </p:nvSpPr>
        <p:spPr>
          <a:xfrm>
            <a:off x="5287739" y="4352762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lang="ru-RU" sz="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 популярности района, а также</a:t>
            </a:r>
          </a:p>
          <a:p>
            <a:r>
              <a:rPr lang="ru-RU" sz="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увеличение интереса</a:t>
            </a:r>
          </a:p>
          <a:p>
            <a:r>
              <a:rPr lang="ru-RU" sz="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трудоспособного населения к работе в</a:t>
            </a:r>
          </a:p>
          <a:p>
            <a:r>
              <a:rPr lang="ru-RU" sz="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местных организациях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02194ADC-533C-CC03-C944-087B4BB49763}"/>
              </a:ext>
            </a:extLst>
          </p:cNvPr>
          <p:cNvSpPr/>
          <p:nvPr/>
        </p:nvSpPr>
        <p:spPr>
          <a:xfrm>
            <a:off x="5287739" y="5398230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lang="ru-RU" sz="7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 доходов объектов торговли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id="{620A350A-0C83-6169-7BB7-91190AAC56AA}"/>
              </a:ext>
            </a:extLst>
          </p:cNvPr>
          <p:cNvSpPr/>
          <p:nvPr/>
        </p:nvSpPr>
        <p:spPr>
          <a:xfrm>
            <a:off x="7620885" y="226182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kumimoji="0" lang="ru-RU" sz="7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объёмов производства                  и доходов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kumimoji="0" lang="ru-RU" sz="7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7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усиление позиции местных предприятий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7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новых рабочих мест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id="{5E94A2F5-2793-E16F-26F2-58AAB470AE7B}"/>
              </a:ext>
            </a:extLst>
          </p:cNvPr>
          <p:cNvSpPr/>
          <p:nvPr/>
        </p:nvSpPr>
        <p:spPr>
          <a:xfrm>
            <a:off x="7620885" y="3307294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увеличение туристического потока, </a:t>
            </a:r>
            <a:r>
              <a:rPr lang="ru-RU" sz="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привлечение кадров на предприятия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повышение туристической привлекательности </a:t>
            </a:r>
            <a:r>
              <a:rPr lang="ru-RU" sz="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города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5A205FB9-C2AC-0FA9-A12E-99D0E94D43CB}"/>
              </a:ext>
            </a:extLst>
          </p:cNvPr>
          <p:cNvSpPr/>
          <p:nvPr/>
        </p:nvSpPr>
        <p:spPr>
          <a:xfrm>
            <a:off x="7620885" y="4352762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 объёмов производства</a:t>
            </a:r>
          </a:p>
          <a:p>
            <a:pPr>
              <a:buClr>
                <a:srgbClr val="4756A0"/>
              </a:buClr>
            </a:pPr>
            <a:r>
              <a:rPr lang="ru-RU" sz="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и доходов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усиление позиции местных</a:t>
            </a:r>
          </a:p>
          <a:p>
            <a:pPr>
              <a:buClr>
                <a:srgbClr val="4756A0"/>
              </a:buClr>
            </a:pPr>
            <a:r>
              <a:rPr lang="ru-RU" sz="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предприятий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новых рабочих мест</a:t>
            </a:r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id="{3B98B1CF-4517-BBF5-E0FD-1FF08E092530}"/>
              </a:ext>
            </a:extLst>
          </p:cNvPr>
          <p:cNvSpPr/>
          <p:nvPr/>
        </p:nvSpPr>
        <p:spPr>
          <a:xfrm>
            <a:off x="7620885" y="5371823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>
              <a:buClr>
                <a:srgbClr val="4756A0"/>
              </a:buClr>
            </a:pPr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расширение рынков сбыта</a:t>
            </a:r>
          </a:p>
          <a:p>
            <a:pPr>
              <a:buClr>
                <a:srgbClr val="4756A0"/>
              </a:buClr>
            </a:pPr>
            <a:r>
              <a:rPr lang="ru-RU" sz="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местных предприятий</a:t>
            </a: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0B159CCD-8DCC-35D9-D343-F8D7980C00D8}"/>
              </a:ext>
            </a:extLst>
          </p:cNvPr>
          <p:cNvSpPr/>
          <p:nvPr/>
        </p:nvSpPr>
        <p:spPr>
          <a:xfrm>
            <a:off x="621447" y="3308150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ДЕЯТЕЛЬНОСТЬ АДМИНИСТРАТИВНАЯ</a:t>
            </a:r>
          </a:p>
          <a:p>
            <a:r>
              <a:rPr lang="ru-RU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СОПУСТВУЮЩИЕ ДОПОЛНИТЕЛЬНЫЕ УСЛУГИ</a:t>
            </a:r>
          </a:p>
          <a:p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туризм</a:t>
            </a:r>
            <a:endParaRPr kumimoji="0" lang="ru-ID" sz="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:a16="http://schemas.microsoft.com/office/drawing/2014/main" id="{8EA64575-B412-1ABF-E226-D9E08A3F70D2}"/>
              </a:ext>
            </a:extLst>
          </p:cNvPr>
          <p:cNvSpPr/>
          <p:nvPr/>
        </p:nvSpPr>
        <p:spPr>
          <a:xfrm>
            <a:off x="621447" y="4306713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lang="ru-RU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СЕЛЬСКОЕ ХОЗЯЙСТВО</a:t>
            </a:r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:a16="http://schemas.microsoft.com/office/drawing/2014/main" id="{21FF861E-9E86-E5A4-972D-4CB1732EF982}"/>
              </a:ext>
            </a:extLst>
          </p:cNvPr>
          <p:cNvSpPr/>
          <p:nvPr/>
        </p:nvSpPr>
        <p:spPr>
          <a:xfrm>
            <a:off x="621447" y="5398230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ТОРГОВЛЯ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0" name="Рисунок 59" descr="Мишень со сплошной заливкой">
            <a:extLst>
              <a:ext uri="{FF2B5EF4-FFF2-40B4-BE49-F238E27FC236}">
                <a16:creationId xmlns:a16="http://schemas.microsoft.com/office/drawing/2014/main" id="{A81A232F-CB3D-247F-434B-78C8D8C3FE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3270" y="2549826"/>
            <a:ext cx="360000" cy="360000"/>
          </a:xfrm>
          <a:prstGeom prst="rect">
            <a:avLst/>
          </a:prstGeom>
        </p:spPr>
      </p:pic>
      <p:pic>
        <p:nvPicPr>
          <p:cNvPr id="35" name="Рисунок 34" descr="Щит со сплошной заливкой">
            <a:extLst>
              <a:ext uri="{FF2B5EF4-FFF2-40B4-BE49-F238E27FC236}">
                <a16:creationId xmlns:a16="http://schemas.microsoft.com/office/drawing/2014/main" id="{C64F9037-E782-4CE2-A785-0D3EF7C17A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7424" y="3620229"/>
            <a:ext cx="360000" cy="3600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664C011-4C55-4FDD-9C6F-71F530A4ED85}"/>
              </a:ext>
            </a:extLst>
          </p:cNvPr>
          <p:cNvSpPr txBox="1"/>
          <p:nvPr/>
        </p:nvSpPr>
        <p:spPr>
          <a:xfrm>
            <a:off x="627015" y="6590917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МУНИЦИПАЛЬНОГО РАЙОНА «ТАБАСАРАНСКИЙ РАЙОН»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97D5CB0-F8AE-458C-9762-8E52E6DCEA77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</a:blip>
          <a:stretch>
            <a:fillRect/>
          </a:stretch>
        </p:blipFill>
        <p:spPr>
          <a:xfrm>
            <a:off x="744239" y="4527245"/>
            <a:ext cx="492449" cy="4949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1AB6FB1-F6A9-4E84-B9C7-C9CBEFB34F93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</a:blip>
          <a:stretch>
            <a:fillRect/>
          </a:stretch>
        </p:blipFill>
        <p:spPr>
          <a:xfrm>
            <a:off x="758743" y="5613692"/>
            <a:ext cx="495188" cy="49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52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4315" y="525284"/>
            <a:ext cx="543496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ОРГАНИЗАЦИОННЫЕ</a:t>
            </a:r>
            <a:r>
              <a:rPr spc="-50" dirty="0"/>
              <a:t> </a:t>
            </a:r>
            <a:r>
              <a:rPr spc="-15" dirty="0"/>
              <a:t>ПРОБЛЕМЫ,</a:t>
            </a:r>
          </a:p>
          <a:p>
            <a:pPr marL="12700">
              <a:lnSpc>
                <a:spcPct val="100000"/>
              </a:lnSpc>
            </a:pPr>
            <a:r>
              <a:rPr b="0" spc="-10" dirty="0">
                <a:latin typeface="Microsoft Sans Serif"/>
                <a:cs typeface="Microsoft Sans Serif"/>
              </a:rPr>
              <a:t>ПРЕПЯТСТВУЮЩИЕ</a:t>
            </a:r>
            <a:r>
              <a:rPr b="0" spc="-15" dirty="0">
                <a:latin typeface="Microsoft Sans Serif"/>
                <a:cs typeface="Microsoft Sans Serif"/>
              </a:rPr>
              <a:t> </a:t>
            </a:r>
            <a:r>
              <a:rPr b="0" spc="-35" dirty="0">
                <a:latin typeface="Microsoft Sans Serif"/>
                <a:cs typeface="Microsoft Sans Serif"/>
              </a:rPr>
              <a:t>РАЗВИТИЮ</a:t>
            </a:r>
            <a:r>
              <a:rPr b="0" spc="-10" dirty="0">
                <a:latin typeface="Microsoft Sans Serif"/>
                <a:cs typeface="Microsoft Sans Serif"/>
              </a:rPr>
              <a:t> </a:t>
            </a:r>
            <a:r>
              <a:rPr b="0" dirty="0">
                <a:latin typeface="Microsoft Sans Serif"/>
                <a:cs typeface="Microsoft Sans Serif"/>
              </a:rPr>
              <a:t>МО</a:t>
            </a:r>
          </a:p>
        </p:txBody>
      </p:sp>
      <p:sp>
        <p:nvSpPr>
          <p:cNvPr id="3" name="object 3"/>
          <p:cNvSpPr/>
          <p:nvPr/>
        </p:nvSpPr>
        <p:spPr>
          <a:xfrm>
            <a:off x="627017" y="163627"/>
            <a:ext cx="1770380" cy="274320"/>
          </a:xfrm>
          <a:custGeom>
            <a:avLst/>
            <a:gdLst/>
            <a:ahLst/>
            <a:cxnLst/>
            <a:rect l="l" t="t" r="r" b="b"/>
            <a:pathLst>
              <a:path w="1770380" h="274320">
                <a:moveTo>
                  <a:pt x="1633030" y="273843"/>
                </a:moveTo>
                <a:lnTo>
                  <a:pt x="136921" y="273843"/>
                </a:lnTo>
                <a:lnTo>
                  <a:pt x="93644" y="266863"/>
                </a:lnTo>
                <a:lnTo>
                  <a:pt x="56057" y="247425"/>
                </a:lnTo>
                <a:lnTo>
                  <a:pt x="26418" y="217786"/>
                </a:lnTo>
                <a:lnTo>
                  <a:pt x="6980" y="180199"/>
                </a:lnTo>
                <a:lnTo>
                  <a:pt x="0" y="136921"/>
                </a:lnTo>
                <a:lnTo>
                  <a:pt x="6980" y="93644"/>
                </a:lnTo>
                <a:lnTo>
                  <a:pt x="26418" y="56057"/>
                </a:lnTo>
                <a:lnTo>
                  <a:pt x="56057" y="26418"/>
                </a:lnTo>
                <a:lnTo>
                  <a:pt x="93644" y="6980"/>
                </a:lnTo>
                <a:lnTo>
                  <a:pt x="136921" y="0"/>
                </a:lnTo>
                <a:lnTo>
                  <a:pt x="1633030" y="0"/>
                </a:lnTo>
                <a:lnTo>
                  <a:pt x="1685428" y="10422"/>
                </a:lnTo>
                <a:lnTo>
                  <a:pt x="1729849" y="40103"/>
                </a:lnTo>
                <a:lnTo>
                  <a:pt x="1759530" y="84524"/>
                </a:lnTo>
                <a:lnTo>
                  <a:pt x="1769952" y="136921"/>
                </a:lnTo>
                <a:lnTo>
                  <a:pt x="1762972" y="180199"/>
                </a:lnTo>
                <a:lnTo>
                  <a:pt x="1743535" y="217786"/>
                </a:lnTo>
                <a:lnTo>
                  <a:pt x="1713895" y="247425"/>
                </a:lnTo>
                <a:lnTo>
                  <a:pt x="1676308" y="266863"/>
                </a:lnTo>
                <a:lnTo>
                  <a:pt x="1633030" y="273843"/>
                </a:lnTo>
                <a:close/>
              </a:path>
            </a:pathLst>
          </a:custGeom>
          <a:solidFill>
            <a:srgbClr val="4755A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59195" y="222825"/>
            <a:ext cx="148463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организационные</a:t>
            </a:r>
            <a:r>
              <a:rPr kumimoji="0" sz="8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проблемы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52425" y="3429000"/>
            <a:ext cx="1985010" cy="864235"/>
          </a:xfrm>
          <a:custGeom>
            <a:avLst/>
            <a:gdLst/>
            <a:ahLst/>
            <a:cxnLst/>
            <a:rect l="l" t="t" r="r" b="b"/>
            <a:pathLst>
              <a:path w="1985010" h="864235">
                <a:moveTo>
                  <a:pt x="1763076" y="863999"/>
                </a:moveTo>
                <a:lnTo>
                  <a:pt x="221512" y="863999"/>
                </a:lnTo>
                <a:lnTo>
                  <a:pt x="176869" y="859499"/>
                </a:lnTo>
                <a:lnTo>
                  <a:pt x="135289" y="846592"/>
                </a:lnTo>
                <a:lnTo>
                  <a:pt x="97662" y="826169"/>
                </a:lnTo>
                <a:lnTo>
                  <a:pt x="64879" y="799120"/>
                </a:lnTo>
                <a:lnTo>
                  <a:pt x="37830" y="766337"/>
                </a:lnTo>
                <a:lnTo>
                  <a:pt x="17407" y="728710"/>
                </a:lnTo>
                <a:lnTo>
                  <a:pt x="4500" y="687129"/>
                </a:lnTo>
                <a:lnTo>
                  <a:pt x="0" y="642487"/>
                </a:lnTo>
                <a:lnTo>
                  <a:pt x="0" y="221512"/>
                </a:lnTo>
                <a:lnTo>
                  <a:pt x="4500" y="176869"/>
                </a:lnTo>
                <a:lnTo>
                  <a:pt x="17407" y="135289"/>
                </a:lnTo>
                <a:lnTo>
                  <a:pt x="37830" y="97662"/>
                </a:lnTo>
                <a:lnTo>
                  <a:pt x="64879" y="64879"/>
                </a:lnTo>
                <a:lnTo>
                  <a:pt x="97662" y="37830"/>
                </a:lnTo>
                <a:lnTo>
                  <a:pt x="135289" y="17407"/>
                </a:lnTo>
                <a:lnTo>
                  <a:pt x="176869" y="4500"/>
                </a:lnTo>
                <a:lnTo>
                  <a:pt x="221512" y="0"/>
                </a:lnTo>
                <a:lnTo>
                  <a:pt x="1763076" y="0"/>
                </a:lnTo>
                <a:lnTo>
                  <a:pt x="1806493" y="4295"/>
                </a:lnTo>
                <a:lnTo>
                  <a:pt x="1847845" y="16861"/>
                </a:lnTo>
                <a:lnTo>
                  <a:pt x="1885971" y="37216"/>
                </a:lnTo>
                <a:lnTo>
                  <a:pt x="1919709" y="64879"/>
                </a:lnTo>
                <a:lnTo>
                  <a:pt x="1947372" y="98617"/>
                </a:lnTo>
                <a:lnTo>
                  <a:pt x="1967727" y="136743"/>
                </a:lnTo>
                <a:lnTo>
                  <a:pt x="1980293" y="178095"/>
                </a:lnTo>
                <a:lnTo>
                  <a:pt x="1984588" y="221512"/>
                </a:lnTo>
                <a:lnTo>
                  <a:pt x="1984588" y="642487"/>
                </a:lnTo>
                <a:lnTo>
                  <a:pt x="1980088" y="687129"/>
                </a:lnTo>
                <a:lnTo>
                  <a:pt x="1967181" y="728710"/>
                </a:lnTo>
                <a:lnTo>
                  <a:pt x="1946758" y="766337"/>
                </a:lnTo>
                <a:lnTo>
                  <a:pt x="1919709" y="799120"/>
                </a:lnTo>
                <a:lnTo>
                  <a:pt x="1886926" y="826169"/>
                </a:lnTo>
                <a:lnTo>
                  <a:pt x="1849299" y="846592"/>
                </a:lnTo>
                <a:lnTo>
                  <a:pt x="1807719" y="859499"/>
                </a:lnTo>
                <a:lnTo>
                  <a:pt x="1763076" y="863999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9731" y="3614959"/>
            <a:ext cx="165671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-1905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высокий износ </a:t>
            </a:r>
            <a:r>
              <a:rPr kumimoji="0" sz="7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сетей </a:t>
            </a:r>
            <a:r>
              <a:rPr kumimoji="0" sz="7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электроснабжения,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газоснабжения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339225" y="1425985"/>
            <a:ext cx="1710055" cy="864235"/>
          </a:xfrm>
          <a:custGeom>
            <a:avLst/>
            <a:gdLst/>
            <a:ahLst/>
            <a:cxnLst/>
            <a:rect l="l" t="t" r="r" b="b"/>
            <a:pathLst>
              <a:path w="1710054" h="864235">
                <a:moveTo>
                  <a:pt x="1488487" y="863999"/>
                </a:moveTo>
                <a:lnTo>
                  <a:pt x="221511" y="863999"/>
                </a:lnTo>
                <a:lnTo>
                  <a:pt x="176869" y="859499"/>
                </a:lnTo>
                <a:lnTo>
                  <a:pt x="135289" y="846592"/>
                </a:lnTo>
                <a:lnTo>
                  <a:pt x="97662" y="826169"/>
                </a:lnTo>
                <a:lnTo>
                  <a:pt x="64879" y="799120"/>
                </a:lnTo>
                <a:lnTo>
                  <a:pt x="37830" y="766337"/>
                </a:lnTo>
                <a:lnTo>
                  <a:pt x="17407" y="728710"/>
                </a:lnTo>
                <a:lnTo>
                  <a:pt x="4500" y="687130"/>
                </a:lnTo>
                <a:lnTo>
                  <a:pt x="0" y="642487"/>
                </a:lnTo>
                <a:lnTo>
                  <a:pt x="0" y="221512"/>
                </a:lnTo>
                <a:lnTo>
                  <a:pt x="4500" y="176869"/>
                </a:lnTo>
                <a:lnTo>
                  <a:pt x="17407" y="135289"/>
                </a:lnTo>
                <a:lnTo>
                  <a:pt x="37830" y="97662"/>
                </a:lnTo>
                <a:lnTo>
                  <a:pt x="64879" y="64879"/>
                </a:lnTo>
                <a:lnTo>
                  <a:pt x="97662" y="37830"/>
                </a:lnTo>
                <a:lnTo>
                  <a:pt x="135289" y="17407"/>
                </a:lnTo>
                <a:lnTo>
                  <a:pt x="176869" y="4500"/>
                </a:lnTo>
                <a:lnTo>
                  <a:pt x="221511" y="0"/>
                </a:lnTo>
                <a:lnTo>
                  <a:pt x="1488487" y="0"/>
                </a:lnTo>
                <a:lnTo>
                  <a:pt x="1531904" y="4295"/>
                </a:lnTo>
                <a:lnTo>
                  <a:pt x="1573256" y="16861"/>
                </a:lnTo>
                <a:lnTo>
                  <a:pt x="1611382" y="37216"/>
                </a:lnTo>
                <a:lnTo>
                  <a:pt x="1645120" y="64879"/>
                </a:lnTo>
                <a:lnTo>
                  <a:pt x="1672783" y="98617"/>
                </a:lnTo>
                <a:lnTo>
                  <a:pt x="1693138" y="136743"/>
                </a:lnTo>
                <a:lnTo>
                  <a:pt x="1705704" y="178095"/>
                </a:lnTo>
                <a:lnTo>
                  <a:pt x="1709999" y="221512"/>
                </a:lnTo>
                <a:lnTo>
                  <a:pt x="1709999" y="642487"/>
                </a:lnTo>
                <a:lnTo>
                  <a:pt x="1705499" y="687130"/>
                </a:lnTo>
                <a:lnTo>
                  <a:pt x="1692592" y="728710"/>
                </a:lnTo>
                <a:lnTo>
                  <a:pt x="1672169" y="766337"/>
                </a:lnTo>
                <a:lnTo>
                  <a:pt x="1645120" y="799120"/>
                </a:lnTo>
                <a:lnTo>
                  <a:pt x="1612337" y="826169"/>
                </a:lnTo>
                <a:lnTo>
                  <a:pt x="1574710" y="846592"/>
                </a:lnTo>
                <a:lnTo>
                  <a:pt x="1533129" y="859499"/>
                </a:lnTo>
                <a:lnTo>
                  <a:pt x="1488487" y="863999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532410" y="1600112"/>
            <a:ext cx="126047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большой </a:t>
            </a:r>
            <a:r>
              <a:rPr kumimoji="0" sz="7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объем 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бюрократич</a:t>
            </a:r>
            <a:r>
              <a:rPr kumimoji="0" sz="7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е</a:t>
            </a:r>
            <a:r>
              <a:rPr kumimoji="0" sz="7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ски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х</a:t>
            </a:r>
            <a:r>
              <a:rPr kumimoji="0" sz="7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в</a:t>
            </a:r>
            <a:r>
              <a:rPr kumimoji="0" sz="7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опр</a:t>
            </a:r>
            <a:r>
              <a:rPr kumimoji="0" sz="7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</a:t>
            </a:r>
            <a:r>
              <a:rPr kumimoji="0" sz="7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сов  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при </a:t>
            </a:r>
            <a:r>
              <a:rPr kumimoji="0" sz="7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реализации </a:t>
            </a:r>
            <a:r>
              <a:rPr kumimoji="0" sz="7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инвестиционного</a:t>
            </a:r>
            <a:r>
              <a:rPr kumimoji="0" sz="7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проекта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484353" y="3442776"/>
            <a:ext cx="1710055" cy="864235"/>
          </a:xfrm>
          <a:custGeom>
            <a:avLst/>
            <a:gdLst/>
            <a:ahLst/>
            <a:cxnLst/>
            <a:rect l="l" t="t" r="r" b="b"/>
            <a:pathLst>
              <a:path w="1710054" h="864235">
                <a:moveTo>
                  <a:pt x="0" y="221511"/>
                </a:moveTo>
                <a:lnTo>
                  <a:pt x="4500" y="176869"/>
                </a:lnTo>
                <a:lnTo>
                  <a:pt x="17407" y="135289"/>
                </a:lnTo>
                <a:lnTo>
                  <a:pt x="37830" y="97662"/>
                </a:lnTo>
                <a:lnTo>
                  <a:pt x="64879" y="64879"/>
                </a:lnTo>
                <a:lnTo>
                  <a:pt x="97662" y="37830"/>
                </a:lnTo>
                <a:lnTo>
                  <a:pt x="135289" y="17407"/>
                </a:lnTo>
                <a:lnTo>
                  <a:pt x="176869" y="4500"/>
                </a:lnTo>
                <a:lnTo>
                  <a:pt x="221512" y="0"/>
                </a:lnTo>
                <a:lnTo>
                  <a:pt x="1488487" y="0"/>
                </a:lnTo>
                <a:lnTo>
                  <a:pt x="1531904" y="4295"/>
                </a:lnTo>
                <a:lnTo>
                  <a:pt x="1573256" y="16861"/>
                </a:lnTo>
                <a:lnTo>
                  <a:pt x="1611382" y="37216"/>
                </a:lnTo>
                <a:lnTo>
                  <a:pt x="1645120" y="64879"/>
                </a:lnTo>
                <a:lnTo>
                  <a:pt x="1672783" y="98616"/>
                </a:lnTo>
                <a:lnTo>
                  <a:pt x="1693138" y="136742"/>
                </a:lnTo>
                <a:lnTo>
                  <a:pt x="1705704" y="178095"/>
                </a:lnTo>
                <a:lnTo>
                  <a:pt x="1709999" y="221511"/>
                </a:lnTo>
                <a:lnTo>
                  <a:pt x="1709999" y="642487"/>
                </a:lnTo>
                <a:lnTo>
                  <a:pt x="1705499" y="687129"/>
                </a:lnTo>
                <a:lnTo>
                  <a:pt x="1692592" y="728710"/>
                </a:lnTo>
                <a:lnTo>
                  <a:pt x="1672169" y="766337"/>
                </a:lnTo>
                <a:lnTo>
                  <a:pt x="1645120" y="799120"/>
                </a:lnTo>
                <a:lnTo>
                  <a:pt x="1612337" y="826169"/>
                </a:lnTo>
                <a:lnTo>
                  <a:pt x="1574710" y="846592"/>
                </a:lnTo>
                <a:lnTo>
                  <a:pt x="1533130" y="859499"/>
                </a:lnTo>
                <a:lnTo>
                  <a:pt x="1488487" y="863999"/>
                </a:lnTo>
                <a:lnTo>
                  <a:pt x="221512" y="863999"/>
                </a:lnTo>
                <a:lnTo>
                  <a:pt x="176869" y="859499"/>
                </a:lnTo>
                <a:lnTo>
                  <a:pt x="135289" y="846592"/>
                </a:lnTo>
                <a:lnTo>
                  <a:pt x="97662" y="826169"/>
                </a:lnTo>
                <a:lnTo>
                  <a:pt x="64879" y="799120"/>
                </a:lnTo>
                <a:lnTo>
                  <a:pt x="37830" y="766337"/>
                </a:lnTo>
                <a:lnTo>
                  <a:pt x="17407" y="728710"/>
                </a:lnTo>
                <a:lnTo>
                  <a:pt x="4500" y="687129"/>
                </a:lnTo>
                <a:lnTo>
                  <a:pt x="0" y="642487"/>
                </a:lnTo>
                <a:lnTo>
                  <a:pt x="0" y="221511"/>
                </a:lnTo>
                <a:close/>
              </a:path>
            </a:pathLst>
          </a:custGeom>
          <a:ln w="12699">
            <a:solidFill>
              <a:srgbClr val="4755A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755300" y="3688848"/>
            <a:ext cx="11677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153035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инженерная </a:t>
            </a: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инфраст</a:t>
            </a:r>
            <a:r>
              <a:rPr kumimoji="0" sz="1100" b="1" i="0" u="none" strike="noStrike" kern="1200" cap="none" spc="-2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</a:t>
            </a: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ук</a:t>
            </a:r>
            <a:r>
              <a:rPr kumimoji="0" sz="1100" b="1" i="0" u="none" strike="noStrike" kern="1200" cap="none" spc="2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т</a:t>
            </a:r>
            <a:r>
              <a:rPr kumimoji="0" sz="1100" b="1" i="0" u="none" strike="noStrike" kern="1200" cap="none" spc="-1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у</a:t>
            </a: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ра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486694" y="5470230"/>
            <a:ext cx="1710055" cy="864235"/>
          </a:xfrm>
          <a:custGeom>
            <a:avLst/>
            <a:gdLst/>
            <a:ahLst/>
            <a:cxnLst/>
            <a:rect l="l" t="t" r="r" b="b"/>
            <a:pathLst>
              <a:path w="1710054" h="864235">
                <a:moveTo>
                  <a:pt x="1488487" y="863999"/>
                </a:moveTo>
                <a:lnTo>
                  <a:pt x="221511" y="863999"/>
                </a:lnTo>
                <a:lnTo>
                  <a:pt x="176869" y="859499"/>
                </a:lnTo>
                <a:lnTo>
                  <a:pt x="135289" y="846592"/>
                </a:lnTo>
                <a:lnTo>
                  <a:pt x="97662" y="826169"/>
                </a:lnTo>
                <a:lnTo>
                  <a:pt x="64879" y="799120"/>
                </a:lnTo>
                <a:lnTo>
                  <a:pt x="37830" y="766337"/>
                </a:lnTo>
                <a:lnTo>
                  <a:pt x="17407" y="728710"/>
                </a:lnTo>
                <a:lnTo>
                  <a:pt x="4500" y="687129"/>
                </a:lnTo>
                <a:lnTo>
                  <a:pt x="0" y="642487"/>
                </a:lnTo>
                <a:lnTo>
                  <a:pt x="0" y="221512"/>
                </a:lnTo>
                <a:lnTo>
                  <a:pt x="4500" y="176869"/>
                </a:lnTo>
                <a:lnTo>
                  <a:pt x="17407" y="135289"/>
                </a:lnTo>
                <a:lnTo>
                  <a:pt x="37830" y="97662"/>
                </a:lnTo>
                <a:lnTo>
                  <a:pt x="64879" y="64879"/>
                </a:lnTo>
                <a:lnTo>
                  <a:pt x="97662" y="37830"/>
                </a:lnTo>
                <a:lnTo>
                  <a:pt x="135289" y="17407"/>
                </a:lnTo>
                <a:lnTo>
                  <a:pt x="176869" y="4500"/>
                </a:lnTo>
                <a:lnTo>
                  <a:pt x="221511" y="0"/>
                </a:lnTo>
                <a:lnTo>
                  <a:pt x="1488487" y="0"/>
                </a:lnTo>
                <a:lnTo>
                  <a:pt x="1531904" y="4295"/>
                </a:lnTo>
                <a:lnTo>
                  <a:pt x="1573256" y="16861"/>
                </a:lnTo>
                <a:lnTo>
                  <a:pt x="1611382" y="37216"/>
                </a:lnTo>
                <a:lnTo>
                  <a:pt x="1645120" y="64879"/>
                </a:lnTo>
                <a:lnTo>
                  <a:pt x="1672783" y="98617"/>
                </a:lnTo>
                <a:lnTo>
                  <a:pt x="1693138" y="136743"/>
                </a:lnTo>
                <a:lnTo>
                  <a:pt x="1705704" y="178095"/>
                </a:lnTo>
                <a:lnTo>
                  <a:pt x="1709999" y="221512"/>
                </a:lnTo>
                <a:lnTo>
                  <a:pt x="1709999" y="642487"/>
                </a:lnTo>
                <a:lnTo>
                  <a:pt x="1705499" y="687129"/>
                </a:lnTo>
                <a:lnTo>
                  <a:pt x="1692592" y="728710"/>
                </a:lnTo>
                <a:lnTo>
                  <a:pt x="1672169" y="766337"/>
                </a:lnTo>
                <a:lnTo>
                  <a:pt x="1645120" y="799120"/>
                </a:lnTo>
                <a:lnTo>
                  <a:pt x="1612337" y="826169"/>
                </a:lnTo>
                <a:lnTo>
                  <a:pt x="1574710" y="846592"/>
                </a:lnTo>
                <a:lnTo>
                  <a:pt x="1533129" y="859499"/>
                </a:lnTo>
                <a:lnTo>
                  <a:pt x="1488487" y="863999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768668" y="5741194"/>
            <a:ext cx="114554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нехватка</a:t>
            </a:r>
            <a:r>
              <a:rPr kumimoji="0" sz="7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рабочих</a:t>
            </a:r>
            <a:r>
              <a:rPr kumimoji="0" sz="7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кадров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341694" y="2432824"/>
            <a:ext cx="1710055" cy="864235"/>
          </a:xfrm>
          <a:custGeom>
            <a:avLst/>
            <a:gdLst/>
            <a:ahLst/>
            <a:cxnLst/>
            <a:rect l="l" t="t" r="r" b="b"/>
            <a:pathLst>
              <a:path w="1710054" h="864235">
                <a:moveTo>
                  <a:pt x="0" y="221512"/>
                </a:moveTo>
                <a:lnTo>
                  <a:pt x="4500" y="176869"/>
                </a:lnTo>
                <a:lnTo>
                  <a:pt x="17407" y="135289"/>
                </a:lnTo>
                <a:lnTo>
                  <a:pt x="37830" y="97662"/>
                </a:lnTo>
                <a:lnTo>
                  <a:pt x="64879" y="64879"/>
                </a:lnTo>
                <a:lnTo>
                  <a:pt x="97662" y="37830"/>
                </a:lnTo>
                <a:lnTo>
                  <a:pt x="135289" y="17407"/>
                </a:lnTo>
                <a:lnTo>
                  <a:pt x="176869" y="4500"/>
                </a:lnTo>
                <a:lnTo>
                  <a:pt x="221511" y="0"/>
                </a:lnTo>
                <a:lnTo>
                  <a:pt x="1488487" y="0"/>
                </a:lnTo>
                <a:lnTo>
                  <a:pt x="1531904" y="4295"/>
                </a:lnTo>
                <a:lnTo>
                  <a:pt x="1573256" y="16861"/>
                </a:lnTo>
                <a:lnTo>
                  <a:pt x="1611382" y="37216"/>
                </a:lnTo>
                <a:lnTo>
                  <a:pt x="1645120" y="64879"/>
                </a:lnTo>
                <a:lnTo>
                  <a:pt x="1672783" y="98617"/>
                </a:lnTo>
                <a:lnTo>
                  <a:pt x="1693138" y="136743"/>
                </a:lnTo>
                <a:lnTo>
                  <a:pt x="1705704" y="178095"/>
                </a:lnTo>
                <a:lnTo>
                  <a:pt x="1709999" y="221512"/>
                </a:lnTo>
                <a:lnTo>
                  <a:pt x="1709999" y="642487"/>
                </a:lnTo>
                <a:lnTo>
                  <a:pt x="1705499" y="687130"/>
                </a:lnTo>
                <a:lnTo>
                  <a:pt x="1692592" y="728710"/>
                </a:lnTo>
                <a:lnTo>
                  <a:pt x="1672169" y="766337"/>
                </a:lnTo>
                <a:lnTo>
                  <a:pt x="1645120" y="799120"/>
                </a:lnTo>
                <a:lnTo>
                  <a:pt x="1612337" y="826169"/>
                </a:lnTo>
                <a:lnTo>
                  <a:pt x="1574710" y="846592"/>
                </a:lnTo>
                <a:lnTo>
                  <a:pt x="1533129" y="859499"/>
                </a:lnTo>
                <a:lnTo>
                  <a:pt x="1488487" y="863999"/>
                </a:lnTo>
                <a:lnTo>
                  <a:pt x="221511" y="863999"/>
                </a:lnTo>
                <a:lnTo>
                  <a:pt x="176869" y="859499"/>
                </a:lnTo>
                <a:lnTo>
                  <a:pt x="135289" y="846592"/>
                </a:lnTo>
                <a:lnTo>
                  <a:pt x="97662" y="826169"/>
                </a:lnTo>
                <a:lnTo>
                  <a:pt x="64879" y="799120"/>
                </a:lnTo>
                <a:lnTo>
                  <a:pt x="37830" y="766337"/>
                </a:lnTo>
                <a:lnTo>
                  <a:pt x="17407" y="728710"/>
                </a:lnTo>
                <a:lnTo>
                  <a:pt x="4500" y="687130"/>
                </a:lnTo>
                <a:lnTo>
                  <a:pt x="0" y="642487"/>
                </a:lnTo>
                <a:lnTo>
                  <a:pt x="0" y="221512"/>
                </a:lnTo>
                <a:close/>
              </a:path>
            </a:pathLst>
          </a:custGeom>
          <a:ln w="12699">
            <a:solidFill>
              <a:srgbClr val="4755A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568606" y="2678896"/>
            <a:ext cx="125603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8610" marR="5080" lvl="0" indent="-296545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бюрократические </a:t>
            </a:r>
            <a:r>
              <a:rPr kumimoji="0" sz="1100" b="1" i="0" u="none" strike="noStrike" kern="1200" cap="none" spc="-29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0" u="none" strike="noStrike" kern="1200" cap="none" spc="-1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роблемы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341694" y="3446552"/>
            <a:ext cx="1710055" cy="864235"/>
          </a:xfrm>
          <a:custGeom>
            <a:avLst/>
            <a:gdLst/>
            <a:ahLst/>
            <a:cxnLst/>
            <a:rect l="l" t="t" r="r" b="b"/>
            <a:pathLst>
              <a:path w="1710054" h="864235">
                <a:moveTo>
                  <a:pt x="1488487" y="863999"/>
                </a:moveTo>
                <a:lnTo>
                  <a:pt x="221511" y="863999"/>
                </a:lnTo>
                <a:lnTo>
                  <a:pt x="176869" y="859499"/>
                </a:lnTo>
                <a:lnTo>
                  <a:pt x="135289" y="846592"/>
                </a:lnTo>
                <a:lnTo>
                  <a:pt x="97662" y="826169"/>
                </a:lnTo>
                <a:lnTo>
                  <a:pt x="64879" y="799120"/>
                </a:lnTo>
                <a:lnTo>
                  <a:pt x="37830" y="766337"/>
                </a:lnTo>
                <a:lnTo>
                  <a:pt x="17407" y="728710"/>
                </a:lnTo>
                <a:lnTo>
                  <a:pt x="4500" y="687130"/>
                </a:lnTo>
                <a:lnTo>
                  <a:pt x="0" y="642487"/>
                </a:lnTo>
                <a:lnTo>
                  <a:pt x="0" y="221512"/>
                </a:lnTo>
                <a:lnTo>
                  <a:pt x="4500" y="176869"/>
                </a:lnTo>
                <a:lnTo>
                  <a:pt x="17407" y="135289"/>
                </a:lnTo>
                <a:lnTo>
                  <a:pt x="37830" y="97662"/>
                </a:lnTo>
                <a:lnTo>
                  <a:pt x="64879" y="64879"/>
                </a:lnTo>
                <a:lnTo>
                  <a:pt x="97662" y="37830"/>
                </a:lnTo>
                <a:lnTo>
                  <a:pt x="135289" y="17407"/>
                </a:lnTo>
                <a:lnTo>
                  <a:pt x="176869" y="4500"/>
                </a:lnTo>
                <a:lnTo>
                  <a:pt x="221511" y="0"/>
                </a:lnTo>
                <a:lnTo>
                  <a:pt x="1488487" y="0"/>
                </a:lnTo>
                <a:lnTo>
                  <a:pt x="1531904" y="4295"/>
                </a:lnTo>
                <a:lnTo>
                  <a:pt x="1573256" y="16861"/>
                </a:lnTo>
                <a:lnTo>
                  <a:pt x="1611382" y="37216"/>
                </a:lnTo>
                <a:lnTo>
                  <a:pt x="1645120" y="64879"/>
                </a:lnTo>
                <a:lnTo>
                  <a:pt x="1672783" y="98617"/>
                </a:lnTo>
                <a:lnTo>
                  <a:pt x="1693138" y="136743"/>
                </a:lnTo>
                <a:lnTo>
                  <a:pt x="1705704" y="178095"/>
                </a:lnTo>
                <a:lnTo>
                  <a:pt x="1709999" y="221512"/>
                </a:lnTo>
                <a:lnTo>
                  <a:pt x="1709999" y="642487"/>
                </a:lnTo>
                <a:lnTo>
                  <a:pt x="1705499" y="687130"/>
                </a:lnTo>
                <a:lnTo>
                  <a:pt x="1692592" y="728710"/>
                </a:lnTo>
                <a:lnTo>
                  <a:pt x="1672169" y="766337"/>
                </a:lnTo>
                <a:lnTo>
                  <a:pt x="1645120" y="799120"/>
                </a:lnTo>
                <a:lnTo>
                  <a:pt x="1612337" y="826169"/>
                </a:lnTo>
                <a:lnTo>
                  <a:pt x="1574710" y="846592"/>
                </a:lnTo>
                <a:lnTo>
                  <a:pt x="1533129" y="859499"/>
                </a:lnTo>
                <a:lnTo>
                  <a:pt x="1488487" y="863999"/>
                </a:lnTo>
                <a:close/>
              </a:path>
            </a:pathLst>
          </a:custGeom>
          <a:solidFill>
            <a:srgbClr val="4755A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729372" y="3692623"/>
            <a:ext cx="93535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9652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ключевые </a:t>
            </a: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напра</a:t>
            </a:r>
            <a:r>
              <a:rPr kumimoji="0" sz="11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вл</a:t>
            </a: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ения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341694" y="4460278"/>
            <a:ext cx="1710055" cy="864235"/>
          </a:xfrm>
          <a:custGeom>
            <a:avLst/>
            <a:gdLst/>
            <a:ahLst/>
            <a:cxnLst/>
            <a:rect l="l" t="t" r="r" b="b"/>
            <a:pathLst>
              <a:path w="1710054" h="864235">
                <a:moveTo>
                  <a:pt x="0" y="221512"/>
                </a:moveTo>
                <a:lnTo>
                  <a:pt x="4500" y="176869"/>
                </a:lnTo>
                <a:lnTo>
                  <a:pt x="17407" y="135289"/>
                </a:lnTo>
                <a:lnTo>
                  <a:pt x="37830" y="97662"/>
                </a:lnTo>
                <a:lnTo>
                  <a:pt x="64879" y="64879"/>
                </a:lnTo>
                <a:lnTo>
                  <a:pt x="97662" y="37830"/>
                </a:lnTo>
                <a:lnTo>
                  <a:pt x="135289" y="17407"/>
                </a:lnTo>
                <a:lnTo>
                  <a:pt x="176869" y="4500"/>
                </a:lnTo>
                <a:lnTo>
                  <a:pt x="221511" y="0"/>
                </a:lnTo>
                <a:lnTo>
                  <a:pt x="1488487" y="0"/>
                </a:lnTo>
                <a:lnTo>
                  <a:pt x="1531904" y="4295"/>
                </a:lnTo>
                <a:lnTo>
                  <a:pt x="1573256" y="16861"/>
                </a:lnTo>
                <a:lnTo>
                  <a:pt x="1611382" y="37216"/>
                </a:lnTo>
                <a:lnTo>
                  <a:pt x="1645120" y="64879"/>
                </a:lnTo>
                <a:lnTo>
                  <a:pt x="1672783" y="98617"/>
                </a:lnTo>
                <a:lnTo>
                  <a:pt x="1693138" y="136743"/>
                </a:lnTo>
                <a:lnTo>
                  <a:pt x="1705704" y="178095"/>
                </a:lnTo>
                <a:lnTo>
                  <a:pt x="1709999" y="221512"/>
                </a:lnTo>
                <a:lnTo>
                  <a:pt x="1709999" y="642487"/>
                </a:lnTo>
                <a:lnTo>
                  <a:pt x="1705499" y="687130"/>
                </a:lnTo>
                <a:lnTo>
                  <a:pt x="1692592" y="728710"/>
                </a:lnTo>
                <a:lnTo>
                  <a:pt x="1672169" y="766337"/>
                </a:lnTo>
                <a:lnTo>
                  <a:pt x="1645120" y="799120"/>
                </a:lnTo>
                <a:lnTo>
                  <a:pt x="1612337" y="826169"/>
                </a:lnTo>
                <a:lnTo>
                  <a:pt x="1574710" y="846592"/>
                </a:lnTo>
                <a:lnTo>
                  <a:pt x="1533129" y="859499"/>
                </a:lnTo>
                <a:lnTo>
                  <a:pt x="1488487" y="863999"/>
                </a:lnTo>
                <a:lnTo>
                  <a:pt x="221511" y="863999"/>
                </a:lnTo>
                <a:lnTo>
                  <a:pt x="176869" y="859499"/>
                </a:lnTo>
                <a:lnTo>
                  <a:pt x="135289" y="846592"/>
                </a:lnTo>
                <a:lnTo>
                  <a:pt x="97662" y="826169"/>
                </a:lnTo>
                <a:lnTo>
                  <a:pt x="64879" y="799120"/>
                </a:lnTo>
                <a:lnTo>
                  <a:pt x="37830" y="766337"/>
                </a:lnTo>
                <a:lnTo>
                  <a:pt x="17407" y="728710"/>
                </a:lnTo>
                <a:lnTo>
                  <a:pt x="4500" y="687130"/>
                </a:lnTo>
                <a:lnTo>
                  <a:pt x="0" y="642487"/>
                </a:lnTo>
                <a:lnTo>
                  <a:pt x="0" y="221512"/>
                </a:lnTo>
                <a:close/>
              </a:path>
            </a:pathLst>
          </a:custGeom>
          <a:ln w="12699">
            <a:solidFill>
              <a:srgbClr val="4755A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822623" y="4706351"/>
            <a:ext cx="7486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1651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кадровые </a:t>
            </a:r>
            <a:r>
              <a:rPr kumimoji="0" sz="1100" b="1" i="0" u="none" strike="noStrike" kern="1200" cap="none" spc="-29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про</a:t>
            </a:r>
            <a:r>
              <a:rPr kumimoji="0" sz="1100" b="1" i="0" u="none" strike="noStrike" kern="1200" cap="none" spc="-3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б</a:t>
            </a:r>
            <a:r>
              <a:rPr kumimoji="0" sz="1100" b="1" i="0" u="none" strike="noStrike" kern="1200" cap="none" spc="-1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ле</a:t>
            </a: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мы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344033" y="5474005"/>
            <a:ext cx="1710055" cy="864235"/>
          </a:xfrm>
          <a:custGeom>
            <a:avLst/>
            <a:gdLst/>
            <a:ahLst/>
            <a:cxnLst/>
            <a:rect l="l" t="t" r="r" b="b"/>
            <a:pathLst>
              <a:path w="1710054" h="864235">
                <a:moveTo>
                  <a:pt x="1488487" y="863999"/>
                </a:moveTo>
                <a:lnTo>
                  <a:pt x="221512" y="863999"/>
                </a:lnTo>
                <a:lnTo>
                  <a:pt x="176869" y="859499"/>
                </a:lnTo>
                <a:lnTo>
                  <a:pt x="135289" y="846592"/>
                </a:lnTo>
                <a:lnTo>
                  <a:pt x="97662" y="826169"/>
                </a:lnTo>
                <a:lnTo>
                  <a:pt x="64879" y="799120"/>
                </a:lnTo>
                <a:lnTo>
                  <a:pt x="37830" y="766337"/>
                </a:lnTo>
                <a:lnTo>
                  <a:pt x="17407" y="728710"/>
                </a:lnTo>
                <a:lnTo>
                  <a:pt x="4500" y="687130"/>
                </a:lnTo>
                <a:lnTo>
                  <a:pt x="0" y="642487"/>
                </a:lnTo>
                <a:lnTo>
                  <a:pt x="0" y="221512"/>
                </a:lnTo>
                <a:lnTo>
                  <a:pt x="4500" y="176870"/>
                </a:lnTo>
                <a:lnTo>
                  <a:pt x="17407" y="135289"/>
                </a:lnTo>
                <a:lnTo>
                  <a:pt x="37830" y="97662"/>
                </a:lnTo>
                <a:lnTo>
                  <a:pt x="64879" y="64879"/>
                </a:lnTo>
                <a:lnTo>
                  <a:pt x="97662" y="37830"/>
                </a:lnTo>
                <a:lnTo>
                  <a:pt x="135289" y="17407"/>
                </a:lnTo>
                <a:lnTo>
                  <a:pt x="176869" y="4500"/>
                </a:lnTo>
                <a:lnTo>
                  <a:pt x="221512" y="0"/>
                </a:lnTo>
                <a:lnTo>
                  <a:pt x="1488487" y="0"/>
                </a:lnTo>
                <a:lnTo>
                  <a:pt x="1531904" y="4295"/>
                </a:lnTo>
                <a:lnTo>
                  <a:pt x="1573256" y="16861"/>
                </a:lnTo>
                <a:lnTo>
                  <a:pt x="1611383" y="37216"/>
                </a:lnTo>
                <a:lnTo>
                  <a:pt x="1645120" y="64879"/>
                </a:lnTo>
                <a:lnTo>
                  <a:pt x="1672783" y="98617"/>
                </a:lnTo>
                <a:lnTo>
                  <a:pt x="1693138" y="136743"/>
                </a:lnTo>
                <a:lnTo>
                  <a:pt x="1705704" y="178095"/>
                </a:lnTo>
                <a:lnTo>
                  <a:pt x="1710000" y="221512"/>
                </a:lnTo>
                <a:lnTo>
                  <a:pt x="1710000" y="642487"/>
                </a:lnTo>
                <a:lnTo>
                  <a:pt x="1705500" y="687130"/>
                </a:lnTo>
                <a:lnTo>
                  <a:pt x="1692592" y="728710"/>
                </a:lnTo>
                <a:lnTo>
                  <a:pt x="1672169" y="766337"/>
                </a:lnTo>
                <a:lnTo>
                  <a:pt x="1645120" y="799120"/>
                </a:lnTo>
                <a:lnTo>
                  <a:pt x="1612337" y="826169"/>
                </a:lnTo>
                <a:lnTo>
                  <a:pt x="1574710" y="846592"/>
                </a:lnTo>
                <a:lnTo>
                  <a:pt x="1533130" y="859499"/>
                </a:lnTo>
                <a:lnTo>
                  <a:pt x="1488487" y="863999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792885" y="5783070"/>
            <a:ext cx="8121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29209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отток </a:t>
            </a:r>
            <a:r>
              <a:rPr kumimoji="0" sz="7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населения 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в</a:t>
            </a:r>
            <a:r>
              <a:rPr kumimoji="0" sz="7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крупные</a:t>
            </a:r>
            <a:r>
              <a:rPr kumimoji="0" sz="7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города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199034" y="3460327"/>
            <a:ext cx="1710055" cy="864235"/>
          </a:xfrm>
          <a:custGeom>
            <a:avLst/>
            <a:gdLst/>
            <a:ahLst/>
            <a:cxnLst/>
            <a:rect l="l" t="t" r="r" b="b"/>
            <a:pathLst>
              <a:path w="1710054" h="864235">
                <a:moveTo>
                  <a:pt x="0" y="221512"/>
                </a:moveTo>
                <a:lnTo>
                  <a:pt x="4500" y="176869"/>
                </a:lnTo>
                <a:lnTo>
                  <a:pt x="17407" y="135289"/>
                </a:lnTo>
                <a:lnTo>
                  <a:pt x="37830" y="97662"/>
                </a:lnTo>
                <a:lnTo>
                  <a:pt x="64879" y="64879"/>
                </a:lnTo>
                <a:lnTo>
                  <a:pt x="97662" y="37830"/>
                </a:lnTo>
                <a:lnTo>
                  <a:pt x="135289" y="17407"/>
                </a:lnTo>
                <a:lnTo>
                  <a:pt x="176869" y="4500"/>
                </a:lnTo>
                <a:lnTo>
                  <a:pt x="221512" y="0"/>
                </a:lnTo>
                <a:lnTo>
                  <a:pt x="1488487" y="0"/>
                </a:lnTo>
                <a:lnTo>
                  <a:pt x="1531904" y="4295"/>
                </a:lnTo>
                <a:lnTo>
                  <a:pt x="1573256" y="16861"/>
                </a:lnTo>
                <a:lnTo>
                  <a:pt x="1611383" y="37216"/>
                </a:lnTo>
                <a:lnTo>
                  <a:pt x="1645120" y="64879"/>
                </a:lnTo>
                <a:lnTo>
                  <a:pt x="1672783" y="98617"/>
                </a:lnTo>
                <a:lnTo>
                  <a:pt x="1693138" y="136743"/>
                </a:lnTo>
                <a:lnTo>
                  <a:pt x="1705704" y="178095"/>
                </a:lnTo>
                <a:lnTo>
                  <a:pt x="1710000" y="221512"/>
                </a:lnTo>
                <a:lnTo>
                  <a:pt x="1710000" y="642487"/>
                </a:lnTo>
                <a:lnTo>
                  <a:pt x="1705500" y="687129"/>
                </a:lnTo>
                <a:lnTo>
                  <a:pt x="1692592" y="728710"/>
                </a:lnTo>
                <a:lnTo>
                  <a:pt x="1672169" y="766337"/>
                </a:lnTo>
                <a:lnTo>
                  <a:pt x="1645120" y="799120"/>
                </a:lnTo>
                <a:lnTo>
                  <a:pt x="1612337" y="826169"/>
                </a:lnTo>
                <a:lnTo>
                  <a:pt x="1574710" y="846592"/>
                </a:lnTo>
                <a:lnTo>
                  <a:pt x="1533130" y="859499"/>
                </a:lnTo>
                <a:lnTo>
                  <a:pt x="1488487" y="863999"/>
                </a:lnTo>
                <a:lnTo>
                  <a:pt x="221512" y="863999"/>
                </a:lnTo>
                <a:lnTo>
                  <a:pt x="176869" y="859499"/>
                </a:lnTo>
                <a:lnTo>
                  <a:pt x="135289" y="846592"/>
                </a:lnTo>
                <a:lnTo>
                  <a:pt x="97662" y="826169"/>
                </a:lnTo>
                <a:lnTo>
                  <a:pt x="64879" y="799120"/>
                </a:lnTo>
                <a:lnTo>
                  <a:pt x="37830" y="766337"/>
                </a:lnTo>
                <a:lnTo>
                  <a:pt x="17407" y="728710"/>
                </a:lnTo>
                <a:lnTo>
                  <a:pt x="4500" y="687129"/>
                </a:lnTo>
                <a:lnTo>
                  <a:pt x="0" y="642487"/>
                </a:lnTo>
                <a:lnTo>
                  <a:pt x="0" y="221512"/>
                </a:lnTo>
                <a:close/>
              </a:path>
            </a:pathLst>
          </a:custGeom>
          <a:ln w="12699">
            <a:solidFill>
              <a:srgbClr val="4755A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611456" y="3706399"/>
            <a:ext cx="88582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0645" marR="5080" lvl="0" indent="-6858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т</a:t>
            </a:r>
            <a:r>
              <a:rPr kumimoji="0" sz="1100" b="1" i="0" u="none" strike="noStrike" kern="1200" cap="none" spc="-2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е</a:t>
            </a: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хнич</a:t>
            </a:r>
            <a:r>
              <a:rPr kumimoji="0" sz="1100" b="1" i="0" u="none" strike="noStrike" kern="1200" cap="none" spc="-1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е</a:t>
            </a: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ские  </a:t>
            </a:r>
            <a:r>
              <a:rPr kumimoji="0" sz="1100" b="1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проблемы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8056371" y="3460327"/>
            <a:ext cx="1710055" cy="864235"/>
          </a:xfrm>
          <a:custGeom>
            <a:avLst/>
            <a:gdLst/>
            <a:ahLst/>
            <a:cxnLst/>
            <a:rect l="l" t="t" r="r" b="b"/>
            <a:pathLst>
              <a:path w="1710054" h="864235">
                <a:moveTo>
                  <a:pt x="1488487" y="863999"/>
                </a:moveTo>
                <a:lnTo>
                  <a:pt x="221512" y="863999"/>
                </a:lnTo>
                <a:lnTo>
                  <a:pt x="176869" y="859499"/>
                </a:lnTo>
                <a:lnTo>
                  <a:pt x="135289" y="846592"/>
                </a:lnTo>
                <a:lnTo>
                  <a:pt x="97662" y="826169"/>
                </a:lnTo>
                <a:lnTo>
                  <a:pt x="64879" y="799120"/>
                </a:lnTo>
                <a:lnTo>
                  <a:pt x="37830" y="766337"/>
                </a:lnTo>
                <a:lnTo>
                  <a:pt x="17407" y="728710"/>
                </a:lnTo>
                <a:lnTo>
                  <a:pt x="4500" y="687129"/>
                </a:lnTo>
                <a:lnTo>
                  <a:pt x="0" y="642487"/>
                </a:lnTo>
                <a:lnTo>
                  <a:pt x="0" y="221512"/>
                </a:lnTo>
                <a:lnTo>
                  <a:pt x="4500" y="176869"/>
                </a:lnTo>
                <a:lnTo>
                  <a:pt x="17407" y="135289"/>
                </a:lnTo>
                <a:lnTo>
                  <a:pt x="37830" y="97662"/>
                </a:lnTo>
                <a:lnTo>
                  <a:pt x="64879" y="64879"/>
                </a:lnTo>
                <a:lnTo>
                  <a:pt x="97662" y="37830"/>
                </a:lnTo>
                <a:lnTo>
                  <a:pt x="135289" y="17407"/>
                </a:lnTo>
                <a:lnTo>
                  <a:pt x="176869" y="4500"/>
                </a:lnTo>
                <a:lnTo>
                  <a:pt x="221512" y="0"/>
                </a:lnTo>
                <a:lnTo>
                  <a:pt x="1488487" y="0"/>
                </a:lnTo>
                <a:lnTo>
                  <a:pt x="1531904" y="4295"/>
                </a:lnTo>
                <a:lnTo>
                  <a:pt x="1573256" y="16861"/>
                </a:lnTo>
                <a:lnTo>
                  <a:pt x="1611382" y="37216"/>
                </a:lnTo>
                <a:lnTo>
                  <a:pt x="1645120" y="64879"/>
                </a:lnTo>
                <a:lnTo>
                  <a:pt x="1672783" y="98617"/>
                </a:lnTo>
                <a:lnTo>
                  <a:pt x="1693138" y="136743"/>
                </a:lnTo>
                <a:lnTo>
                  <a:pt x="1705704" y="178095"/>
                </a:lnTo>
                <a:lnTo>
                  <a:pt x="1709999" y="221512"/>
                </a:lnTo>
                <a:lnTo>
                  <a:pt x="1709999" y="642487"/>
                </a:lnTo>
                <a:lnTo>
                  <a:pt x="1705499" y="687129"/>
                </a:lnTo>
                <a:lnTo>
                  <a:pt x="1692592" y="728710"/>
                </a:lnTo>
                <a:lnTo>
                  <a:pt x="1672169" y="766337"/>
                </a:lnTo>
                <a:lnTo>
                  <a:pt x="1645120" y="799120"/>
                </a:lnTo>
                <a:lnTo>
                  <a:pt x="1612337" y="826169"/>
                </a:lnTo>
                <a:lnTo>
                  <a:pt x="1574710" y="846592"/>
                </a:lnTo>
                <a:lnTo>
                  <a:pt x="1533129" y="859499"/>
                </a:lnTo>
                <a:lnTo>
                  <a:pt x="1488487" y="863999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325246" y="3624612"/>
            <a:ext cx="119189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отсутствие эффективной </a:t>
            </a:r>
            <a:r>
              <a:rPr kumimoji="0" sz="7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коммуникации </a:t>
            </a:r>
            <a:r>
              <a:rPr kumimoji="0" sz="7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между 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пре</a:t>
            </a:r>
            <a:r>
              <a:rPr kumimoji="0" sz="7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д</a:t>
            </a:r>
            <a:r>
              <a:rPr kumimoji="0" sz="7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ставителям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и</a:t>
            </a:r>
            <a:r>
              <a:rPr kumimoji="0" sz="7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бизн</a:t>
            </a:r>
            <a:r>
              <a:rPr kumimoji="0" sz="7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е</a:t>
            </a:r>
            <a:r>
              <a:rPr kumimoji="0" sz="7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а  и</a:t>
            </a:r>
            <a:r>
              <a:rPr kumimoji="0" sz="7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администрацией</a:t>
            </a:r>
            <a:r>
              <a:rPr kumimoji="0" sz="7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МО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14315" y="6600121"/>
            <a:ext cx="4729718" cy="12631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ИНВЕСТИЦИОННЫЙ</a:t>
            </a:r>
            <a:r>
              <a:rPr kumimoji="0" sz="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ПРОФИЛЬ</a:t>
            </a:r>
            <a:r>
              <a:rPr kumimoji="0" sz="800" b="0" i="0" u="none" strike="noStrike" kern="1200" cap="none" spc="2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lang="ru-RU" sz="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МУНИЦИПАЛЬНОГО РАЙОНА «ТАБАСАРАНСКИЙ РАЙОН»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pPr marL="381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4315" y="525284"/>
            <a:ext cx="53549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ТОП-ДЕЙСТВИЯ</a:t>
            </a:r>
            <a:r>
              <a:rPr spc="-65" dirty="0"/>
              <a:t> </a:t>
            </a:r>
            <a:r>
              <a:rPr spc="-20" dirty="0"/>
              <a:t>АДМИНИСТРАЦИИ</a:t>
            </a:r>
          </a:p>
        </p:txBody>
      </p:sp>
      <p:sp>
        <p:nvSpPr>
          <p:cNvPr id="3" name="object 3"/>
          <p:cNvSpPr/>
          <p:nvPr/>
        </p:nvSpPr>
        <p:spPr>
          <a:xfrm>
            <a:off x="627017" y="163627"/>
            <a:ext cx="1821814" cy="274320"/>
          </a:xfrm>
          <a:custGeom>
            <a:avLst/>
            <a:gdLst/>
            <a:ahLst/>
            <a:cxnLst/>
            <a:rect l="l" t="t" r="r" b="b"/>
            <a:pathLst>
              <a:path w="1821814" h="274320">
                <a:moveTo>
                  <a:pt x="1684292" y="273843"/>
                </a:moveTo>
                <a:lnTo>
                  <a:pt x="136921" y="273843"/>
                </a:lnTo>
                <a:lnTo>
                  <a:pt x="93644" y="266863"/>
                </a:lnTo>
                <a:lnTo>
                  <a:pt x="56057" y="247425"/>
                </a:lnTo>
                <a:lnTo>
                  <a:pt x="26418" y="217786"/>
                </a:lnTo>
                <a:lnTo>
                  <a:pt x="6980" y="180199"/>
                </a:lnTo>
                <a:lnTo>
                  <a:pt x="0" y="136921"/>
                </a:lnTo>
                <a:lnTo>
                  <a:pt x="6980" y="93644"/>
                </a:lnTo>
                <a:lnTo>
                  <a:pt x="26418" y="56057"/>
                </a:lnTo>
                <a:lnTo>
                  <a:pt x="56057" y="26418"/>
                </a:lnTo>
                <a:lnTo>
                  <a:pt x="93644" y="6980"/>
                </a:lnTo>
                <a:lnTo>
                  <a:pt x="136921" y="0"/>
                </a:lnTo>
                <a:lnTo>
                  <a:pt x="1684292" y="0"/>
                </a:lnTo>
                <a:lnTo>
                  <a:pt x="1736690" y="10422"/>
                </a:lnTo>
                <a:lnTo>
                  <a:pt x="1781111" y="40103"/>
                </a:lnTo>
                <a:lnTo>
                  <a:pt x="1810792" y="84524"/>
                </a:lnTo>
                <a:lnTo>
                  <a:pt x="1821214" y="136921"/>
                </a:lnTo>
                <a:lnTo>
                  <a:pt x="1814234" y="180199"/>
                </a:lnTo>
                <a:lnTo>
                  <a:pt x="1794796" y="217786"/>
                </a:lnTo>
                <a:lnTo>
                  <a:pt x="1765157" y="247425"/>
                </a:lnTo>
                <a:lnTo>
                  <a:pt x="1727570" y="266863"/>
                </a:lnTo>
                <a:lnTo>
                  <a:pt x="1684292" y="273843"/>
                </a:lnTo>
                <a:close/>
              </a:path>
            </a:pathLst>
          </a:custGeom>
          <a:solidFill>
            <a:srgbClr val="4755A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59195" y="222825"/>
            <a:ext cx="156591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ТОП-действия</a:t>
            </a:r>
            <a:r>
              <a:rPr kumimoji="0" sz="800" b="1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администрации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4706775"/>
              </p:ext>
            </p:extLst>
          </p:nvPr>
        </p:nvGraphicFramePr>
        <p:xfrm>
          <a:off x="620664" y="1370408"/>
          <a:ext cx="9137650" cy="411111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180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873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6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6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6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64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064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918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7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СФЕРА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8731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7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ДЕЙСТВИЯ</a:t>
                      </a:r>
                      <a:r>
                        <a:rPr sz="700" b="1" spc="-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АДМИНИСТРАЦИИ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7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ОЧЕРЁДНОСТЬ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7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ВАЖНОСТЬ*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7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СТОИМОСТЬ**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7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ВРЕМЯ**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277495" marR="136525" indent="-133985">
                        <a:lnSpc>
                          <a:spcPct val="100000"/>
                        </a:lnSpc>
                      </a:pPr>
                      <a:r>
                        <a:rPr sz="7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И</a:t>
                      </a:r>
                      <a:r>
                        <a:rPr sz="7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Т</a:t>
                      </a:r>
                      <a:r>
                        <a:rPr sz="7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О</a:t>
                      </a:r>
                      <a:r>
                        <a:rPr sz="7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Г</a:t>
                      </a:r>
                      <a:r>
                        <a:rPr sz="7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ОВЫЙ  </a:t>
                      </a:r>
                      <a:r>
                        <a:rPr sz="7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БАЛЛ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074">
                <a:tc rowSpan="2">
                  <a:txBody>
                    <a:bodyPr/>
                    <a:lstStyle/>
                    <a:p>
                      <a:pPr marL="571500" marR="290830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900" b="1" spc="-10" dirty="0">
                          <a:latin typeface="Arial"/>
                          <a:cs typeface="Arial"/>
                        </a:rPr>
                        <a:t>Нивелирование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угрозы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выбора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ин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ве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с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т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ор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о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м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 д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р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у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г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о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г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о  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муниципального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образования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749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24384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Использование</a:t>
                      </a:r>
                      <a:r>
                        <a:rPr sz="700" spc="5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информационных</a:t>
                      </a:r>
                      <a:r>
                        <a:rPr sz="7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материалов</a:t>
                      </a:r>
                      <a:r>
                        <a:rPr sz="7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5" dirty="0">
                          <a:latin typeface="Microsoft Sans Serif"/>
                          <a:cs typeface="Microsoft Sans Serif"/>
                        </a:rPr>
                        <a:t>для</a:t>
                      </a:r>
                      <a:r>
                        <a:rPr sz="7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5" dirty="0">
                          <a:latin typeface="Microsoft Sans Serif"/>
                          <a:cs typeface="Microsoft Sans Serif"/>
                        </a:rPr>
                        <a:t>презентации 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dirty="0">
                          <a:latin typeface="Microsoft Sans Serif"/>
                          <a:cs typeface="Microsoft Sans Serif"/>
                        </a:rPr>
                        <a:t>сильных </a:t>
                      </a:r>
                      <a:r>
                        <a:rPr sz="700" spc="-5" dirty="0">
                          <a:latin typeface="Microsoft Sans Serif"/>
                          <a:cs typeface="Microsoft Sans Serif"/>
                        </a:rPr>
                        <a:t>сторон</a:t>
                      </a:r>
                      <a:r>
                        <a:rPr sz="7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5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70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5" dirty="0">
                          <a:latin typeface="Microsoft Sans Serif"/>
                          <a:cs typeface="Microsoft Sans Serif"/>
                        </a:rPr>
                        <a:t>возможностей</a:t>
                      </a:r>
                      <a:r>
                        <a:rPr sz="7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dirty="0">
                          <a:latin typeface="Microsoft Sans Serif"/>
                          <a:cs typeface="Microsoft Sans Serif"/>
                        </a:rPr>
                        <a:t>МО 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перед</a:t>
                      </a:r>
                      <a:r>
                        <a:rPr sz="7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потенциальными </a:t>
                      </a:r>
                      <a:r>
                        <a:rPr sz="700" spc="-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инвесторами</a:t>
                      </a:r>
                      <a:endParaRPr sz="7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19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 spc="-10" dirty="0">
                          <a:solidFill>
                            <a:srgbClr val="4755A0"/>
                          </a:solidFill>
                          <a:latin typeface="Arial"/>
                          <a:cs typeface="Arial"/>
                        </a:rPr>
                        <a:t>ТОП-1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4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5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5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339090">
                        <a:lnSpc>
                          <a:spcPct val="100000"/>
                        </a:lnSpc>
                      </a:pPr>
                      <a:r>
                        <a:rPr sz="900" b="1" spc="-5" dirty="0">
                          <a:solidFill>
                            <a:srgbClr val="4755A0"/>
                          </a:solidFill>
                          <a:latin typeface="Arial"/>
                          <a:cs typeface="Arial"/>
                        </a:rPr>
                        <a:t>14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367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49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412115">
                        <a:lnSpc>
                          <a:spcPct val="100000"/>
                        </a:lnSpc>
                      </a:pPr>
                      <a:r>
                        <a:rPr sz="700" spc="-15" dirty="0">
                          <a:latin typeface="Microsoft Sans Serif"/>
                          <a:cs typeface="Microsoft Sans Serif"/>
                        </a:rPr>
                        <a:t>Развитие</a:t>
                      </a:r>
                      <a:r>
                        <a:rPr sz="7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каналов</a:t>
                      </a:r>
                      <a:r>
                        <a:rPr sz="7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информирования:</a:t>
                      </a:r>
                      <a:r>
                        <a:rPr sz="7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модернизация</a:t>
                      </a:r>
                      <a:r>
                        <a:rPr sz="7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5" dirty="0">
                          <a:latin typeface="Microsoft Sans Serif"/>
                          <a:cs typeface="Microsoft Sans Serif"/>
                        </a:rPr>
                        <a:t>сайта, </a:t>
                      </a:r>
                      <a:r>
                        <a:rPr sz="70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использование</a:t>
                      </a:r>
                      <a:r>
                        <a:rPr sz="700" spc="-5" dirty="0">
                          <a:latin typeface="Microsoft Sans Serif"/>
                          <a:cs typeface="Microsoft Sans Serif"/>
                        </a:rPr>
                        <a:t> профильных</a:t>
                      </a:r>
                      <a:r>
                        <a:rPr sz="70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5" dirty="0">
                          <a:latin typeface="Microsoft Sans Serif"/>
                          <a:cs typeface="Microsoft Sans Serif"/>
                        </a:rPr>
                        <a:t>ресурсов</a:t>
                      </a:r>
                      <a:r>
                        <a:rPr sz="70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5" dirty="0">
                          <a:latin typeface="Microsoft Sans Serif"/>
                          <a:cs typeface="Microsoft Sans Serif"/>
                        </a:rPr>
                        <a:t>для</a:t>
                      </a:r>
                      <a:r>
                        <a:rPr sz="70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информирования </a:t>
                      </a:r>
                      <a:r>
                        <a:rPr sz="700" spc="-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dirty="0">
                          <a:latin typeface="Microsoft Sans Serif"/>
                          <a:cs typeface="Microsoft Sans Serif"/>
                        </a:rPr>
                        <a:t>о 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площадках,</a:t>
                      </a:r>
                      <a:r>
                        <a:rPr sz="7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публикация</a:t>
                      </a:r>
                      <a:r>
                        <a:rPr sz="7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рекламных</a:t>
                      </a:r>
                      <a:r>
                        <a:rPr sz="7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5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7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5" dirty="0">
                          <a:latin typeface="Microsoft Sans Serif"/>
                          <a:cs typeface="Microsoft Sans Serif"/>
                        </a:rPr>
                        <a:t>иных</a:t>
                      </a:r>
                      <a:r>
                        <a:rPr sz="70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материалов</a:t>
                      </a:r>
                      <a:endParaRPr sz="700">
                        <a:latin typeface="Microsoft Sans Serif"/>
                        <a:cs typeface="Microsoft Sans Serif"/>
                      </a:endParaRPr>
                    </a:p>
                    <a:p>
                      <a:pPr marL="171450">
                        <a:lnSpc>
                          <a:spcPts val="795"/>
                        </a:lnSpc>
                      </a:pPr>
                      <a:r>
                        <a:rPr sz="700" spc="-5" dirty="0">
                          <a:latin typeface="Microsoft Sans Serif"/>
                          <a:cs typeface="Microsoft Sans Serif"/>
                        </a:rPr>
                        <a:t>на</a:t>
                      </a:r>
                      <a:r>
                        <a:rPr sz="7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популярных</a:t>
                      </a:r>
                      <a:r>
                        <a:rPr sz="7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интернет-ресурсах</a:t>
                      </a:r>
                      <a:endParaRPr sz="7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 spc="-10" dirty="0">
                          <a:solidFill>
                            <a:srgbClr val="B1C1E4"/>
                          </a:solidFill>
                          <a:latin typeface="Arial"/>
                          <a:cs typeface="Arial"/>
                        </a:rPr>
                        <a:t>ТОП-2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5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3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2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950" dirty="0">
                        <a:latin typeface="Times New Roman"/>
                        <a:cs typeface="Times New Roman"/>
                      </a:endParaRPr>
                    </a:p>
                    <a:p>
                      <a:pPr marL="339090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10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074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571500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Кадровые</a:t>
                      </a:r>
                      <a:r>
                        <a:rPr sz="9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проблемы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171450" marR="271780">
                        <a:lnSpc>
                          <a:spcPct val="100000"/>
                        </a:lnSpc>
                      </a:pP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Проведение</a:t>
                      </a:r>
                      <a:r>
                        <a:rPr sz="7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профориентационной</a:t>
                      </a:r>
                      <a:r>
                        <a:rPr sz="7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5" dirty="0">
                          <a:latin typeface="Microsoft Sans Serif"/>
                          <a:cs typeface="Microsoft Sans Serif"/>
                        </a:rPr>
                        <a:t>работы</a:t>
                      </a:r>
                      <a:r>
                        <a:rPr sz="7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dirty="0">
                          <a:latin typeface="Microsoft Sans Serif"/>
                          <a:cs typeface="Microsoft Sans Serif"/>
                        </a:rPr>
                        <a:t>со</a:t>
                      </a:r>
                      <a:r>
                        <a:rPr sz="7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5" dirty="0">
                          <a:latin typeface="Microsoft Sans Serif"/>
                          <a:cs typeface="Microsoft Sans Serif"/>
                        </a:rPr>
                        <a:t>школьниками</a:t>
                      </a:r>
                      <a:r>
                        <a:rPr sz="7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5" dirty="0">
                          <a:latin typeface="Microsoft Sans Serif"/>
                          <a:cs typeface="Microsoft Sans Serif"/>
                        </a:rPr>
                        <a:t>для </a:t>
                      </a:r>
                      <a:r>
                        <a:rPr sz="70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привлечения</a:t>
                      </a:r>
                      <a:r>
                        <a:rPr sz="70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кадров</a:t>
                      </a:r>
                      <a:r>
                        <a:rPr sz="7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7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5" dirty="0">
                          <a:latin typeface="Microsoft Sans Serif"/>
                          <a:cs typeface="Microsoft Sans Serif"/>
                        </a:rPr>
                        <a:t>основные</a:t>
                      </a:r>
                      <a:r>
                        <a:rPr sz="7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сектора</a:t>
                      </a:r>
                      <a:r>
                        <a:rPr sz="7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20" dirty="0">
                          <a:latin typeface="Microsoft Sans Serif"/>
                          <a:cs typeface="Microsoft Sans Serif"/>
                        </a:rPr>
                        <a:t>экономики</a:t>
                      </a:r>
                      <a:endParaRPr sz="7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 spc="-10" dirty="0">
                          <a:solidFill>
                            <a:srgbClr val="4755A0"/>
                          </a:solidFill>
                          <a:latin typeface="Arial"/>
                          <a:cs typeface="Arial"/>
                        </a:rPr>
                        <a:t>ТОП-1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5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4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3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339090">
                        <a:lnSpc>
                          <a:spcPct val="100000"/>
                        </a:lnSpc>
                      </a:pPr>
                      <a:r>
                        <a:rPr sz="900" b="1" spc="-5" dirty="0">
                          <a:solidFill>
                            <a:srgbClr val="4755A0"/>
                          </a:solidFill>
                          <a:latin typeface="Arial"/>
                          <a:cs typeface="Arial"/>
                        </a:rPr>
                        <a:t>12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07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71450">
                        <a:lnSpc>
                          <a:spcPct val="100000"/>
                        </a:lnSpc>
                      </a:pP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Содействие</a:t>
                      </a:r>
                      <a:r>
                        <a:rPr sz="7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7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релокации</a:t>
                      </a:r>
                      <a:r>
                        <a:rPr sz="7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работников</a:t>
                      </a:r>
                      <a:r>
                        <a:rPr sz="7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20" dirty="0">
                          <a:latin typeface="Microsoft Sans Serif"/>
                          <a:cs typeface="Microsoft Sans Serif"/>
                        </a:rPr>
                        <a:t>из</a:t>
                      </a:r>
                      <a:r>
                        <a:rPr sz="7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5" dirty="0">
                          <a:latin typeface="Microsoft Sans Serif"/>
                          <a:cs typeface="Microsoft Sans Serif"/>
                        </a:rPr>
                        <a:t>других</a:t>
                      </a:r>
                      <a:r>
                        <a:rPr sz="7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населенных</a:t>
                      </a:r>
                      <a:r>
                        <a:rPr sz="7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5" dirty="0">
                          <a:latin typeface="Microsoft Sans Serif"/>
                          <a:cs typeface="Microsoft Sans Serif"/>
                        </a:rPr>
                        <a:t>пунктов</a:t>
                      </a:r>
                      <a:endParaRPr sz="7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 spc="-10" dirty="0">
                          <a:solidFill>
                            <a:srgbClr val="B1C1E4"/>
                          </a:solidFill>
                          <a:latin typeface="Arial"/>
                          <a:cs typeface="Arial"/>
                        </a:rPr>
                        <a:t>ТОП-2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4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1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2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370840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7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074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571500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Развитие</a:t>
                      </a:r>
                      <a:r>
                        <a:rPr sz="9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туризма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217804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Привлечение</a:t>
                      </a:r>
                      <a:r>
                        <a:rPr sz="70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сельскохозяйственных</a:t>
                      </a:r>
                      <a:r>
                        <a:rPr sz="7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предприятий</a:t>
                      </a:r>
                      <a:r>
                        <a:rPr sz="7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5" dirty="0">
                          <a:latin typeface="Microsoft Sans Serif"/>
                          <a:cs typeface="Microsoft Sans Serif"/>
                        </a:rPr>
                        <a:t>для</a:t>
                      </a:r>
                      <a:r>
                        <a:rPr sz="7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5" dirty="0">
                          <a:latin typeface="Microsoft Sans Serif"/>
                          <a:cs typeface="Microsoft Sans Serif"/>
                        </a:rPr>
                        <a:t>участия</a:t>
                      </a:r>
                      <a:r>
                        <a:rPr sz="7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dirty="0">
                          <a:latin typeface="Microsoft Sans Serif"/>
                          <a:cs typeface="Microsoft Sans Serif"/>
                        </a:rPr>
                        <a:t>в </a:t>
                      </a:r>
                      <a:r>
                        <a:rPr sz="700" spc="-17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5" dirty="0">
                          <a:latin typeface="Microsoft Sans Serif"/>
                          <a:cs typeface="Microsoft Sans Serif"/>
                        </a:rPr>
                        <a:t>агротуризме</a:t>
                      </a:r>
                      <a:r>
                        <a:rPr sz="7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5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7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помощь</a:t>
                      </a:r>
                      <a:r>
                        <a:rPr sz="7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7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5" dirty="0">
                          <a:latin typeface="Microsoft Sans Serif"/>
                          <a:cs typeface="Microsoft Sans Serif"/>
                        </a:rPr>
                        <a:t>разработке</a:t>
                      </a:r>
                      <a:r>
                        <a:rPr sz="7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маршрутов</a:t>
                      </a:r>
                      <a:r>
                        <a:rPr sz="7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dirty="0">
                          <a:latin typeface="Microsoft Sans Serif"/>
                          <a:cs typeface="Microsoft Sans Serif"/>
                        </a:rPr>
                        <a:t>со</a:t>
                      </a:r>
                      <a:r>
                        <a:rPr sz="7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стороны </a:t>
                      </a:r>
                      <a:r>
                        <a:rPr sz="700" spc="-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администрации</a:t>
                      </a:r>
                      <a:endParaRPr sz="7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 spc="-10" dirty="0">
                          <a:solidFill>
                            <a:srgbClr val="4755A0"/>
                          </a:solidFill>
                          <a:latin typeface="Arial"/>
                          <a:cs typeface="Arial"/>
                        </a:rPr>
                        <a:t>ТОП-1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5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5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3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339090">
                        <a:lnSpc>
                          <a:spcPct val="100000"/>
                        </a:lnSpc>
                      </a:pPr>
                      <a:r>
                        <a:rPr sz="900" b="1" spc="-5" dirty="0">
                          <a:solidFill>
                            <a:srgbClr val="4755A0"/>
                          </a:solidFill>
                          <a:latin typeface="Arial"/>
                          <a:cs typeface="Arial"/>
                        </a:rPr>
                        <a:t>13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107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171450" marR="513080">
                        <a:lnSpc>
                          <a:spcPct val="100000"/>
                        </a:lnSpc>
                      </a:pPr>
                      <a:r>
                        <a:rPr sz="700" spc="-15" dirty="0">
                          <a:latin typeface="Microsoft Sans Serif"/>
                          <a:cs typeface="Microsoft Sans Serif"/>
                        </a:rPr>
                        <a:t>Организация</a:t>
                      </a:r>
                      <a:r>
                        <a:rPr sz="7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5" dirty="0">
                          <a:latin typeface="Microsoft Sans Serif"/>
                          <a:cs typeface="Microsoft Sans Serif"/>
                        </a:rPr>
                        <a:t>ежегодных</a:t>
                      </a:r>
                      <a:r>
                        <a:rPr sz="7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5" dirty="0">
                          <a:latin typeface="Microsoft Sans Serif"/>
                          <a:cs typeface="Microsoft Sans Serif"/>
                        </a:rPr>
                        <a:t>фестивалей</a:t>
                      </a:r>
                      <a:r>
                        <a:rPr sz="7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7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целью</a:t>
                      </a:r>
                      <a:r>
                        <a:rPr sz="7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5" dirty="0">
                          <a:latin typeface="Microsoft Sans Serif"/>
                          <a:cs typeface="Microsoft Sans Serif"/>
                        </a:rPr>
                        <a:t>сохранения </a:t>
                      </a:r>
                      <a:r>
                        <a:rPr sz="700" spc="-17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5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70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развития</a:t>
                      </a:r>
                      <a:r>
                        <a:rPr sz="7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5" dirty="0">
                          <a:latin typeface="Microsoft Sans Serif"/>
                          <a:cs typeface="Microsoft Sans Serif"/>
                        </a:rPr>
                        <a:t>культурного</a:t>
                      </a:r>
                      <a:r>
                        <a:rPr sz="7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5" dirty="0">
                          <a:latin typeface="Microsoft Sans Serif"/>
                          <a:cs typeface="Microsoft Sans Serif"/>
                        </a:rPr>
                        <a:t>наследия</a:t>
                      </a:r>
                      <a:r>
                        <a:rPr sz="70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20" dirty="0">
                          <a:latin typeface="Microsoft Sans Serif"/>
                          <a:cs typeface="Microsoft Sans Serif"/>
                        </a:rPr>
                        <a:t>округа</a:t>
                      </a:r>
                      <a:endParaRPr sz="7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 spc="-10" dirty="0">
                          <a:solidFill>
                            <a:srgbClr val="B1C1E4"/>
                          </a:solidFill>
                          <a:latin typeface="Arial"/>
                          <a:cs typeface="Arial"/>
                        </a:rPr>
                        <a:t>ТОП-2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4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3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3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339090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10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1074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  <a:p>
                      <a:pPr marL="571500" marR="154305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Развитие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 предприни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м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ательст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в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а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171450">
                        <a:lnSpc>
                          <a:spcPct val="100000"/>
                        </a:lnSpc>
                      </a:pPr>
                      <a:r>
                        <a:rPr sz="700" spc="-15" dirty="0">
                          <a:latin typeface="Microsoft Sans Serif"/>
                          <a:cs typeface="Microsoft Sans Serif"/>
                        </a:rPr>
                        <a:t>Доведение</a:t>
                      </a:r>
                      <a:r>
                        <a:rPr sz="700" spc="-5" dirty="0">
                          <a:latin typeface="Microsoft Sans Serif"/>
                          <a:cs typeface="Microsoft Sans Serif"/>
                        </a:rPr>
                        <a:t> до 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бизнеса</a:t>
                      </a:r>
                      <a:r>
                        <a:rPr sz="700" spc="-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информации</a:t>
                      </a:r>
                      <a:endParaRPr sz="700">
                        <a:latin typeface="Microsoft Sans Serif"/>
                        <a:cs typeface="Microsoft Sans Serif"/>
                      </a:endParaRPr>
                    </a:p>
                    <a:p>
                      <a:pPr marL="171450">
                        <a:lnSpc>
                          <a:spcPct val="100000"/>
                        </a:lnSpc>
                      </a:pPr>
                      <a:r>
                        <a:rPr sz="70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7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мерах</a:t>
                      </a:r>
                      <a:r>
                        <a:rPr sz="7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20" dirty="0">
                          <a:latin typeface="Microsoft Sans Serif"/>
                          <a:cs typeface="Microsoft Sans Serif"/>
                        </a:rPr>
                        <a:t>поддержки</a:t>
                      </a:r>
                      <a:r>
                        <a:rPr sz="7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dirty="0">
                          <a:latin typeface="Microsoft Sans Serif"/>
                          <a:cs typeface="Microsoft Sans Serif"/>
                        </a:rPr>
                        <a:t>со</a:t>
                      </a:r>
                      <a:r>
                        <a:rPr sz="7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5" dirty="0">
                          <a:latin typeface="Microsoft Sans Serif"/>
                          <a:cs typeface="Microsoft Sans Serif"/>
                        </a:rPr>
                        <a:t>стороны</a:t>
                      </a:r>
                      <a:r>
                        <a:rPr sz="7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администрации</a:t>
                      </a:r>
                      <a:endParaRPr sz="7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 spc="-10" dirty="0">
                          <a:solidFill>
                            <a:srgbClr val="4755A0"/>
                          </a:solidFill>
                          <a:latin typeface="Arial"/>
                          <a:cs typeface="Arial"/>
                        </a:rPr>
                        <a:t>ТОП-1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5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5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5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339090">
                        <a:lnSpc>
                          <a:spcPct val="100000"/>
                        </a:lnSpc>
                      </a:pPr>
                      <a:r>
                        <a:rPr sz="900" b="1" spc="-5" dirty="0">
                          <a:solidFill>
                            <a:srgbClr val="4755A0"/>
                          </a:solidFill>
                          <a:latin typeface="Arial"/>
                          <a:cs typeface="Arial"/>
                        </a:rPr>
                        <a:t>15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107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50" dirty="0">
                        <a:latin typeface="Times New Roman"/>
                        <a:cs typeface="Times New Roman"/>
                      </a:endParaRPr>
                    </a:p>
                    <a:p>
                      <a:pPr marL="171450" marR="175895">
                        <a:lnSpc>
                          <a:spcPct val="100000"/>
                        </a:lnSpc>
                      </a:pP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Активная</a:t>
                      </a:r>
                      <a:r>
                        <a:rPr sz="7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работа</a:t>
                      </a:r>
                      <a:r>
                        <a:rPr sz="7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7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0" dirty="0" err="1">
                          <a:latin typeface="Microsoft Sans Serif"/>
                          <a:cs typeface="Microsoft Sans Serif"/>
                        </a:rPr>
                        <a:t>Агентством</a:t>
                      </a:r>
                      <a:r>
                        <a:rPr sz="7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lang="ru-RU" sz="700" spc="-10" dirty="0">
                          <a:latin typeface="Microsoft Sans Serif"/>
                          <a:cs typeface="Microsoft Sans Serif"/>
                        </a:rPr>
                        <a:t>по предпринимательству и инвестициям по Республике Дагестан </a:t>
                      </a:r>
                      <a:r>
                        <a:rPr sz="700" spc="-15" dirty="0" err="1">
                          <a:latin typeface="Microsoft Sans Serif"/>
                          <a:cs typeface="Microsoft Sans Serif"/>
                        </a:rPr>
                        <a:t>по</a:t>
                      </a:r>
                      <a:r>
                        <a:rPr sz="700" spc="-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 созданию</a:t>
                      </a:r>
                      <a:r>
                        <a:rPr sz="7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5" dirty="0">
                          <a:latin typeface="Microsoft Sans Serif"/>
                          <a:cs typeface="Microsoft Sans Serif"/>
                        </a:rPr>
                        <a:t>новых</a:t>
                      </a:r>
                      <a:r>
                        <a:rPr sz="7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5" dirty="0">
                          <a:latin typeface="Microsoft Sans Serif"/>
                          <a:cs typeface="Microsoft Sans Serif"/>
                        </a:rPr>
                        <a:t>проектов</a:t>
                      </a:r>
                      <a:r>
                        <a:rPr sz="7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5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7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привлечению</a:t>
                      </a:r>
                      <a:r>
                        <a:rPr sz="7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инвесторов</a:t>
                      </a:r>
                      <a:endParaRPr sz="7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7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 spc="-10" dirty="0">
                          <a:solidFill>
                            <a:srgbClr val="B1C1E4"/>
                          </a:solidFill>
                          <a:latin typeface="Arial"/>
                          <a:cs typeface="Arial"/>
                        </a:rPr>
                        <a:t>ТОП-2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7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5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7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4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7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3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7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339090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12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7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619890" y="6349459"/>
            <a:ext cx="461772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118360" algn="l"/>
              </a:tabLst>
              <a:defRPr/>
            </a:pPr>
            <a:r>
              <a:rPr kumimoji="0" sz="600" b="0" i="1" u="none" strike="noStrike" kern="1200" cap="none" spc="-1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*5-наибольшая</a:t>
            </a:r>
            <a:r>
              <a:rPr kumimoji="0" sz="600" b="0" i="1" u="none" strike="noStrike" kern="1200" cap="none" spc="2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600" b="0" i="1" u="none" strike="noStrike" kern="1200" cap="none" spc="-1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важность,</a:t>
            </a:r>
            <a:r>
              <a:rPr kumimoji="0" sz="600" b="0" i="1" u="none" strike="noStrike" kern="1200" cap="none" spc="2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600" b="0" i="1" u="none" strike="noStrike" kern="1200" cap="none" spc="-5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1-наименьшая</a:t>
            </a:r>
            <a:r>
              <a:rPr kumimoji="0" sz="600" b="0" i="1" u="none" strike="noStrike" kern="1200" cap="none" spc="2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600" b="0" i="1" u="none" strike="noStrike" kern="1200" cap="none" spc="-1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важность	</a:t>
            </a:r>
            <a:r>
              <a:rPr kumimoji="0" sz="900" b="0" i="1" u="none" strike="noStrike" kern="1200" cap="none" spc="-7" normalizeH="0" baseline="4629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**5-наименьшая</a:t>
            </a:r>
            <a:r>
              <a:rPr kumimoji="0" sz="900" b="0" i="1" u="none" strike="noStrike" kern="1200" cap="none" spc="7" normalizeH="0" baseline="4629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1" u="none" strike="noStrike" kern="1200" cap="none" spc="-7" normalizeH="0" baseline="4629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стоимость/время,</a:t>
            </a:r>
            <a:r>
              <a:rPr kumimoji="0" sz="900" b="0" i="1" u="none" strike="noStrike" kern="1200" cap="none" spc="0" normalizeH="0" baseline="4629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1" u="none" strike="noStrike" kern="1200" cap="none" spc="-15" normalizeH="0" baseline="4629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1-наибольшая</a:t>
            </a:r>
            <a:r>
              <a:rPr kumimoji="0" sz="900" b="0" i="1" u="none" strike="noStrike" kern="1200" cap="none" spc="7" normalizeH="0" baseline="4629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1" u="none" strike="noStrike" kern="1200" cap="none" spc="-15" normalizeH="0" baseline="4629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стоимость/время</a:t>
            </a:r>
            <a:endParaRPr kumimoji="0" sz="900" b="0" i="0" u="none" strike="noStrike" kern="1200" cap="none" spc="0" normalizeH="0" baseline="4629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3251" y="2431751"/>
            <a:ext cx="359999" cy="35999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3248" y="4867929"/>
            <a:ext cx="359999" cy="35999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3250" y="3249000"/>
            <a:ext cx="359999" cy="35999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53249" y="4053966"/>
            <a:ext cx="359999" cy="359999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614315" y="6600121"/>
            <a:ext cx="4880963" cy="12631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ИНВЕСТИЦИОННЫЙ</a:t>
            </a:r>
            <a:r>
              <a:rPr kumimoji="0" sz="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ПРОФИЛЬ</a:t>
            </a:r>
            <a:r>
              <a:rPr kumimoji="0" sz="800" b="0" i="0" u="none" strike="noStrike" kern="1200" cap="none" spc="2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lang="ru-RU" sz="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МУНИЦИПАЛЬНОГО РАЙОНА «ТАБАСАРАНСКИЙ РАЙОН»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pPr marL="381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14315" y="4855704"/>
            <a:ext cx="491490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МЕХАНИЗМЫ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РЕАЛИЗАЦИИ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ИНВЕСТИЦИОННОГО</a:t>
            </a:r>
            <a:r>
              <a:rPr kumimoji="0" sz="24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ПРОФИЛЯ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4315" y="6590496"/>
            <a:ext cx="491490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ИНВЕСТИЦИОННЫЙ</a:t>
            </a:r>
            <a:r>
              <a:rPr kumimoji="0" sz="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ПРОФИЛЬ</a:t>
            </a:r>
            <a:r>
              <a:rPr kumimoji="0" sz="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lang="ru-RU" sz="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МУНИЦИПАЛЬНОГО РАЙОНА «ТАБАСАРАНСКИЙ РАЙОН»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5EBA566-803A-4200-A116-2471ABB2A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5733" y="1256552"/>
            <a:ext cx="2471292" cy="28007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9FBC7A9-63B3-489C-A39C-80A51022194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4652" y="1208759"/>
            <a:ext cx="6888718" cy="28963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0339" y="2337986"/>
            <a:ext cx="9137015" cy="4345305"/>
          </a:xfrm>
          <a:custGeom>
            <a:avLst/>
            <a:gdLst/>
            <a:ahLst/>
            <a:cxnLst/>
            <a:rect l="l" t="t" r="r" b="b"/>
            <a:pathLst>
              <a:path w="9137015" h="4345305">
                <a:moveTo>
                  <a:pt x="8848575" y="4344980"/>
                </a:moveTo>
                <a:lnTo>
                  <a:pt x="287811" y="4344980"/>
                </a:lnTo>
                <a:lnTo>
                  <a:pt x="241126" y="4341213"/>
                </a:lnTo>
                <a:lnTo>
                  <a:pt x="196840" y="4330307"/>
                </a:lnTo>
                <a:lnTo>
                  <a:pt x="155545" y="4312855"/>
                </a:lnTo>
                <a:lnTo>
                  <a:pt x="117833" y="4289449"/>
                </a:lnTo>
                <a:lnTo>
                  <a:pt x="84298" y="4260682"/>
                </a:lnTo>
                <a:lnTo>
                  <a:pt x="55530" y="4227146"/>
                </a:lnTo>
                <a:lnTo>
                  <a:pt x="32124" y="4189434"/>
                </a:lnTo>
                <a:lnTo>
                  <a:pt x="14672" y="4148139"/>
                </a:lnTo>
                <a:lnTo>
                  <a:pt x="3766" y="4103853"/>
                </a:lnTo>
                <a:lnTo>
                  <a:pt x="0" y="4057168"/>
                </a:lnTo>
                <a:lnTo>
                  <a:pt x="0" y="287811"/>
                </a:lnTo>
                <a:lnTo>
                  <a:pt x="3766" y="241126"/>
                </a:lnTo>
                <a:lnTo>
                  <a:pt x="14672" y="196840"/>
                </a:lnTo>
                <a:lnTo>
                  <a:pt x="32124" y="155545"/>
                </a:lnTo>
                <a:lnTo>
                  <a:pt x="55530" y="117833"/>
                </a:lnTo>
                <a:lnTo>
                  <a:pt x="84298" y="84297"/>
                </a:lnTo>
                <a:lnTo>
                  <a:pt x="117833" y="55530"/>
                </a:lnTo>
                <a:lnTo>
                  <a:pt x="155545" y="32124"/>
                </a:lnTo>
                <a:lnTo>
                  <a:pt x="196840" y="14672"/>
                </a:lnTo>
                <a:lnTo>
                  <a:pt x="241126" y="3766"/>
                </a:lnTo>
                <a:lnTo>
                  <a:pt x="287811" y="0"/>
                </a:lnTo>
                <a:lnTo>
                  <a:pt x="8848575" y="0"/>
                </a:lnTo>
                <a:lnTo>
                  <a:pt x="8893870" y="3585"/>
                </a:lnTo>
                <a:lnTo>
                  <a:pt x="8937642" y="14128"/>
                </a:lnTo>
                <a:lnTo>
                  <a:pt x="8979118" y="31307"/>
                </a:lnTo>
                <a:lnTo>
                  <a:pt x="9017525" y="54804"/>
                </a:lnTo>
                <a:lnTo>
                  <a:pt x="9052088" y="84297"/>
                </a:lnTo>
                <a:lnTo>
                  <a:pt x="9081582" y="118862"/>
                </a:lnTo>
                <a:lnTo>
                  <a:pt x="9105079" y="157268"/>
                </a:lnTo>
                <a:lnTo>
                  <a:pt x="9122259" y="198744"/>
                </a:lnTo>
                <a:lnTo>
                  <a:pt x="9132801" y="242516"/>
                </a:lnTo>
                <a:lnTo>
                  <a:pt x="9136387" y="287811"/>
                </a:lnTo>
                <a:lnTo>
                  <a:pt x="9136387" y="4057168"/>
                </a:lnTo>
                <a:lnTo>
                  <a:pt x="9132620" y="4103853"/>
                </a:lnTo>
                <a:lnTo>
                  <a:pt x="9121714" y="4148139"/>
                </a:lnTo>
                <a:lnTo>
                  <a:pt x="9104262" y="4189434"/>
                </a:lnTo>
                <a:lnTo>
                  <a:pt x="9080856" y="4227146"/>
                </a:lnTo>
                <a:lnTo>
                  <a:pt x="9052089" y="4260682"/>
                </a:lnTo>
                <a:lnTo>
                  <a:pt x="9018553" y="4289449"/>
                </a:lnTo>
                <a:lnTo>
                  <a:pt x="8980841" y="4312855"/>
                </a:lnTo>
                <a:lnTo>
                  <a:pt x="8939546" y="4330307"/>
                </a:lnTo>
                <a:lnTo>
                  <a:pt x="8895259" y="4341213"/>
                </a:lnTo>
                <a:lnTo>
                  <a:pt x="8848575" y="434498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14315" y="525284"/>
            <a:ext cx="42868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ОСНОВНЫЕ</a:t>
            </a:r>
            <a:r>
              <a:rPr spc="-75" dirty="0"/>
              <a:t> </a:t>
            </a:r>
            <a:r>
              <a:rPr spc="-20" dirty="0"/>
              <a:t>ОРГАНИЗАЦИИ</a:t>
            </a:r>
          </a:p>
        </p:txBody>
      </p:sp>
      <p:sp>
        <p:nvSpPr>
          <p:cNvPr id="4" name="object 4"/>
          <p:cNvSpPr/>
          <p:nvPr/>
        </p:nvSpPr>
        <p:spPr>
          <a:xfrm>
            <a:off x="627017" y="163627"/>
            <a:ext cx="1476375" cy="274320"/>
          </a:xfrm>
          <a:custGeom>
            <a:avLst/>
            <a:gdLst/>
            <a:ahLst/>
            <a:cxnLst/>
            <a:rect l="l" t="t" r="r" b="b"/>
            <a:pathLst>
              <a:path w="1476375" h="274320">
                <a:moveTo>
                  <a:pt x="1339180" y="273843"/>
                </a:moveTo>
                <a:lnTo>
                  <a:pt x="136921" y="273843"/>
                </a:lnTo>
                <a:lnTo>
                  <a:pt x="93644" y="266863"/>
                </a:lnTo>
                <a:lnTo>
                  <a:pt x="56057" y="247425"/>
                </a:lnTo>
                <a:lnTo>
                  <a:pt x="26418" y="217786"/>
                </a:lnTo>
                <a:lnTo>
                  <a:pt x="6980" y="180199"/>
                </a:lnTo>
                <a:lnTo>
                  <a:pt x="0" y="136921"/>
                </a:lnTo>
                <a:lnTo>
                  <a:pt x="6980" y="93644"/>
                </a:lnTo>
                <a:lnTo>
                  <a:pt x="26418" y="56057"/>
                </a:lnTo>
                <a:lnTo>
                  <a:pt x="56057" y="26418"/>
                </a:lnTo>
                <a:lnTo>
                  <a:pt x="93644" y="6980"/>
                </a:lnTo>
                <a:lnTo>
                  <a:pt x="136921" y="0"/>
                </a:lnTo>
                <a:lnTo>
                  <a:pt x="1339180" y="0"/>
                </a:lnTo>
                <a:lnTo>
                  <a:pt x="1391578" y="10422"/>
                </a:lnTo>
                <a:lnTo>
                  <a:pt x="1435999" y="40103"/>
                </a:lnTo>
                <a:lnTo>
                  <a:pt x="1465680" y="84524"/>
                </a:lnTo>
                <a:lnTo>
                  <a:pt x="1476102" y="136921"/>
                </a:lnTo>
                <a:lnTo>
                  <a:pt x="1469122" y="180199"/>
                </a:lnTo>
                <a:lnTo>
                  <a:pt x="1449685" y="217786"/>
                </a:lnTo>
                <a:lnTo>
                  <a:pt x="1420045" y="247425"/>
                </a:lnTo>
                <a:lnTo>
                  <a:pt x="1382458" y="266863"/>
                </a:lnTo>
                <a:lnTo>
                  <a:pt x="1339180" y="273843"/>
                </a:lnTo>
                <a:close/>
              </a:path>
            </a:pathLst>
          </a:custGeom>
          <a:solidFill>
            <a:srgbClr val="4755A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59195" y="222825"/>
            <a:ext cx="120078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основные</a:t>
            </a:r>
            <a:r>
              <a:rPr kumimoji="0" sz="8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организации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xfrm>
            <a:off x="614315" y="6600121"/>
            <a:ext cx="4501024" cy="12631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ИНВЕСТИЦИОННЫЙ</a:t>
            </a:r>
            <a:r>
              <a:rPr kumimoji="0" sz="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ПРОФИЛЬ</a:t>
            </a:r>
            <a:r>
              <a:rPr kumimoji="0" sz="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lang="ru-RU" sz="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МУНИЦИПАЛЬНОГО РАЙОНА «ТАБАСАРАНСКИЙ РАЙОН</a:t>
            </a:r>
            <a:endParaRPr kumimoji="0" sz="800" b="0" i="0" u="none" strike="noStrike" kern="1200" cap="none" spc="-3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pPr marL="381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8891708"/>
              </p:ext>
            </p:extLst>
          </p:nvPr>
        </p:nvGraphicFramePr>
        <p:xfrm>
          <a:off x="620664" y="1370411"/>
          <a:ext cx="9135110" cy="20581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426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426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49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49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040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727075">
                        <a:lnSpc>
                          <a:spcPct val="100000"/>
                        </a:lnSpc>
                      </a:pPr>
                      <a:r>
                        <a:rPr sz="9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НАИМЕНОВАНИЕ</a:t>
                      </a:r>
                      <a:r>
                        <a:rPr sz="900" b="1" spc="-4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КОМПАНИИ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876935">
                        <a:lnSpc>
                          <a:spcPct val="100000"/>
                        </a:lnSpc>
                      </a:pPr>
                      <a:r>
                        <a:rPr sz="9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СФЕРА</a:t>
                      </a:r>
                      <a:r>
                        <a:rPr sz="900" b="1" spc="-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ДЕЯТЕЛЬНОСТИ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426084">
                        <a:lnSpc>
                          <a:spcPct val="100000"/>
                        </a:lnSpc>
                        <a:spcBef>
                          <a:spcPts val="900"/>
                        </a:spcBef>
                      </a:pPr>
                      <a:r>
                        <a:rPr sz="9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ВЫРУЧКА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450215">
                        <a:lnSpc>
                          <a:spcPct val="100000"/>
                        </a:lnSpc>
                      </a:pP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млн.</a:t>
                      </a:r>
                      <a:r>
                        <a:rPr sz="900" b="1" spc="-4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руб.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900"/>
                        </a:spcBef>
                      </a:pPr>
                      <a:r>
                        <a:rPr sz="9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РАБОЧИЕ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чел.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20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71450">
                        <a:lnSpc>
                          <a:spcPct val="100000"/>
                        </a:lnSpc>
                      </a:pPr>
                      <a:r>
                        <a:rPr lang="ru-RU" sz="12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«Кирпичный завод»</a:t>
                      </a: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17335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ru-RU" sz="1200" spc="-10" dirty="0"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Производство кирпича</a:t>
                      </a:r>
                      <a:endParaRPr sz="1200" dirty="0"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569595">
                        <a:lnSpc>
                          <a:spcPct val="100000"/>
                        </a:lnSpc>
                      </a:pPr>
                      <a:r>
                        <a:rPr lang="ru-RU" sz="12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20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Филиал «Табасаранский» АО « РСУ»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42989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ru-RU" sz="1200" spc="-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автомобильных дорог</a:t>
                      </a: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569595">
                        <a:lnSpc>
                          <a:spcPct val="100000"/>
                        </a:lnSpc>
                      </a:pPr>
                      <a:r>
                        <a:rPr lang="ru-RU" sz="12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</a:t>
                      </a:r>
                      <a:endParaRPr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20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71450">
                        <a:lnSpc>
                          <a:spcPct val="100000"/>
                        </a:lnSpc>
                      </a:pPr>
                      <a:r>
                        <a:rPr sz="12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</a:t>
                      </a:r>
                      <a:r>
                        <a:rPr sz="1200" b="1" spc="-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RU" sz="1200" b="1" spc="-1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Дорстройинвест</a:t>
                      </a:r>
                      <a:r>
                        <a:rPr lang="ru-RU"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</a:t>
                      </a:r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автомобильных дорог</a:t>
                      </a: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569595">
                        <a:lnSpc>
                          <a:spcPct val="100000"/>
                        </a:lnSpc>
                      </a:pPr>
                      <a:r>
                        <a:rPr lang="ru-RU" sz="12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161,9</a:t>
                      </a: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89746" y="4091990"/>
            <a:ext cx="4498340" cy="2216150"/>
          </a:xfrm>
          <a:custGeom>
            <a:avLst/>
            <a:gdLst/>
            <a:ahLst/>
            <a:cxnLst/>
            <a:rect l="l" t="t" r="r" b="b"/>
            <a:pathLst>
              <a:path w="4498340" h="2216150">
                <a:moveTo>
                  <a:pt x="4275214" y="2215828"/>
                </a:moveTo>
                <a:lnTo>
                  <a:pt x="222624" y="2215828"/>
                </a:lnTo>
                <a:lnTo>
                  <a:pt x="177757" y="2211306"/>
                </a:lnTo>
                <a:lnTo>
                  <a:pt x="135968" y="2198334"/>
                </a:lnTo>
                <a:lnTo>
                  <a:pt x="98152" y="2177808"/>
                </a:lnTo>
                <a:lnTo>
                  <a:pt x="65205" y="2150623"/>
                </a:lnTo>
                <a:lnTo>
                  <a:pt x="38020" y="2117675"/>
                </a:lnTo>
                <a:lnTo>
                  <a:pt x="17494" y="2079860"/>
                </a:lnTo>
                <a:lnTo>
                  <a:pt x="4522" y="2038071"/>
                </a:lnTo>
                <a:lnTo>
                  <a:pt x="0" y="1993204"/>
                </a:lnTo>
                <a:lnTo>
                  <a:pt x="0" y="222624"/>
                </a:lnTo>
                <a:lnTo>
                  <a:pt x="4522" y="177757"/>
                </a:lnTo>
                <a:lnTo>
                  <a:pt x="17494" y="135968"/>
                </a:lnTo>
                <a:lnTo>
                  <a:pt x="38020" y="98152"/>
                </a:lnTo>
                <a:lnTo>
                  <a:pt x="65205" y="65205"/>
                </a:lnTo>
                <a:lnTo>
                  <a:pt x="98152" y="38020"/>
                </a:lnTo>
                <a:lnTo>
                  <a:pt x="135968" y="17494"/>
                </a:lnTo>
                <a:lnTo>
                  <a:pt x="177757" y="4522"/>
                </a:lnTo>
                <a:lnTo>
                  <a:pt x="222624" y="0"/>
                </a:lnTo>
                <a:lnTo>
                  <a:pt x="4275214" y="0"/>
                </a:lnTo>
                <a:lnTo>
                  <a:pt x="4318849" y="4317"/>
                </a:lnTo>
                <a:lnTo>
                  <a:pt x="4360409" y="16946"/>
                </a:lnTo>
                <a:lnTo>
                  <a:pt x="4398726" y="37403"/>
                </a:lnTo>
                <a:lnTo>
                  <a:pt x="4432633" y="65204"/>
                </a:lnTo>
                <a:lnTo>
                  <a:pt x="4460435" y="99112"/>
                </a:lnTo>
                <a:lnTo>
                  <a:pt x="4480892" y="137429"/>
                </a:lnTo>
                <a:lnTo>
                  <a:pt x="4493521" y="178989"/>
                </a:lnTo>
                <a:lnTo>
                  <a:pt x="4497838" y="222624"/>
                </a:lnTo>
                <a:lnTo>
                  <a:pt x="4497838" y="1993204"/>
                </a:lnTo>
                <a:lnTo>
                  <a:pt x="4493316" y="2038071"/>
                </a:lnTo>
                <a:lnTo>
                  <a:pt x="4480344" y="2079860"/>
                </a:lnTo>
                <a:lnTo>
                  <a:pt x="4459818" y="2117675"/>
                </a:lnTo>
                <a:lnTo>
                  <a:pt x="4432633" y="2150623"/>
                </a:lnTo>
                <a:lnTo>
                  <a:pt x="4399686" y="2177808"/>
                </a:lnTo>
                <a:lnTo>
                  <a:pt x="4361870" y="2198334"/>
                </a:lnTo>
                <a:lnTo>
                  <a:pt x="4320081" y="2211306"/>
                </a:lnTo>
                <a:lnTo>
                  <a:pt x="4275214" y="221582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506103" y="4281782"/>
            <a:ext cx="37719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2560" lvl="0" indent="-150495" defTabSz="914400">
              <a:spcBef>
                <a:spcPts val="100"/>
              </a:spcBef>
              <a:buFontTx/>
              <a:buChar char="•"/>
              <a:tabLst>
                <a:tab pos="163195" algn="l"/>
              </a:tabLst>
            </a:pPr>
            <a:r>
              <a:rPr lang="ru-RU" sz="1100" b="1" dirty="0">
                <a:solidFill>
                  <a:srgbClr val="4755A0"/>
                </a:solidFill>
                <a:latin typeface="Arial"/>
                <a:cs typeface="Arial"/>
              </a:rPr>
              <a:t>Производство в среднем  7500 тонн бетона в год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14315" y="525284"/>
            <a:ext cx="43262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КЛЮЧЕВЫЕ</a:t>
            </a:r>
            <a:r>
              <a:rPr spc="-80" dirty="0"/>
              <a:t> </a:t>
            </a:r>
            <a:r>
              <a:rPr spc="-5" dirty="0"/>
              <a:t>КОМПЕТЕНЦИИ</a:t>
            </a:r>
          </a:p>
        </p:txBody>
      </p:sp>
      <p:sp>
        <p:nvSpPr>
          <p:cNvPr id="5" name="object 5"/>
          <p:cNvSpPr/>
          <p:nvPr/>
        </p:nvSpPr>
        <p:spPr>
          <a:xfrm>
            <a:off x="627017" y="163627"/>
            <a:ext cx="1503680" cy="274320"/>
          </a:xfrm>
          <a:custGeom>
            <a:avLst/>
            <a:gdLst/>
            <a:ahLst/>
            <a:cxnLst/>
            <a:rect l="l" t="t" r="r" b="b"/>
            <a:pathLst>
              <a:path w="1503680" h="274320">
                <a:moveTo>
                  <a:pt x="1366612" y="273843"/>
                </a:moveTo>
                <a:lnTo>
                  <a:pt x="136921" y="273843"/>
                </a:lnTo>
                <a:lnTo>
                  <a:pt x="93644" y="266863"/>
                </a:lnTo>
                <a:lnTo>
                  <a:pt x="56057" y="247425"/>
                </a:lnTo>
                <a:lnTo>
                  <a:pt x="26418" y="217786"/>
                </a:lnTo>
                <a:lnTo>
                  <a:pt x="6980" y="180199"/>
                </a:lnTo>
                <a:lnTo>
                  <a:pt x="0" y="136921"/>
                </a:lnTo>
                <a:lnTo>
                  <a:pt x="6980" y="93644"/>
                </a:lnTo>
                <a:lnTo>
                  <a:pt x="26418" y="56057"/>
                </a:lnTo>
                <a:lnTo>
                  <a:pt x="56057" y="26418"/>
                </a:lnTo>
                <a:lnTo>
                  <a:pt x="93644" y="6980"/>
                </a:lnTo>
                <a:lnTo>
                  <a:pt x="136921" y="0"/>
                </a:lnTo>
                <a:lnTo>
                  <a:pt x="1366612" y="0"/>
                </a:lnTo>
                <a:lnTo>
                  <a:pt x="1419010" y="10422"/>
                </a:lnTo>
                <a:lnTo>
                  <a:pt x="1463431" y="40103"/>
                </a:lnTo>
                <a:lnTo>
                  <a:pt x="1493112" y="84524"/>
                </a:lnTo>
                <a:lnTo>
                  <a:pt x="1503534" y="136921"/>
                </a:lnTo>
                <a:lnTo>
                  <a:pt x="1496554" y="180199"/>
                </a:lnTo>
                <a:lnTo>
                  <a:pt x="1477117" y="217786"/>
                </a:lnTo>
                <a:lnTo>
                  <a:pt x="1447477" y="247425"/>
                </a:lnTo>
                <a:lnTo>
                  <a:pt x="1409890" y="266863"/>
                </a:lnTo>
                <a:lnTo>
                  <a:pt x="1366612" y="273843"/>
                </a:lnTo>
                <a:close/>
              </a:path>
            </a:pathLst>
          </a:custGeom>
          <a:solidFill>
            <a:srgbClr val="4755A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59195" y="222825"/>
            <a:ext cx="122999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ключевые</a:t>
            </a:r>
            <a:r>
              <a:rPr kumimoji="0" sz="800" b="1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компетенции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27017" y="1401546"/>
            <a:ext cx="4498340" cy="775970"/>
          </a:xfrm>
          <a:custGeom>
            <a:avLst/>
            <a:gdLst/>
            <a:ahLst/>
            <a:cxnLst/>
            <a:rect l="l" t="t" r="r" b="b"/>
            <a:pathLst>
              <a:path w="4498340" h="775969">
                <a:moveTo>
                  <a:pt x="4294635" y="775596"/>
                </a:moveTo>
                <a:lnTo>
                  <a:pt x="203206" y="775596"/>
                </a:lnTo>
                <a:lnTo>
                  <a:pt x="156613" y="770230"/>
                </a:lnTo>
                <a:lnTo>
                  <a:pt x="113841" y="754942"/>
                </a:lnTo>
                <a:lnTo>
                  <a:pt x="76111" y="730954"/>
                </a:lnTo>
                <a:lnTo>
                  <a:pt x="44642" y="699485"/>
                </a:lnTo>
                <a:lnTo>
                  <a:pt x="20654" y="661755"/>
                </a:lnTo>
                <a:lnTo>
                  <a:pt x="5366" y="618983"/>
                </a:lnTo>
                <a:lnTo>
                  <a:pt x="0" y="572390"/>
                </a:lnTo>
                <a:lnTo>
                  <a:pt x="0" y="203206"/>
                </a:lnTo>
                <a:lnTo>
                  <a:pt x="5366" y="156613"/>
                </a:lnTo>
                <a:lnTo>
                  <a:pt x="20654" y="113841"/>
                </a:lnTo>
                <a:lnTo>
                  <a:pt x="44642" y="76111"/>
                </a:lnTo>
                <a:lnTo>
                  <a:pt x="76111" y="44642"/>
                </a:lnTo>
                <a:lnTo>
                  <a:pt x="113841" y="20654"/>
                </a:lnTo>
                <a:lnTo>
                  <a:pt x="156613" y="5366"/>
                </a:lnTo>
                <a:lnTo>
                  <a:pt x="203206" y="0"/>
                </a:lnTo>
                <a:lnTo>
                  <a:pt x="4294635" y="0"/>
                </a:lnTo>
                <a:lnTo>
                  <a:pt x="4334464" y="3940"/>
                </a:lnTo>
                <a:lnTo>
                  <a:pt x="4372399" y="15468"/>
                </a:lnTo>
                <a:lnTo>
                  <a:pt x="4407374" y="34141"/>
                </a:lnTo>
                <a:lnTo>
                  <a:pt x="4438324" y="59517"/>
                </a:lnTo>
                <a:lnTo>
                  <a:pt x="4463701" y="90467"/>
                </a:lnTo>
                <a:lnTo>
                  <a:pt x="4482373" y="125442"/>
                </a:lnTo>
                <a:lnTo>
                  <a:pt x="4493901" y="163377"/>
                </a:lnTo>
                <a:lnTo>
                  <a:pt x="4497841" y="203206"/>
                </a:lnTo>
                <a:lnTo>
                  <a:pt x="4497841" y="572390"/>
                </a:lnTo>
                <a:lnTo>
                  <a:pt x="4492475" y="618983"/>
                </a:lnTo>
                <a:lnTo>
                  <a:pt x="4477187" y="661755"/>
                </a:lnTo>
                <a:lnTo>
                  <a:pt x="4453199" y="699485"/>
                </a:lnTo>
                <a:lnTo>
                  <a:pt x="4421730" y="730954"/>
                </a:lnTo>
                <a:lnTo>
                  <a:pt x="4384000" y="754942"/>
                </a:lnTo>
                <a:lnTo>
                  <a:pt x="4341229" y="770230"/>
                </a:lnTo>
                <a:lnTo>
                  <a:pt x="4294635" y="775596"/>
                </a:lnTo>
                <a:close/>
              </a:path>
            </a:pathLst>
          </a:custGeom>
          <a:solidFill>
            <a:srgbClr val="4755A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88209" y="1687236"/>
            <a:ext cx="2274896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ООО «Кирпичный завод»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27014" y="4091992"/>
            <a:ext cx="4498340" cy="2216150"/>
          </a:xfrm>
          <a:custGeom>
            <a:avLst/>
            <a:gdLst/>
            <a:ahLst/>
            <a:cxnLst/>
            <a:rect l="l" t="t" r="r" b="b"/>
            <a:pathLst>
              <a:path w="4498340" h="2216150">
                <a:moveTo>
                  <a:pt x="4275214" y="2215828"/>
                </a:moveTo>
                <a:lnTo>
                  <a:pt x="222624" y="2215828"/>
                </a:lnTo>
                <a:lnTo>
                  <a:pt x="177757" y="2211305"/>
                </a:lnTo>
                <a:lnTo>
                  <a:pt x="135968" y="2198333"/>
                </a:lnTo>
                <a:lnTo>
                  <a:pt x="98152" y="2177808"/>
                </a:lnTo>
                <a:lnTo>
                  <a:pt x="65205" y="2150623"/>
                </a:lnTo>
                <a:lnTo>
                  <a:pt x="38020" y="2117675"/>
                </a:lnTo>
                <a:lnTo>
                  <a:pt x="17494" y="2079859"/>
                </a:lnTo>
                <a:lnTo>
                  <a:pt x="4522" y="2038070"/>
                </a:lnTo>
                <a:lnTo>
                  <a:pt x="0" y="1993204"/>
                </a:lnTo>
                <a:lnTo>
                  <a:pt x="0" y="222624"/>
                </a:lnTo>
                <a:lnTo>
                  <a:pt x="4522" y="177757"/>
                </a:lnTo>
                <a:lnTo>
                  <a:pt x="17494" y="135968"/>
                </a:lnTo>
                <a:lnTo>
                  <a:pt x="38020" y="98152"/>
                </a:lnTo>
                <a:lnTo>
                  <a:pt x="65205" y="65205"/>
                </a:lnTo>
                <a:lnTo>
                  <a:pt x="98152" y="38020"/>
                </a:lnTo>
                <a:lnTo>
                  <a:pt x="135968" y="17494"/>
                </a:lnTo>
                <a:lnTo>
                  <a:pt x="177757" y="4522"/>
                </a:lnTo>
                <a:lnTo>
                  <a:pt x="222624" y="0"/>
                </a:lnTo>
                <a:lnTo>
                  <a:pt x="4275214" y="0"/>
                </a:lnTo>
                <a:lnTo>
                  <a:pt x="4318849" y="4317"/>
                </a:lnTo>
                <a:lnTo>
                  <a:pt x="4360409" y="16946"/>
                </a:lnTo>
                <a:lnTo>
                  <a:pt x="4398726" y="37403"/>
                </a:lnTo>
                <a:lnTo>
                  <a:pt x="4432633" y="65204"/>
                </a:lnTo>
                <a:lnTo>
                  <a:pt x="4460435" y="99111"/>
                </a:lnTo>
                <a:lnTo>
                  <a:pt x="4480892" y="137429"/>
                </a:lnTo>
                <a:lnTo>
                  <a:pt x="4493521" y="178989"/>
                </a:lnTo>
                <a:lnTo>
                  <a:pt x="4497838" y="222624"/>
                </a:lnTo>
                <a:lnTo>
                  <a:pt x="4497838" y="1993204"/>
                </a:lnTo>
                <a:lnTo>
                  <a:pt x="4493316" y="2038070"/>
                </a:lnTo>
                <a:lnTo>
                  <a:pt x="4480344" y="2079859"/>
                </a:lnTo>
                <a:lnTo>
                  <a:pt x="4459818" y="2117675"/>
                </a:lnTo>
                <a:lnTo>
                  <a:pt x="4432633" y="2150623"/>
                </a:lnTo>
                <a:lnTo>
                  <a:pt x="4399686" y="2177808"/>
                </a:lnTo>
                <a:lnTo>
                  <a:pt x="4361870" y="2198333"/>
                </a:lnTo>
                <a:lnTo>
                  <a:pt x="4320081" y="2211305"/>
                </a:lnTo>
                <a:lnTo>
                  <a:pt x="4275214" y="221582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43370" y="4281783"/>
            <a:ext cx="4097654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2560" lvl="0" indent="-150495" defTabSz="914400">
              <a:spcBef>
                <a:spcPts val="100"/>
              </a:spcBef>
              <a:buFontTx/>
              <a:buChar char="•"/>
              <a:tabLst>
                <a:tab pos="163195" algn="l"/>
              </a:tabLst>
            </a:pPr>
            <a:r>
              <a:rPr lang="ru-RU" sz="1100" b="1" dirty="0">
                <a:solidFill>
                  <a:srgbClr val="4755A0"/>
                </a:solidFill>
                <a:latin typeface="Arial"/>
                <a:cs typeface="Arial"/>
              </a:rPr>
              <a:t>1 млн 240 тыс. производства кирпича в год</a:t>
            </a:r>
          </a:p>
        </p:txBody>
      </p:sp>
      <p:sp>
        <p:nvSpPr>
          <p:cNvPr id="12" name="object 12"/>
          <p:cNvSpPr/>
          <p:nvPr/>
        </p:nvSpPr>
        <p:spPr>
          <a:xfrm>
            <a:off x="746940" y="1518198"/>
            <a:ext cx="551815" cy="551815"/>
          </a:xfrm>
          <a:custGeom>
            <a:avLst/>
            <a:gdLst/>
            <a:ahLst/>
            <a:cxnLst/>
            <a:rect l="l" t="t" r="r" b="b"/>
            <a:pathLst>
              <a:path w="551815" h="551814">
                <a:moveTo>
                  <a:pt x="275671" y="551342"/>
                </a:moveTo>
                <a:lnTo>
                  <a:pt x="226119" y="546901"/>
                </a:lnTo>
                <a:lnTo>
                  <a:pt x="179480" y="534096"/>
                </a:lnTo>
                <a:lnTo>
                  <a:pt x="136534" y="513705"/>
                </a:lnTo>
                <a:lnTo>
                  <a:pt x="98059" y="486508"/>
                </a:lnTo>
                <a:lnTo>
                  <a:pt x="64834" y="453283"/>
                </a:lnTo>
                <a:lnTo>
                  <a:pt x="37637" y="414808"/>
                </a:lnTo>
                <a:lnTo>
                  <a:pt x="17246" y="371862"/>
                </a:lnTo>
                <a:lnTo>
                  <a:pt x="4441" y="325223"/>
                </a:lnTo>
                <a:lnTo>
                  <a:pt x="0" y="275671"/>
                </a:lnTo>
                <a:lnTo>
                  <a:pt x="4441" y="226119"/>
                </a:lnTo>
                <a:lnTo>
                  <a:pt x="17246" y="179480"/>
                </a:lnTo>
                <a:lnTo>
                  <a:pt x="37637" y="136534"/>
                </a:lnTo>
                <a:lnTo>
                  <a:pt x="64834" y="98059"/>
                </a:lnTo>
                <a:lnTo>
                  <a:pt x="98059" y="64834"/>
                </a:lnTo>
                <a:lnTo>
                  <a:pt x="136534" y="37637"/>
                </a:lnTo>
                <a:lnTo>
                  <a:pt x="179480" y="17246"/>
                </a:lnTo>
                <a:lnTo>
                  <a:pt x="226119" y="4441"/>
                </a:lnTo>
                <a:lnTo>
                  <a:pt x="275671" y="0"/>
                </a:lnTo>
                <a:lnTo>
                  <a:pt x="329703" y="5345"/>
                </a:lnTo>
                <a:lnTo>
                  <a:pt x="381166" y="20984"/>
                </a:lnTo>
                <a:lnTo>
                  <a:pt x="428614" y="46316"/>
                </a:lnTo>
                <a:lnTo>
                  <a:pt x="470600" y="80742"/>
                </a:lnTo>
                <a:lnTo>
                  <a:pt x="505026" y="122728"/>
                </a:lnTo>
                <a:lnTo>
                  <a:pt x="530358" y="170176"/>
                </a:lnTo>
                <a:lnTo>
                  <a:pt x="545997" y="221639"/>
                </a:lnTo>
                <a:lnTo>
                  <a:pt x="551342" y="275671"/>
                </a:lnTo>
                <a:lnTo>
                  <a:pt x="546901" y="325223"/>
                </a:lnTo>
                <a:lnTo>
                  <a:pt x="534096" y="371862"/>
                </a:lnTo>
                <a:lnTo>
                  <a:pt x="513705" y="414808"/>
                </a:lnTo>
                <a:lnTo>
                  <a:pt x="486508" y="453283"/>
                </a:lnTo>
                <a:lnTo>
                  <a:pt x="453283" y="486508"/>
                </a:lnTo>
                <a:lnTo>
                  <a:pt x="414808" y="513705"/>
                </a:lnTo>
                <a:lnTo>
                  <a:pt x="371862" y="534096"/>
                </a:lnTo>
                <a:lnTo>
                  <a:pt x="325223" y="546901"/>
                </a:lnTo>
                <a:lnTo>
                  <a:pt x="275671" y="551342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289755" y="1401546"/>
            <a:ext cx="4498340" cy="775970"/>
          </a:xfrm>
          <a:custGeom>
            <a:avLst/>
            <a:gdLst/>
            <a:ahLst/>
            <a:cxnLst/>
            <a:rect l="l" t="t" r="r" b="b"/>
            <a:pathLst>
              <a:path w="4498340" h="775969">
                <a:moveTo>
                  <a:pt x="4294635" y="775596"/>
                </a:moveTo>
                <a:lnTo>
                  <a:pt x="203206" y="775596"/>
                </a:lnTo>
                <a:lnTo>
                  <a:pt x="156612" y="770230"/>
                </a:lnTo>
                <a:lnTo>
                  <a:pt x="113841" y="754942"/>
                </a:lnTo>
                <a:lnTo>
                  <a:pt x="76111" y="730954"/>
                </a:lnTo>
                <a:lnTo>
                  <a:pt x="44642" y="699485"/>
                </a:lnTo>
                <a:lnTo>
                  <a:pt x="20654" y="661755"/>
                </a:lnTo>
                <a:lnTo>
                  <a:pt x="5366" y="618983"/>
                </a:lnTo>
                <a:lnTo>
                  <a:pt x="0" y="572390"/>
                </a:lnTo>
                <a:lnTo>
                  <a:pt x="0" y="203206"/>
                </a:lnTo>
                <a:lnTo>
                  <a:pt x="5366" y="156613"/>
                </a:lnTo>
                <a:lnTo>
                  <a:pt x="20654" y="113841"/>
                </a:lnTo>
                <a:lnTo>
                  <a:pt x="44642" y="76111"/>
                </a:lnTo>
                <a:lnTo>
                  <a:pt x="76111" y="44642"/>
                </a:lnTo>
                <a:lnTo>
                  <a:pt x="113841" y="20654"/>
                </a:lnTo>
                <a:lnTo>
                  <a:pt x="156612" y="5366"/>
                </a:lnTo>
                <a:lnTo>
                  <a:pt x="203206" y="0"/>
                </a:lnTo>
                <a:lnTo>
                  <a:pt x="4294635" y="0"/>
                </a:lnTo>
                <a:lnTo>
                  <a:pt x="4334464" y="3940"/>
                </a:lnTo>
                <a:lnTo>
                  <a:pt x="4372399" y="15468"/>
                </a:lnTo>
                <a:lnTo>
                  <a:pt x="4407374" y="34141"/>
                </a:lnTo>
                <a:lnTo>
                  <a:pt x="4438323" y="59517"/>
                </a:lnTo>
                <a:lnTo>
                  <a:pt x="4463700" y="90467"/>
                </a:lnTo>
                <a:lnTo>
                  <a:pt x="4482373" y="125442"/>
                </a:lnTo>
                <a:lnTo>
                  <a:pt x="4493901" y="163377"/>
                </a:lnTo>
                <a:lnTo>
                  <a:pt x="4497841" y="203206"/>
                </a:lnTo>
                <a:lnTo>
                  <a:pt x="4497841" y="572390"/>
                </a:lnTo>
                <a:lnTo>
                  <a:pt x="4492475" y="618983"/>
                </a:lnTo>
                <a:lnTo>
                  <a:pt x="4477187" y="661755"/>
                </a:lnTo>
                <a:lnTo>
                  <a:pt x="4453199" y="699485"/>
                </a:lnTo>
                <a:lnTo>
                  <a:pt x="4421730" y="730954"/>
                </a:lnTo>
                <a:lnTo>
                  <a:pt x="4384000" y="754942"/>
                </a:lnTo>
                <a:lnTo>
                  <a:pt x="4341228" y="770230"/>
                </a:lnTo>
                <a:lnTo>
                  <a:pt x="4294635" y="775596"/>
                </a:lnTo>
                <a:close/>
              </a:path>
            </a:pathLst>
          </a:custGeom>
          <a:solidFill>
            <a:srgbClr val="4755A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050946" y="1687236"/>
            <a:ext cx="2165401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ООО</a:t>
            </a:r>
            <a:r>
              <a:rPr kumimoji="0" lang="en-US" sz="11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ru-RU" sz="11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«</a:t>
            </a:r>
            <a:r>
              <a:rPr kumimoji="0" lang="ru-RU" sz="1100" b="1" i="0" u="none" strike="noStrike" kern="1200" cap="none" spc="-5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Дорстройинвест</a:t>
            </a:r>
            <a:r>
              <a:rPr kumimoji="0" lang="ru-RU" sz="11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»</a:t>
            </a:r>
            <a:r>
              <a:rPr kumimoji="0" sz="1100" b="1" i="0" u="none" strike="noStrike" kern="1200" cap="none" spc="2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409677" y="1534532"/>
            <a:ext cx="551815" cy="551815"/>
          </a:xfrm>
          <a:custGeom>
            <a:avLst/>
            <a:gdLst/>
            <a:ahLst/>
            <a:cxnLst/>
            <a:rect l="l" t="t" r="r" b="b"/>
            <a:pathLst>
              <a:path w="551814" h="551814">
                <a:moveTo>
                  <a:pt x="275671" y="551342"/>
                </a:moveTo>
                <a:lnTo>
                  <a:pt x="226119" y="546901"/>
                </a:lnTo>
                <a:lnTo>
                  <a:pt x="179480" y="534096"/>
                </a:lnTo>
                <a:lnTo>
                  <a:pt x="136534" y="513705"/>
                </a:lnTo>
                <a:lnTo>
                  <a:pt x="98059" y="486508"/>
                </a:lnTo>
                <a:lnTo>
                  <a:pt x="64834" y="453283"/>
                </a:lnTo>
                <a:lnTo>
                  <a:pt x="37637" y="414808"/>
                </a:lnTo>
                <a:lnTo>
                  <a:pt x="17246" y="371862"/>
                </a:lnTo>
                <a:lnTo>
                  <a:pt x="4441" y="325223"/>
                </a:lnTo>
                <a:lnTo>
                  <a:pt x="0" y="275671"/>
                </a:lnTo>
                <a:lnTo>
                  <a:pt x="4441" y="226119"/>
                </a:lnTo>
                <a:lnTo>
                  <a:pt x="17246" y="179480"/>
                </a:lnTo>
                <a:lnTo>
                  <a:pt x="37637" y="136534"/>
                </a:lnTo>
                <a:lnTo>
                  <a:pt x="64834" y="98059"/>
                </a:lnTo>
                <a:lnTo>
                  <a:pt x="98059" y="64834"/>
                </a:lnTo>
                <a:lnTo>
                  <a:pt x="136534" y="37637"/>
                </a:lnTo>
                <a:lnTo>
                  <a:pt x="179480" y="17246"/>
                </a:lnTo>
                <a:lnTo>
                  <a:pt x="226119" y="4441"/>
                </a:lnTo>
                <a:lnTo>
                  <a:pt x="275671" y="0"/>
                </a:lnTo>
                <a:lnTo>
                  <a:pt x="329703" y="5345"/>
                </a:lnTo>
                <a:lnTo>
                  <a:pt x="381166" y="20984"/>
                </a:lnTo>
                <a:lnTo>
                  <a:pt x="428613" y="46316"/>
                </a:lnTo>
                <a:lnTo>
                  <a:pt x="470600" y="80742"/>
                </a:lnTo>
                <a:lnTo>
                  <a:pt x="505026" y="122728"/>
                </a:lnTo>
                <a:lnTo>
                  <a:pt x="530358" y="170176"/>
                </a:lnTo>
                <a:lnTo>
                  <a:pt x="545997" y="221639"/>
                </a:lnTo>
                <a:lnTo>
                  <a:pt x="551342" y="275671"/>
                </a:lnTo>
                <a:lnTo>
                  <a:pt x="546901" y="325223"/>
                </a:lnTo>
                <a:lnTo>
                  <a:pt x="534096" y="371862"/>
                </a:lnTo>
                <a:lnTo>
                  <a:pt x="513705" y="414808"/>
                </a:lnTo>
                <a:lnTo>
                  <a:pt x="486508" y="453283"/>
                </a:lnTo>
                <a:lnTo>
                  <a:pt x="453283" y="486508"/>
                </a:lnTo>
                <a:lnTo>
                  <a:pt x="414808" y="513705"/>
                </a:lnTo>
                <a:lnTo>
                  <a:pt x="371862" y="534096"/>
                </a:lnTo>
                <a:lnTo>
                  <a:pt x="325223" y="546901"/>
                </a:lnTo>
                <a:lnTo>
                  <a:pt x="275671" y="551342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27009" y="2294835"/>
            <a:ext cx="4498340" cy="775970"/>
          </a:xfrm>
          <a:custGeom>
            <a:avLst/>
            <a:gdLst/>
            <a:ahLst/>
            <a:cxnLst/>
            <a:rect l="l" t="t" r="r" b="b"/>
            <a:pathLst>
              <a:path w="4498340" h="775969">
                <a:moveTo>
                  <a:pt x="0" y="203206"/>
                </a:moveTo>
                <a:lnTo>
                  <a:pt x="5366" y="156613"/>
                </a:lnTo>
                <a:lnTo>
                  <a:pt x="20654" y="113841"/>
                </a:lnTo>
                <a:lnTo>
                  <a:pt x="44642" y="76111"/>
                </a:lnTo>
                <a:lnTo>
                  <a:pt x="76111" y="44642"/>
                </a:lnTo>
                <a:lnTo>
                  <a:pt x="113841" y="20654"/>
                </a:lnTo>
                <a:lnTo>
                  <a:pt x="156613" y="5366"/>
                </a:lnTo>
                <a:lnTo>
                  <a:pt x="203206" y="0"/>
                </a:lnTo>
                <a:lnTo>
                  <a:pt x="4294635" y="0"/>
                </a:lnTo>
                <a:lnTo>
                  <a:pt x="4334464" y="3940"/>
                </a:lnTo>
                <a:lnTo>
                  <a:pt x="4372399" y="15468"/>
                </a:lnTo>
                <a:lnTo>
                  <a:pt x="4407374" y="34141"/>
                </a:lnTo>
                <a:lnTo>
                  <a:pt x="4438324" y="59517"/>
                </a:lnTo>
                <a:lnTo>
                  <a:pt x="4463700" y="90467"/>
                </a:lnTo>
                <a:lnTo>
                  <a:pt x="4482373" y="125442"/>
                </a:lnTo>
                <a:lnTo>
                  <a:pt x="4493901" y="163377"/>
                </a:lnTo>
                <a:lnTo>
                  <a:pt x="4497842" y="203206"/>
                </a:lnTo>
                <a:lnTo>
                  <a:pt x="4497842" y="572390"/>
                </a:lnTo>
                <a:lnTo>
                  <a:pt x="4492475" y="618983"/>
                </a:lnTo>
                <a:lnTo>
                  <a:pt x="4477188" y="661755"/>
                </a:lnTo>
                <a:lnTo>
                  <a:pt x="4453199" y="699485"/>
                </a:lnTo>
                <a:lnTo>
                  <a:pt x="4421730" y="730954"/>
                </a:lnTo>
                <a:lnTo>
                  <a:pt x="4384000" y="754942"/>
                </a:lnTo>
                <a:lnTo>
                  <a:pt x="4341228" y="770230"/>
                </a:lnTo>
                <a:lnTo>
                  <a:pt x="4294635" y="775596"/>
                </a:lnTo>
                <a:lnTo>
                  <a:pt x="203206" y="775596"/>
                </a:lnTo>
                <a:lnTo>
                  <a:pt x="156613" y="770230"/>
                </a:lnTo>
                <a:lnTo>
                  <a:pt x="113841" y="754942"/>
                </a:lnTo>
                <a:lnTo>
                  <a:pt x="76111" y="730954"/>
                </a:lnTo>
                <a:lnTo>
                  <a:pt x="44642" y="699485"/>
                </a:lnTo>
                <a:lnTo>
                  <a:pt x="20654" y="661755"/>
                </a:lnTo>
                <a:lnTo>
                  <a:pt x="5366" y="618983"/>
                </a:lnTo>
                <a:lnTo>
                  <a:pt x="0" y="572390"/>
                </a:lnTo>
                <a:lnTo>
                  <a:pt x="0" y="203206"/>
                </a:lnTo>
                <a:close/>
              </a:path>
            </a:pathLst>
          </a:custGeom>
          <a:ln w="12699">
            <a:solidFill>
              <a:srgbClr val="4755A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088305" y="2580526"/>
            <a:ext cx="15748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на</a:t>
            </a:r>
            <a:r>
              <a:rPr kumimoji="0" sz="1100" b="1" i="0" u="none" strike="noStrike" kern="1200" cap="none" spc="-2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0" u="none" strike="noStrike" kern="1200" cap="none" spc="-5" normalizeH="0" baseline="0" noProof="0" dirty="0" err="1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рынке</a:t>
            </a:r>
            <a:r>
              <a:rPr kumimoji="0" sz="1100" b="1" i="0" u="none" strike="noStrike" kern="1200" cap="none" spc="-2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100" b="1" i="0" u="none" strike="noStrike" kern="1200" cap="none" spc="-2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19 </a:t>
            </a:r>
            <a:r>
              <a:rPr kumimoji="0" sz="1100" b="1" i="0" u="none" strike="noStrike" kern="1200" cap="none" spc="-10" normalizeH="0" baseline="0" noProof="0" dirty="0" err="1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лет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289746" y="2294835"/>
            <a:ext cx="4498340" cy="775970"/>
          </a:xfrm>
          <a:custGeom>
            <a:avLst/>
            <a:gdLst/>
            <a:ahLst/>
            <a:cxnLst/>
            <a:rect l="l" t="t" r="r" b="b"/>
            <a:pathLst>
              <a:path w="4498340" h="775969">
                <a:moveTo>
                  <a:pt x="0" y="203206"/>
                </a:moveTo>
                <a:lnTo>
                  <a:pt x="5366" y="156613"/>
                </a:lnTo>
                <a:lnTo>
                  <a:pt x="20654" y="113841"/>
                </a:lnTo>
                <a:lnTo>
                  <a:pt x="44642" y="76111"/>
                </a:lnTo>
                <a:lnTo>
                  <a:pt x="76111" y="44642"/>
                </a:lnTo>
                <a:lnTo>
                  <a:pt x="113841" y="20654"/>
                </a:lnTo>
                <a:lnTo>
                  <a:pt x="156613" y="5366"/>
                </a:lnTo>
                <a:lnTo>
                  <a:pt x="203206" y="0"/>
                </a:lnTo>
                <a:lnTo>
                  <a:pt x="4294635" y="0"/>
                </a:lnTo>
                <a:lnTo>
                  <a:pt x="4334464" y="3940"/>
                </a:lnTo>
                <a:lnTo>
                  <a:pt x="4372399" y="15468"/>
                </a:lnTo>
                <a:lnTo>
                  <a:pt x="4407374" y="34141"/>
                </a:lnTo>
                <a:lnTo>
                  <a:pt x="4438323" y="59517"/>
                </a:lnTo>
                <a:lnTo>
                  <a:pt x="4463700" y="90467"/>
                </a:lnTo>
                <a:lnTo>
                  <a:pt x="4482373" y="125442"/>
                </a:lnTo>
                <a:lnTo>
                  <a:pt x="4493901" y="163377"/>
                </a:lnTo>
                <a:lnTo>
                  <a:pt x="4497841" y="203206"/>
                </a:lnTo>
                <a:lnTo>
                  <a:pt x="4497841" y="572390"/>
                </a:lnTo>
                <a:lnTo>
                  <a:pt x="4492475" y="618983"/>
                </a:lnTo>
                <a:lnTo>
                  <a:pt x="4477187" y="661755"/>
                </a:lnTo>
                <a:lnTo>
                  <a:pt x="4453199" y="699485"/>
                </a:lnTo>
                <a:lnTo>
                  <a:pt x="4421730" y="730954"/>
                </a:lnTo>
                <a:lnTo>
                  <a:pt x="4384000" y="754942"/>
                </a:lnTo>
                <a:lnTo>
                  <a:pt x="4341228" y="770230"/>
                </a:lnTo>
                <a:lnTo>
                  <a:pt x="4294635" y="775596"/>
                </a:lnTo>
                <a:lnTo>
                  <a:pt x="203206" y="775596"/>
                </a:lnTo>
                <a:lnTo>
                  <a:pt x="156613" y="770230"/>
                </a:lnTo>
                <a:lnTo>
                  <a:pt x="113841" y="754942"/>
                </a:lnTo>
                <a:lnTo>
                  <a:pt x="76111" y="730954"/>
                </a:lnTo>
                <a:lnTo>
                  <a:pt x="44642" y="699485"/>
                </a:lnTo>
                <a:lnTo>
                  <a:pt x="20654" y="661755"/>
                </a:lnTo>
                <a:lnTo>
                  <a:pt x="5366" y="618983"/>
                </a:lnTo>
                <a:lnTo>
                  <a:pt x="0" y="572390"/>
                </a:lnTo>
                <a:lnTo>
                  <a:pt x="0" y="203206"/>
                </a:lnTo>
                <a:close/>
              </a:path>
            </a:pathLst>
          </a:custGeom>
          <a:ln w="12699">
            <a:solidFill>
              <a:srgbClr val="4755A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751043" y="2580526"/>
            <a:ext cx="15748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на</a:t>
            </a:r>
            <a:r>
              <a:rPr kumimoji="0" sz="1100" b="1" i="0" u="none" strike="noStrike" kern="1200" cap="none" spc="-2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0" u="none" strike="noStrike" kern="1200" cap="none" spc="-5" normalizeH="0" baseline="0" noProof="0" dirty="0" err="1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рынке</a:t>
            </a:r>
            <a:r>
              <a:rPr kumimoji="0" sz="1100" b="1" i="0" u="none" strike="noStrike" kern="1200" cap="none" spc="-2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ru-RU" sz="1100" b="1" i="0" u="none" strike="noStrike" kern="1200" cap="none" spc="-1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13 </a:t>
            </a:r>
            <a:r>
              <a:rPr kumimoji="0" sz="1100" b="1" i="0" u="none" strike="noStrike" kern="1200" cap="none" spc="-10" normalizeH="0" baseline="0" noProof="0" dirty="0" err="1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лет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27009" y="3193413"/>
            <a:ext cx="4498340" cy="775970"/>
          </a:xfrm>
          <a:custGeom>
            <a:avLst/>
            <a:gdLst/>
            <a:ahLst/>
            <a:cxnLst/>
            <a:rect l="l" t="t" r="r" b="b"/>
            <a:pathLst>
              <a:path w="4498340" h="775970">
                <a:moveTo>
                  <a:pt x="0" y="203206"/>
                </a:moveTo>
                <a:lnTo>
                  <a:pt x="5366" y="156612"/>
                </a:lnTo>
                <a:lnTo>
                  <a:pt x="20654" y="113841"/>
                </a:lnTo>
                <a:lnTo>
                  <a:pt x="44642" y="76111"/>
                </a:lnTo>
                <a:lnTo>
                  <a:pt x="76111" y="44642"/>
                </a:lnTo>
                <a:lnTo>
                  <a:pt x="113841" y="20654"/>
                </a:lnTo>
                <a:lnTo>
                  <a:pt x="156613" y="5366"/>
                </a:lnTo>
                <a:lnTo>
                  <a:pt x="203206" y="0"/>
                </a:lnTo>
                <a:lnTo>
                  <a:pt x="4294635" y="0"/>
                </a:lnTo>
                <a:lnTo>
                  <a:pt x="4334464" y="3940"/>
                </a:lnTo>
                <a:lnTo>
                  <a:pt x="4372399" y="15468"/>
                </a:lnTo>
                <a:lnTo>
                  <a:pt x="4407374" y="34141"/>
                </a:lnTo>
                <a:lnTo>
                  <a:pt x="4438324" y="59517"/>
                </a:lnTo>
                <a:lnTo>
                  <a:pt x="4463700" y="90467"/>
                </a:lnTo>
                <a:lnTo>
                  <a:pt x="4482373" y="125442"/>
                </a:lnTo>
                <a:lnTo>
                  <a:pt x="4493901" y="163377"/>
                </a:lnTo>
                <a:lnTo>
                  <a:pt x="4497842" y="203206"/>
                </a:lnTo>
                <a:lnTo>
                  <a:pt x="4497842" y="572390"/>
                </a:lnTo>
                <a:lnTo>
                  <a:pt x="4492475" y="618984"/>
                </a:lnTo>
                <a:lnTo>
                  <a:pt x="4477188" y="661755"/>
                </a:lnTo>
                <a:lnTo>
                  <a:pt x="4453199" y="699485"/>
                </a:lnTo>
                <a:lnTo>
                  <a:pt x="4421730" y="730954"/>
                </a:lnTo>
                <a:lnTo>
                  <a:pt x="4384000" y="754942"/>
                </a:lnTo>
                <a:lnTo>
                  <a:pt x="4341228" y="770230"/>
                </a:lnTo>
                <a:lnTo>
                  <a:pt x="4294635" y="775596"/>
                </a:lnTo>
                <a:lnTo>
                  <a:pt x="203206" y="775596"/>
                </a:lnTo>
                <a:lnTo>
                  <a:pt x="156613" y="770230"/>
                </a:lnTo>
                <a:lnTo>
                  <a:pt x="113841" y="754942"/>
                </a:lnTo>
                <a:lnTo>
                  <a:pt x="76111" y="730954"/>
                </a:lnTo>
                <a:lnTo>
                  <a:pt x="44642" y="699485"/>
                </a:lnTo>
                <a:lnTo>
                  <a:pt x="20654" y="661755"/>
                </a:lnTo>
                <a:lnTo>
                  <a:pt x="5366" y="618984"/>
                </a:lnTo>
                <a:lnTo>
                  <a:pt x="0" y="572390"/>
                </a:lnTo>
                <a:lnTo>
                  <a:pt x="0" y="203206"/>
                </a:lnTo>
                <a:close/>
              </a:path>
            </a:pathLst>
          </a:custGeom>
          <a:ln w="12699">
            <a:solidFill>
              <a:srgbClr val="4755A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27010" y="3395284"/>
            <a:ext cx="4661902" cy="3642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20545" marR="5080" lvl="0" indent="-1808480" algn="ctr" defTabSz="914400">
              <a:spcBef>
                <a:spcPts val="100"/>
              </a:spcBef>
            </a:pPr>
            <a:r>
              <a:rPr kumimoji="0" lang="ru-RU" sz="1100" b="1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Основной производитель кирпича </a:t>
            </a:r>
            <a:r>
              <a:rPr lang="ru-RU" sz="1100" b="1" spc="-10" dirty="0">
                <a:solidFill>
                  <a:srgbClr val="4755A0"/>
                </a:solidFill>
                <a:latin typeface="Arial"/>
                <a:cs typeface="Arial"/>
              </a:rPr>
              <a:t>на территории </a:t>
            </a:r>
          </a:p>
          <a:p>
            <a:pPr marL="1820545" marR="5080" lvl="0" indent="-1808480" algn="ctr" defTabSz="914400">
              <a:spcBef>
                <a:spcPts val="100"/>
              </a:spcBef>
            </a:pPr>
            <a:r>
              <a:rPr lang="ru-RU" sz="1100" b="1" spc="-10" dirty="0">
                <a:solidFill>
                  <a:srgbClr val="4755A0"/>
                </a:solidFill>
                <a:latin typeface="Arial"/>
                <a:cs typeface="Arial"/>
              </a:rPr>
              <a:t>муниципального района  «</a:t>
            </a:r>
            <a:r>
              <a:rPr kumimoji="0" lang="ru-RU" sz="1100" b="1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Табасаранский район»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289746" y="3193413"/>
            <a:ext cx="4498340" cy="775970"/>
          </a:xfrm>
          <a:custGeom>
            <a:avLst/>
            <a:gdLst/>
            <a:ahLst/>
            <a:cxnLst/>
            <a:rect l="l" t="t" r="r" b="b"/>
            <a:pathLst>
              <a:path w="4498340" h="775970">
                <a:moveTo>
                  <a:pt x="0" y="203206"/>
                </a:moveTo>
                <a:lnTo>
                  <a:pt x="5366" y="156612"/>
                </a:lnTo>
                <a:lnTo>
                  <a:pt x="20654" y="113841"/>
                </a:lnTo>
                <a:lnTo>
                  <a:pt x="44642" y="76111"/>
                </a:lnTo>
                <a:lnTo>
                  <a:pt x="76111" y="44642"/>
                </a:lnTo>
                <a:lnTo>
                  <a:pt x="113841" y="20654"/>
                </a:lnTo>
                <a:lnTo>
                  <a:pt x="156613" y="5366"/>
                </a:lnTo>
                <a:lnTo>
                  <a:pt x="203206" y="0"/>
                </a:lnTo>
                <a:lnTo>
                  <a:pt x="4294635" y="0"/>
                </a:lnTo>
                <a:lnTo>
                  <a:pt x="4334464" y="3940"/>
                </a:lnTo>
                <a:lnTo>
                  <a:pt x="4372399" y="15468"/>
                </a:lnTo>
                <a:lnTo>
                  <a:pt x="4407374" y="34141"/>
                </a:lnTo>
                <a:lnTo>
                  <a:pt x="4438323" y="59517"/>
                </a:lnTo>
                <a:lnTo>
                  <a:pt x="4463700" y="90467"/>
                </a:lnTo>
                <a:lnTo>
                  <a:pt x="4482373" y="125442"/>
                </a:lnTo>
                <a:lnTo>
                  <a:pt x="4493901" y="163377"/>
                </a:lnTo>
                <a:lnTo>
                  <a:pt x="4497841" y="203206"/>
                </a:lnTo>
                <a:lnTo>
                  <a:pt x="4497841" y="572390"/>
                </a:lnTo>
                <a:lnTo>
                  <a:pt x="4492475" y="618984"/>
                </a:lnTo>
                <a:lnTo>
                  <a:pt x="4477187" y="661755"/>
                </a:lnTo>
                <a:lnTo>
                  <a:pt x="4453199" y="699485"/>
                </a:lnTo>
                <a:lnTo>
                  <a:pt x="4421730" y="730954"/>
                </a:lnTo>
                <a:lnTo>
                  <a:pt x="4384000" y="754942"/>
                </a:lnTo>
                <a:lnTo>
                  <a:pt x="4341228" y="770230"/>
                </a:lnTo>
                <a:lnTo>
                  <a:pt x="4294635" y="775596"/>
                </a:lnTo>
                <a:lnTo>
                  <a:pt x="203206" y="775596"/>
                </a:lnTo>
                <a:lnTo>
                  <a:pt x="156613" y="770230"/>
                </a:lnTo>
                <a:lnTo>
                  <a:pt x="113841" y="754942"/>
                </a:lnTo>
                <a:lnTo>
                  <a:pt x="76111" y="730954"/>
                </a:lnTo>
                <a:lnTo>
                  <a:pt x="44642" y="699485"/>
                </a:lnTo>
                <a:lnTo>
                  <a:pt x="20654" y="661755"/>
                </a:lnTo>
                <a:lnTo>
                  <a:pt x="5366" y="618984"/>
                </a:lnTo>
                <a:lnTo>
                  <a:pt x="0" y="572390"/>
                </a:lnTo>
                <a:lnTo>
                  <a:pt x="0" y="203206"/>
                </a:lnTo>
                <a:close/>
              </a:path>
            </a:pathLst>
          </a:custGeom>
          <a:ln w="12699">
            <a:solidFill>
              <a:srgbClr val="4755A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470304" y="3311464"/>
            <a:ext cx="4136390" cy="3642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lvl="0" algn="ctr" defTabSz="914400">
              <a:spcBef>
                <a:spcPts val="100"/>
              </a:spcBef>
            </a:pPr>
            <a:r>
              <a:rPr lang="ru-RU" sz="1100" b="1" spc="-5" dirty="0">
                <a:solidFill>
                  <a:srgbClr val="4755A0"/>
                </a:solidFill>
                <a:latin typeface="Arial"/>
                <a:cs typeface="Arial"/>
              </a:rPr>
              <a:t>Основной производитель асфальтобетона на территории </a:t>
            </a:r>
          </a:p>
          <a:p>
            <a:pPr marL="12065" marR="5080" lvl="0" algn="ctr" defTabSz="914400">
              <a:spcBef>
                <a:spcPts val="100"/>
              </a:spcBef>
            </a:pPr>
            <a:r>
              <a:rPr lang="ru-RU" sz="1100" b="1" spc="-5" dirty="0">
                <a:solidFill>
                  <a:srgbClr val="4755A0"/>
                </a:solidFill>
                <a:latin typeface="Arial"/>
                <a:cs typeface="Arial"/>
              </a:rPr>
              <a:t>муниципального района  «Табасаранский район»</a:t>
            </a:r>
          </a:p>
        </p:txBody>
      </p:sp>
      <p:sp>
        <p:nvSpPr>
          <p:cNvPr id="27" name="object 27"/>
          <p:cNvSpPr txBox="1">
            <a:spLocks noGrp="1"/>
          </p:cNvSpPr>
          <p:nvPr>
            <p:ph type="ftr" sz="quarter" idx="5"/>
          </p:nvPr>
        </p:nvSpPr>
        <p:spPr>
          <a:xfrm>
            <a:off x="614315" y="6600121"/>
            <a:ext cx="5044363" cy="12631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ИНВЕСТИЦИОННЫЙ</a:t>
            </a:r>
            <a:r>
              <a:rPr kumimoji="0" sz="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ПРОФИЛЬ</a:t>
            </a:r>
            <a:r>
              <a:rPr kumimoji="0" sz="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lang="ru-RU" spc="-30" dirty="0">
                <a:solidFill>
                  <a:prstClr val="black"/>
                </a:solidFill>
              </a:rPr>
              <a:t>МУНИЦИПАЛЬНОГО РАЙОНА «ТАБАСАРАНСКИЙ РАЙОН»</a:t>
            </a:r>
            <a:endParaRPr kumimoji="0" sz="800" b="0" i="0" u="none" strike="noStrike" kern="1200" cap="none" spc="-3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pPr marL="381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35546F9-1FF0-49D5-AACE-8C346DAF04F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0408" y="1547092"/>
            <a:ext cx="484878" cy="48487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FB87E9E4-C02F-4DB2-8F48-73F8D84B5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9677" y="1518198"/>
            <a:ext cx="551815" cy="579873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1F72B-78FB-C0E5-AB47-4F01C1333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83604F0B-1B63-9830-5465-9207F27CD48C}"/>
              </a:ext>
            </a:extLst>
          </p:cNvPr>
          <p:cNvSpPr/>
          <p:nvPr/>
        </p:nvSpPr>
        <p:spPr>
          <a:xfrm>
            <a:off x="627015" y="1956987"/>
            <a:ext cx="9136387" cy="4344980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id="{4733D63F-9C91-7172-A732-28E6372E6603}"/>
              </a:ext>
            </a:extLst>
          </p:cNvPr>
          <p:cNvSpPr/>
          <p:nvPr/>
        </p:nvSpPr>
        <p:spPr>
          <a:xfrm>
            <a:off x="627016" y="1401546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9F1C0A-0B2A-DA06-9CBA-B877B267DC3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РЕАЛИЗУЕМЫЕ ИНВЕСТИЦИОННЫЕ ПРОЕКТЫ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71DB78E3-261E-0A63-C832-846882E4B22E}"/>
              </a:ext>
            </a:extLst>
          </p:cNvPr>
          <p:cNvSpPr/>
          <p:nvPr/>
        </p:nvSpPr>
        <p:spPr>
          <a:xfrm>
            <a:off x="627017" y="163628"/>
            <a:ext cx="2334844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реализуемые инвестиционные проекты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7163517-862E-F95A-CFC5-24B3C29DF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33D0F098-1E6E-711D-3B14-A0204797BE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6087680"/>
              </p:ext>
            </p:extLst>
          </p:nvPr>
        </p:nvGraphicFramePr>
        <p:xfrm>
          <a:off x="627015" y="1376761"/>
          <a:ext cx="9136390" cy="49252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2925">
                  <a:extLst>
                    <a:ext uri="{9D8B030D-6E8A-4147-A177-3AD203B41FA5}">
                      <a16:colId xmlns:a16="http://schemas.microsoft.com/office/drawing/2014/main" val="3163916451"/>
                    </a:ext>
                  </a:extLst>
                </a:gridCol>
                <a:gridCol w="3243419">
                  <a:extLst>
                    <a:ext uri="{9D8B030D-6E8A-4147-A177-3AD203B41FA5}">
                      <a16:colId xmlns:a16="http://schemas.microsoft.com/office/drawing/2014/main" val="2399887350"/>
                    </a:ext>
                  </a:extLst>
                </a:gridCol>
                <a:gridCol w="1324776">
                  <a:extLst>
                    <a:ext uri="{9D8B030D-6E8A-4147-A177-3AD203B41FA5}">
                      <a16:colId xmlns:a16="http://schemas.microsoft.com/office/drawing/2014/main" val="223652072"/>
                    </a:ext>
                  </a:extLst>
                </a:gridCol>
                <a:gridCol w="1425270">
                  <a:extLst>
                    <a:ext uri="{9D8B030D-6E8A-4147-A177-3AD203B41FA5}">
                      <a16:colId xmlns:a16="http://schemas.microsoft.com/office/drawing/2014/main" val="4168060387"/>
                    </a:ext>
                  </a:extLst>
                </a:gridCol>
              </a:tblGrid>
              <a:tr h="787084"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КОМПАНИИ 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СФЕРА ДЕЯТЕЛЬНОСТИ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ИНВЕСТИЦИИ </a:t>
                      </a:r>
                    </a:p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 руб.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СРОКИ </a:t>
                      </a:r>
                    </a:p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РЕАЛИЗАЦИИ</a:t>
                      </a:r>
                    </a:p>
                  </a:txBody>
                  <a:tcPr marL="0" marR="0" marT="216000" marB="21600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0895412"/>
                  </a:ext>
                </a:extLst>
              </a:tr>
              <a:tr h="1034530">
                <a:tc>
                  <a:txBody>
                    <a:bodyPr/>
                    <a:lstStyle/>
                    <a:p>
                      <a:r>
                        <a:rPr lang="ru-RU" sz="12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ООО «</a:t>
                      </a:r>
                      <a:r>
                        <a:rPr lang="ru-RU" sz="12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Дагфрут</a:t>
                      </a:r>
                      <a:r>
                        <a:rPr lang="ru-RU" sz="12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»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ru-RU" sz="12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с. Хили- </a:t>
                      </a:r>
                      <a:r>
                        <a:rPr lang="ru-RU" sz="12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пенджик</a:t>
                      </a:r>
                      <a:endParaRPr lang="ru-ID" sz="12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Производство косточковых</a:t>
                      </a:r>
                      <a:endParaRPr lang="ru-ID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3,7</a:t>
                      </a: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</a:t>
                      </a:r>
                      <a:endParaRPr lang="ru-ID" sz="12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187201"/>
                  </a:ext>
                </a:extLst>
              </a:tr>
              <a:tr h="1034530">
                <a:tc>
                  <a:txBody>
                    <a:bodyPr/>
                    <a:lstStyle/>
                    <a:p>
                      <a:pPr algn="l"/>
                      <a:r>
                        <a:rPr lang="ru-RU" sz="12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</a:t>
                      </a:r>
                      <a:r>
                        <a:rPr lang="ru-RU" sz="1200" b="1" i="0" spc="-1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Агропродукт</a:t>
                      </a:r>
                      <a:r>
                        <a:rPr lang="ru-RU" sz="12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</a:p>
                    <a:p>
                      <a:pPr algn="l"/>
                      <a:r>
                        <a:rPr lang="ru-RU" sz="12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С. </a:t>
                      </a:r>
                      <a:r>
                        <a:rPr lang="ru-RU" sz="1200" b="1" i="0" spc="-1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Дюбек</a:t>
                      </a:r>
                      <a:endParaRPr lang="ru-RU" sz="12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Производство винограда</a:t>
                      </a:r>
                      <a:endParaRPr lang="ru-ID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3,3</a:t>
                      </a:r>
                    </a:p>
                  </a:txBody>
                  <a:tcPr marL="68580" marR="6858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</a:t>
                      </a:r>
                      <a:endParaRPr lang="ru-ID" sz="12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925131"/>
                  </a:ext>
                </a:extLst>
              </a:tr>
              <a:tr h="1034530">
                <a:tc>
                  <a:txBody>
                    <a:bodyPr/>
                    <a:lstStyle/>
                    <a:p>
                      <a:pPr algn="l"/>
                      <a:r>
                        <a:rPr lang="ru-RU" sz="12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КФХ «Селимов К.</a:t>
                      </a:r>
                    </a:p>
                    <a:p>
                      <a:pPr algn="l"/>
                      <a:r>
                        <a:rPr lang="ru-RU" sz="12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с. </a:t>
                      </a:r>
                      <a:r>
                        <a:rPr lang="ru-RU" sz="1200" b="1" i="0" spc="-1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Ерси</a:t>
                      </a:r>
                      <a:endParaRPr lang="ru-RU" sz="12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Производство винограда</a:t>
                      </a:r>
                      <a:endParaRPr lang="ru-ID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3,2</a:t>
                      </a:r>
                    </a:p>
                  </a:txBody>
                  <a:tcPr marL="68580" marR="6858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  <a:endParaRPr lang="ru-ID" sz="12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48693"/>
                  </a:ext>
                </a:extLst>
              </a:tr>
              <a:tr h="1034530">
                <a:tc>
                  <a:txBody>
                    <a:bodyPr/>
                    <a:lstStyle/>
                    <a:p>
                      <a:pPr algn="l"/>
                      <a:r>
                        <a:rPr lang="ru-RU" sz="12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КФХ «</a:t>
                      </a:r>
                      <a:r>
                        <a:rPr lang="ru-RU" sz="1200" b="1" i="0" spc="-1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Калабеков</a:t>
                      </a:r>
                      <a:r>
                        <a:rPr lang="ru-RU" sz="12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К.»</a:t>
                      </a:r>
                    </a:p>
                    <a:p>
                      <a:pPr algn="l"/>
                      <a:r>
                        <a:rPr lang="ru-RU" sz="12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с. </a:t>
                      </a:r>
                      <a:r>
                        <a:rPr lang="ru-RU" sz="1200" b="1" i="0" spc="-1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Чулат</a:t>
                      </a:r>
                      <a:r>
                        <a:rPr lang="ru-RU" sz="12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ID" sz="12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Производство винограда</a:t>
                      </a:r>
                    </a:p>
                  </a:txBody>
                  <a:tcPr marL="18000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6,5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  <a:endParaRPr lang="ru-ID" sz="12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0485187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6E32FDB3-BFAD-4013-AB8A-7C7B972CDCDF}"/>
              </a:ext>
            </a:extLst>
          </p:cNvPr>
          <p:cNvSpPr txBox="1"/>
          <p:nvPr/>
        </p:nvSpPr>
        <p:spPr>
          <a:xfrm>
            <a:off x="627015" y="6590917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МУНИЦИПАЛЬНОГО РАЙОНА «ТАБАСАРАНСКИЙ РАЙОН»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C88EC8-8187-4927-A8C1-A50353B8545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39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360" y="2452966"/>
            <a:ext cx="493819" cy="49381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C86E97-CB2D-4693-A4E0-21353D787F6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52220" y="3502164"/>
            <a:ext cx="493819" cy="49381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090D75C-6D04-4A50-9C8A-49503AC0FD0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86360" y="4489739"/>
            <a:ext cx="493819" cy="49381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F03E3CB-2ADE-477C-BFE4-C4E8E7C4831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27005" y="5538999"/>
            <a:ext cx="493819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4697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1F72B-78FB-C0E5-AB47-4F01C1333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83604F0B-1B63-9830-5465-9207F27CD48C}"/>
              </a:ext>
            </a:extLst>
          </p:cNvPr>
          <p:cNvSpPr/>
          <p:nvPr/>
        </p:nvSpPr>
        <p:spPr>
          <a:xfrm>
            <a:off x="627015" y="1956987"/>
            <a:ext cx="9136387" cy="4344980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id="{4733D63F-9C91-7172-A732-28E6372E6603}"/>
              </a:ext>
            </a:extLst>
          </p:cNvPr>
          <p:cNvSpPr/>
          <p:nvPr/>
        </p:nvSpPr>
        <p:spPr>
          <a:xfrm>
            <a:off x="627016" y="1401546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9F1C0A-0B2A-DA06-9CBA-B877B267DC3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РЕАЛИЗУЕМЫЕ ИНВЕСТИЦИОННЫЕ ПРОЕКТЫ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71DB78E3-261E-0A63-C832-846882E4B22E}"/>
              </a:ext>
            </a:extLst>
          </p:cNvPr>
          <p:cNvSpPr/>
          <p:nvPr/>
        </p:nvSpPr>
        <p:spPr>
          <a:xfrm>
            <a:off x="627017" y="163628"/>
            <a:ext cx="2334844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реализуемые инвестиционные проекты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7163517-862E-F95A-CFC5-24B3C29DF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33D0F098-1E6E-711D-3B14-A0204797BE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1167552"/>
              </p:ext>
            </p:extLst>
          </p:nvPr>
        </p:nvGraphicFramePr>
        <p:xfrm>
          <a:off x="627015" y="1376761"/>
          <a:ext cx="9136390" cy="49252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2925">
                  <a:extLst>
                    <a:ext uri="{9D8B030D-6E8A-4147-A177-3AD203B41FA5}">
                      <a16:colId xmlns:a16="http://schemas.microsoft.com/office/drawing/2014/main" val="3163916451"/>
                    </a:ext>
                  </a:extLst>
                </a:gridCol>
                <a:gridCol w="3142925">
                  <a:extLst>
                    <a:ext uri="{9D8B030D-6E8A-4147-A177-3AD203B41FA5}">
                      <a16:colId xmlns:a16="http://schemas.microsoft.com/office/drawing/2014/main" val="2399887350"/>
                    </a:ext>
                  </a:extLst>
                </a:gridCol>
                <a:gridCol w="1425270">
                  <a:extLst>
                    <a:ext uri="{9D8B030D-6E8A-4147-A177-3AD203B41FA5}">
                      <a16:colId xmlns:a16="http://schemas.microsoft.com/office/drawing/2014/main" val="223652072"/>
                    </a:ext>
                  </a:extLst>
                </a:gridCol>
                <a:gridCol w="1425270">
                  <a:extLst>
                    <a:ext uri="{9D8B030D-6E8A-4147-A177-3AD203B41FA5}">
                      <a16:colId xmlns:a16="http://schemas.microsoft.com/office/drawing/2014/main" val="4168060387"/>
                    </a:ext>
                  </a:extLst>
                </a:gridCol>
              </a:tblGrid>
              <a:tr h="787084"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КОМПАНИИ 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СФЕРА ДЕЯТЕЛЬНОСТИ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ИНВЕСТИЦИИ </a:t>
                      </a:r>
                    </a:p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 руб.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СРОКИ </a:t>
                      </a:r>
                    </a:p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РЕАЛИЗАЦИИ</a:t>
                      </a:r>
                    </a:p>
                  </a:txBody>
                  <a:tcPr marL="0" marR="0" marT="216000" marB="21600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0895412"/>
                  </a:ext>
                </a:extLst>
              </a:tr>
              <a:tr h="1034530">
                <a:tc>
                  <a:txBody>
                    <a:bodyPr/>
                    <a:lstStyle/>
                    <a:p>
                      <a:pPr algn="l"/>
                      <a:r>
                        <a:rPr lang="ru-RU" sz="12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«Виноградарь»</a:t>
                      </a:r>
                    </a:p>
                    <a:p>
                      <a:pPr algn="l"/>
                      <a:r>
                        <a:rPr lang="ru-RU" sz="12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с. </a:t>
                      </a:r>
                      <a:r>
                        <a:rPr lang="ru-RU" sz="1200" b="1" i="0" spc="-1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Сиртыч</a:t>
                      </a:r>
                      <a:endParaRPr lang="ru-RU" sz="12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ru-ID" sz="12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Производство винограда</a:t>
                      </a:r>
                      <a:endParaRPr lang="ru-ID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12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 г.</a:t>
                      </a:r>
                      <a:endParaRPr lang="ru-ID" sz="12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187201"/>
                  </a:ext>
                </a:extLst>
              </a:tr>
              <a:tr h="1034530">
                <a:tc>
                  <a:txBody>
                    <a:bodyPr/>
                    <a:lstStyle/>
                    <a:p>
                      <a:pPr algn="l"/>
                      <a:r>
                        <a:rPr lang="ru-RU" sz="12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ИП Мирзаев Сабир</a:t>
                      </a:r>
                      <a:endParaRPr lang="ru-ID" sz="12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Базы отдыха "Восход" в с. </a:t>
                      </a:r>
                      <a:r>
                        <a:rPr lang="ru-RU" sz="1200" b="0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Куваг</a:t>
                      </a:r>
                      <a:r>
                        <a:rPr lang="ru-RU" sz="12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ID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ru-ID" sz="12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 г.</a:t>
                      </a:r>
                      <a:endParaRPr lang="ru-ID" sz="12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925131"/>
                  </a:ext>
                </a:extLst>
              </a:tr>
              <a:tr h="1034530">
                <a:tc>
                  <a:txBody>
                    <a:bodyPr/>
                    <a:lstStyle/>
                    <a:p>
                      <a:pPr algn="l"/>
                      <a:r>
                        <a:rPr lang="ru-RU" sz="12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ИП </a:t>
                      </a:r>
                      <a:r>
                        <a:rPr lang="ru-RU" sz="1200" b="1" i="0" spc="-1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Шихмагомедов</a:t>
                      </a:r>
                      <a:r>
                        <a:rPr lang="ru-RU" sz="12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l"/>
                      <a:r>
                        <a:rPr lang="ru-RU" sz="1200" b="1" i="0" spc="-1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Гюльмагомед</a:t>
                      </a:r>
                      <a:r>
                        <a:rPr lang="ru-RU" sz="12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l"/>
                      <a:endParaRPr lang="ru-ID" sz="12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Бутик-отеля (20 номеров).</a:t>
                      </a:r>
                      <a:endParaRPr lang="ru-ID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ru-ID" sz="12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 г.</a:t>
                      </a:r>
                      <a:endParaRPr lang="ru-ID" sz="12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48693"/>
                  </a:ext>
                </a:extLst>
              </a:tr>
              <a:tr h="1034530">
                <a:tc>
                  <a:txBody>
                    <a:bodyPr/>
                    <a:lstStyle/>
                    <a:p>
                      <a:pPr algn="l"/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0485187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0594AB78-F636-400A-897F-CF676547B7AE}"/>
              </a:ext>
            </a:extLst>
          </p:cNvPr>
          <p:cNvSpPr txBox="1"/>
          <p:nvPr/>
        </p:nvSpPr>
        <p:spPr>
          <a:xfrm>
            <a:off x="627015" y="6590917"/>
            <a:ext cx="73178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МУНИЦИПАЛЬНОГО РАЙОНА «ТАБАСАРАНСКИЙ РАЙОН»</a:t>
            </a:r>
          </a:p>
          <a:p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D079CD-CF0E-46F1-8129-8897E090933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82657" y="2349488"/>
            <a:ext cx="493819" cy="49381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435F078-4B83-4702-A887-699F81EB757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52858" y="3389455"/>
            <a:ext cx="523618" cy="5236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BB13E1-8258-418A-9AFA-82951A3E17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175" y="4370325"/>
            <a:ext cx="524301" cy="52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7827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CE0D6-7DF6-78BC-6745-3F7E234FF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Скругленный прямоугольник 249">
            <a:extLst>
              <a:ext uri="{FF2B5EF4-FFF2-40B4-BE49-F238E27FC236}">
                <a16:creationId xmlns:a16="http://schemas.microsoft.com/office/drawing/2014/main" id="{041D042B-3B53-D8B6-B4DC-E053370D7C6B}"/>
              </a:ext>
            </a:extLst>
          </p:cNvPr>
          <p:cNvSpPr/>
          <p:nvPr/>
        </p:nvSpPr>
        <p:spPr>
          <a:xfrm>
            <a:off x="7598612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lvl="0" algn="ctr">
              <a:defRPr/>
            </a:pPr>
            <a:r>
              <a:rPr lang="ru-RU" sz="1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Комплексное развитие сельских территорий</a:t>
            </a:r>
            <a:endParaRPr lang="ru-ID" dirty="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CB5D2CC5-5135-0057-EAB2-D6909D185EC2}"/>
              </a:ext>
            </a:extLst>
          </p:cNvPr>
          <p:cNvSpPr/>
          <p:nvPr/>
        </p:nvSpPr>
        <p:spPr>
          <a:xfrm>
            <a:off x="627017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lvl="0" algn="ctr">
              <a:defRPr/>
            </a:pPr>
            <a:r>
              <a:rPr lang="ru-RU" sz="1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АГРОПРОМЫШЛЕННЫЙ КОМПЛЕКС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:a16="http://schemas.microsoft.com/office/drawing/2014/main" id="{94B40483-324B-CDF9-5457-8B58D46D878F}"/>
              </a:ext>
            </a:extLst>
          </p:cNvPr>
          <p:cNvSpPr/>
          <p:nvPr/>
        </p:nvSpPr>
        <p:spPr>
          <a:xfrm>
            <a:off x="2954593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lvl="0" algn="ctr">
              <a:defRPr/>
            </a:pP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ПРОМЫШЛЕННОСТЬ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:a16="http://schemas.microsoft.com/office/drawing/2014/main" id="{13238D4C-D3CA-3C40-9E20-F77BB5E78E3E}"/>
              </a:ext>
            </a:extLst>
          </p:cNvPr>
          <p:cNvSpPr/>
          <p:nvPr/>
        </p:nvSpPr>
        <p:spPr>
          <a:xfrm>
            <a:off x="5276603" y="1381370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МАЛОЕ И СРЕДНЕЕ ПРЕДПРИНИМАТЕЛЬСТВО</a:t>
            </a:r>
            <a:endParaRPr lang="ru-ID" dirty="0">
              <a:solidFill>
                <a:schemeClr val="bg1"/>
              </a:solidFill>
            </a:endParaRPr>
          </a:p>
        </p:txBody>
      </p:sp>
      <p:sp>
        <p:nvSpPr>
          <p:cNvPr id="249" name="Скругленный прямоугольник 248">
            <a:extLst>
              <a:ext uri="{FF2B5EF4-FFF2-40B4-BE49-F238E27FC236}">
                <a16:creationId xmlns:a16="http://schemas.microsoft.com/office/drawing/2014/main" id="{3B229075-F001-5284-9486-1B571DB05AE7}"/>
              </a:ext>
            </a:extLst>
          </p:cNvPr>
          <p:cNvSpPr/>
          <p:nvPr/>
        </p:nvSpPr>
        <p:spPr>
          <a:xfrm>
            <a:off x="7598612" y="2269714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28CEE0DC-4273-C27E-8A3C-C5D1BB40E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39F97C97-8F87-4D15-DD0F-74FDCD782132}"/>
              </a:ext>
            </a:extLst>
          </p:cNvPr>
          <p:cNvSpPr/>
          <p:nvPr/>
        </p:nvSpPr>
        <p:spPr>
          <a:xfrm>
            <a:off x="627016" y="2269714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79" name="Скругленный прямоугольник 178">
            <a:extLst>
              <a:ext uri="{FF2B5EF4-FFF2-40B4-BE49-F238E27FC236}">
                <a16:creationId xmlns:a16="http://schemas.microsoft.com/office/drawing/2014/main" id="{337F781C-DC1B-0C6C-6FC9-D556840BFDCD}"/>
              </a:ext>
            </a:extLst>
          </p:cNvPr>
          <p:cNvSpPr/>
          <p:nvPr/>
        </p:nvSpPr>
        <p:spPr>
          <a:xfrm>
            <a:off x="2954593" y="2269714"/>
            <a:ext cx="2196000" cy="4038109"/>
          </a:xfrm>
          <a:prstGeom prst="roundRect">
            <a:avLst>
              <a:gd name="adj" fmla="val 115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21" name="Скругленный прямоугольник 220">
            <a:extLst>
              <a:ext uri="{FF2B5EF4-FFF2-40B4-BE49-F238E27FC236}">
                <a16:creationId xmlns:a16="http://schemas.microsoft.com/office/drawing/2014/main" id="{3EB81144-74B3-A3ED-2E67-D01C2E3D9989}"/>
              </a:ext>
            </a:extLst>
          </p:cNvPr>
          <p:cNvSpPr/>
          <p:nvPr/>
        </p:nvSpPr>
        <p:spPr>
          <a:xfrm>
            <a:off x="5276603" y="2274322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4730B4-A050-E830-ECD6-BBBF7E2E97D9}"/>
              </a:ext>
            </a:extLst>
          </p:cNvPr>
          <p:cNvSpPr txBox="1"/>
          <p:nvPr/>
        </p:nvSpPr>
        <p:spPr>
          <a:xfrm>
            <a:off x="627016" y="64636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F28E1C5E-2F00-951F-A7E4-795E2E7F77CE}"/>
              </a:ext>
            </a:extLst>
          </p:cNvPr>
          <p:cNvSpPr/>
          <p:nvPr/>
        </p:nvSpPr>
        <p:spPr>
          <a:xfrm>
            <a:off x="627016" y="163628"/>
            <a:ext cx="146304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46129F-8145-0BA3-6ADE-B0F0649B9EA3}"/>
              </a:ext>
            </a:extLst>
          </p:cNvPr>
          <p:cNvSpPr txBox="1"/>
          <p:nvPr/>
        </p:nvSpPr>
        <p:spPr>
          <a:xfrm>
            <a:off x="825399" y="2889210"/>
            <a:ext cx="1900383" cy="15234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-Строительство малогабаритных тепличных комплексов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 Развитие садоводства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Развитие виноградарства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Развитие овцеводства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Развитие скотоводства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45CBD2-909E-A10E-31BD-6D04FACA9677}"/>
              </a:ext>
            </a:extLst>
          </p:cNvPr>
          <p:cNvSpPr txBox="1"/>
          <p:nvPr/>
        </p:nvSpPr>
        <p:spPr>
          <a:xfrm>
            <a:off x="3147408" y="2889210"/>
            <a:ext cx="1900383" cy="23544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Строительство деревообрабатывающего цеха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Разработка каменных карьеров на территории СП "Сельсовет </a:t>
            </a:r>
            <a:r>
              <a:rPr lang="ru-RU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Марагинский</a:t>
            </a: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Организация производства шлакоблоков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Организация производства строительного щебня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Организация цехов по производству пластиковых окон и дверей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6545CB-8A76-A6A7-72FB-255EE557C593}"/>
              </a:ext>
            </a:extLst>
          </p:cNvPr>
          <p:cNvSpPr txBox="1"/>
          <p:nvPr/>
        </p:nvSpPr>
        <p:spPr>
          <a:xfrm>
            <a:off x="5469033" y="2889210"/>
            <a:ext cx="1900383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indent="-228600">
              <a:buClr>
                <a:srgbClr val="4756A0"/>
              </a:buClr>
              <a:buAutoNum type="arabicPeriod"/>
            </a:pPr>
            <a:r>
              <a:rPr lang="ru-RU" sz="900" b="1" spc="-20" dirty="0">
                <a:latin typeface="Arial" panose="020B0604020202020204" pitchFamily="34" charset="0"/>
                <a:cs typeface="Arial" panose="020B0604020202020204" pitchFamily="34" charset="0"/>
              </a:rPr>
              <a:t>Реализация мероприятий по развитию малого и среднего предпринимательства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DCC2DF-5EF1-D88D-3BB7-59FF7AF74F4E}"/>
              </a:ext>
            </a:extLst>
          </p:cNvPr>
          <p:cNvSpPr txBox="1"/>
          <p:nvPr/>
        </p:nvSpPr>
        <p:spPr>
          <a:xfrm>
            <a:off x="7819818" y="2889210"/>
            <a:ext cx="190038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Реализация мероприятий по развитию КРСТ</a:t>
            </a: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B59BC55-9146-452C-9A45-1ECC293D1801}"/>
              </a:ext>
            </a:extLst>
          </p:cNvPr>
          <p:cNvSpPr txBox="1"/>
          <p:nvPr/>
        </p:nvSpPr>
        <p:spPr>
          <a:xfrm>
            <a:off x="627015" y="6590917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МУНИЦИПАЛЬНОГО РАЙОНА «ТАБАСАРАНСКИЙ РАЙОН»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F9816C2-3CD4-4715-BF2F-FEB18441D4D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3591" y="2308957"/>
            <a:ext cx="415498" cy="41549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1B7539E-71C4-43B9-A374-E61404B35C4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49453" y="2286095"/>
            <a:ext cx="931794" cy="58237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002FAAF-42A8-47FF-815E-B456CE684D2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831498" y="2344400"/>
            <a:ext cx="524066" cy="52406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B27043A-76AF-4CE0-B1B2-1514252BAE2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004093" y="2219226"/>
            <a:ext cx="716108" cy="71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952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4807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ID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Скругленный прямоугольник 54">
            <a:extLst>
              <a:ext uri="{FF2B5EF4-FFF2-40B4-BE49-F238E27FC236}">
                <a16:creationId xmlns:a16="http://schemas.microsoft.com/office/drawing/2014/main" id="{CE42141F-7D98-843D-EDCA-082C3B2A782D}"/>
              </a:ext>
            </a:extLst>
          </p:cNvPr>
          <p:cNvSpPr/>
          <p:nvPr/>
        </p:nvSpPr>
        <p:spPr>
          <a:xfrm>
            <a:off x="4314549" y="1371386"/>
            <a:ext cx="2679174" cy="1910113"/>
          </a:xfrm>
          <a:prstGeom prst="roundRect">
            <a:avLst>
              <a:gd name="adj" fmla="val 1211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1" name="Скругленный прямоугольник 70">
            <a:extLst>
              <a:ext uri="{FF2B5EF4-FFF2-40B4-BE49-F238E27FC236}">
                <a16:creationId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627016" y="1401546"/>
            <a:ext cx="3589046" cy="1910113"/>
          </a:xfrm>
          <a:prstGeom prst="roundRect">
            <a:avLst>
              <a:gd name="adj" fmla="val 11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id="{02110037-3A58-CDB8-8B41-6D6ADB92766C}"/>
              </a:ext>
            </a:extLst>
          </p:cNvPr>
          <p:cNvSpPr/>
          <p:nvPr/>
        </p:nvSpPr>
        <p:spPr>
          <a:xfrm>
            <a:off x="627016" y="3522772"/>
            <a:ext cx="3514389" cy="2046382"/>
          </a:xfrm>
          <a:prstGeom prst="roundRect">
            <a:avLst>
              <a:gd name="adj" fmla="val 11878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:a16="http://schemas.microsoft.com/office/drawing/2014/main" id="{7AF33646-60BD-565C-82E8-1721DFF34B21}"/>
              </a:ext>
            </a:extLst>
          </p:cNvPr>
          <p:cNvSpPr/>
          <p:nvPr/>
        </p:nvSpPr>
        <p:spPr>
          <a:xfrm>
            <a:off x="7045185" y="1401546"/>
            <a:ext cx="2742411" cy="1914753"/>
          </a:xfrm>
          <a:prstGeom prst="roundRect">
            <a:avLst>
              <a:gd name="adj" fmla="val 1488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/>
          </a:p>
          <a:p>
            <a:pPr algn="ctr"/>
            <a:endParaRPr lang="ru-RU" sz="1100" dirty="0"/>
          </a:p>
          <a:p>
            <a:pPr algn="ctr"/>
            <a:endParaRPr lang="ru-RU" sz="1100" dirty="0"/>
          </a:p>
          <a:p>
            <a:pPr algn="ctr"/>
            <a:endParaRPr lang="ru-RU" sz="1100" dirty="0"/>
          </a:p>
          <a:p>
            <a:pPr algn="ctr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В 2023 году посетило 210 тыс. туристов</a:t>
            </a:r>
            <a:endParaRPr lang="ru-ID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Скругленный прямоугольник 75">
            <a:extLst>
              <a:ext uri="{FF2B5EF4-FFF2-40B4-BE49-F238E27FC236}">
                <a16:creationId xmlns:a16="http://schemas.microsoft.com/office/drawing/2014/main" id="{A7518F92-BC1F-8F09-057D-3379ABC330B5}"/>
              </a:ext>
            </a:extLst>
          </p:cNvPr>
          <p:cNvSpPr/>
          <p:nvPr/>
        </p:nvSpPr>
        <p:spPr>
          <a:xfrm>
            <a:off x="4278392" y="3546341"/>
            <a:ext cx="2534796" cy="2022813"/>
          </a:xfrm>
          <a:prstGeom prst="roundRect">
            <a:avLst>
              <a:gd name="adj" fmla="val 11838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ВЫГОДНОЕ ГЕОГРАФИЧЕСКОЕ ПОЛОЖЕНИЕ</a:t>
            </a:r>
            <a:endParaRPr lang="ru-ID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:a16="http://schemas.microsoft.com/office/drawing/2014/main" id="{2F86149C-6AAD-8DFE-9767-9DE085BAF799}"/>
              </a:ext>
            </a:extLst>
          </p:cNvPr>
          <p:cNvSpPr/>
          <p:nvPr/>
        </p:nvSpPr>
        <p:spPr>
          <a:xfrm>
            <a:off x="6881573" y="3541701"/>
            <a:ext cx="2906023" cy="2027453"/>
          </a:xfrm>
          <a:prstGeom prst="roundRect">
            <a:avLst>
              <a:gd name="adj" fmla="val 1175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331F979-738B-01C4-AFA1-59731AB9D8AB}"/>
              </a:ext>
            </a:extLst>
          </p:cNvPr>
          <p:cNvSpPr txBox="1"/>
          <p:nvPr/>
        </p:nvSpPr>
        <p:spPr>
          <a:xfrm>
            <a:off x="1104915" y="2117155"/>
            <a:ext cx="2551308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РАЗВИТЫЙ АГРОПРОМЫШЛЕННЫЙ КОМПЛЕКС</a:t>
            </a:r>
          </a:p>
          <a:p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Произведено продукции сельского хозяйства 3091,4 млн. руб. в 2023 г. 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EEE53E6-9FE9-C585-387D-DE93FBD4D4A8}"/>
              </a:ext>
            </a:extLst>
          </p:cNvPr>
          <p:cNvSpPr txBox="1"/>
          <p:nvPr/>
        </p:nvSpPr>
        <p:spPr>
          <a:xfrm>
            <a:off x="4674418" y="2059467"/>
            <a:ext cx="1695867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ТРАНСПОРТНАЯ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ДОСТУПНОСТЬ </a:t>
            </a:r>
          </a:p>
          <a:p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BE19CD4-5254-3EFD-22F9-39923BAB964A}"/>
              </a:ext>
            </a:extLst>
          </p:cNvPr>
          <p:cNvSpPr txBox="1"/>
          <p:nvPr/>
        </p:nvSpPr>
        <p:spPr>
          <a:xfrm>
            <a:off x="7845314" y="2021519"/>
            <a:ext cx="97853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ТУРИЗМ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64C09F4-F102-F31C-7FF3-D3B5C78C77BF}"/>
              </a:ext>
            </a:extLst>
          </p:cNvPr>
          <p:cNvSpPr txBox="1"/>
          <p:nvPr/>
        </p:nvSpPr>
        <p:spPr>
          <a:xfrm>
            <a:off x="1058939" y="4235409"/>
            <a:ext cx="266899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ПРИРОДНЫЕ РЕСУРСЫ И КЛИМАТИЧЕСКИЕ УСЛОВИЯ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85F3027-8E92-FCDF-0FB4-B90608BF66B3}"/>
              </a:ext>
            </a:extLst>
          </p:cNvPr>
          <p:cNvSpPr txBox="1"/>
          <p:nvPr/>
        </p:nvSpPr>
        <p:spPr>
          <a:xfrm>
            <a:off x="7252195" y="4132234"/>
            <a:ext cx="1720887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 </a:t>
            </a:r>
          </a:p>
          <a:p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 descr="Линейчатая диаграмма со сплошной заливкой">
            <a:extLst>
              <a:ext uri="{FF2B5EF4-FFF2-40B4-BE49-F238E27FC236}">
                <a16:creationId xmlns:a16="http://schemas.microsoft.com/office/drawing/2014/main" id="{29725ACB-265F-F2E5-C2BB-002238ACB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78984" y="3695923"/>
            <a:ext cx="361736" cy="361736"/>
          </a:xfrm>
          <a:prstGeom prst="rect">
            <a:avLst/>
          </a:prstGeom>
        </p:spPr>
      </p:pic>
      <p:pic>
        <p:nvPicPr>
          <p:cNvPr id="14" name="Рисунок 13" descr="Русский Каседрал со сплошной заливкой">
            <a:extLst>
              <a:ext uri="{FF2B5EF4-FFF2-40B4-BE49-F238E27FC236}">
                <a16:creationId xmlns:a16="http://schemas.microsoft.com/office/drawing/2014/main" id="{5EB91455-B4B9-D3A9-27F3-0A6A54CDA3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78102" y="1567773"/>
            <a:ext cx="312963" cy="312963"/>
          </a:xfrm>
          <a:prstGeom prst="rect">
            <a:avLst/>
          </a:prstGeom>
        </p:spPr>
      </p:pic>
      <p:pic>
        <p:nvPicPr>
          <p:cNvPr id="24" name="Рисунок 23" descr="Указатель со сплошной заливкой">
            <a:extLst>
              <a:ext uri="{FF2B5EF4-FFF2-40B4-BE49-F238E27FC236}">
                <a16:creationId xmlns:a16="http://schemas.microsoft.com/office/drawing/2014/main" id="{9C749ECD-066C-5BEC-4B20-1B23A3233D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79806" y="1514323"/>
            <a:ext cx="366413" cy="3664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556BE4-7B38-E742-01B1-E675C970A39E}"/>
              </a:ext>
            </a:extLst>
          </p:cNvPr>
          <p:cNvSpPr txBox="1"/>
          <p:nvPr/>
        </p:nvSpPr>
        <p:spPr>
          <a:xfrm>
            <a:off x="627016" y="550177"/>
            <a:ext cx="883576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b="1" dirty="0"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МО «Табасаранский район»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43CDE24-DA76-4E3F-BAD7-20B25914D481}"/>
              </a:ext>
            </a:extLst>
          </p:cNvPr>
          <p:cNvSpPr txBox="1"/>
          <p:nvPr/>
        </p:nvSpPr>
        <p:spPr>
          <a:xfrm>
            <a:off x="627016" y="6571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МУНИЦИПАЛЬНОГО РАЙОНА «ТАБАСАРАНСКИЙ РАЙОН»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C960A204-DC3C-4207-94A4-8EDAE2A52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677" y="1514323"/>
            <a:ext cx="503092" cy="503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5EADD9-7EBA-433D-9596-CD829CDA444F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0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0213" y="3574678"/>
            <a:ext cx="557556" cy="55755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32CE5CA-7D08-43DF-878A-EACE3CFBD3F4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70000" contrast="-70000"/>
          </a:blip>
          <a:stretch>
            <a:fillRect/>
          </a:stretch>
        </p:blipFill>
        <p:spPr>
          <a:xfrm>
            <a:off x="6094378" y="3636056"/>
            <a:ext cx="421603" cy="42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583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7015" y="1401546"/>
            <a:ext cx="2952115" cy="775970"/>
          </a:xfrm>
          <a:custGeom>
            <a:avLst/>
            <a:gdLst/>
            <a:ahLst/>
            <a:cxnLst/>
            <a:rect l="l" t="t" r="r" b="b"/>
            <a:pathLst>
              <a:path w="2952115" h="775969">
                <a:moveTo>
                  <a:pt x="0" y="251332"/>
                </a:moveTo>
                <a:lnTo>
                  <a:pt x="4049" y="206154"/>
                </a:lnTo>
                <a:lnTo>
                  <a:pt x="15723" y="163634"/>
                </a:lnTo>
                <a:lnTo>
                  <a:pt x="34314" y="124479"/>
                </a:lnTo>
                <a:lnTo>
                  <a:pt x="59110" y="89402"/>
                </a:lnTo>
                <a:lnTo>
                  <a:pt x="89402" y="59110"/>
                </a:lnTo>
                <a:lnTo>
                  <a:pt x="124480" y="34314"/>
                </a:lnTo>
                <a:lnTo>
                  <a:pt x="163634" y="15723"/>
                </a:lnTo>
                <a:lnTo>
                  <a:pt x="206154" y="4049"/>
                </a:lnTo>
                <a:lnTo>
                  <a:pt x="251332" y="0"/>
                </a:lnTo>
                <a:lnTo>
                  <a:pt x="2700666" y="0"/>
                </a:lnTo>
                <a:lnTo>
                  <a:pt x="2749928" y="4873"/>
                </a:lnTo>
                <a:lnTo>
                  <a:pt x="2796847" y="19131"/>
                </a:lnTo>
                <a:lnTo>
                  <a:pt x="2840105" y="42226"/>
                </a:lnTo>
                <a:lnTo>
                  <a:pt x="2878385" y="73613"/>
                </a:lnTo>
                <a:lnTo>
                  <a:pt x="2909772" y="111893"/>
                </a:lnTo>
                <a:lnTo>
                  <a:pt x="2932867" y="155151"/>
                </a:lnTo>
                <a:lnTo>
                  <a:pt x="2947125" y="202070"/>
                </a:lnTo>
                <a:lnTo>
                  <a:pt x="2951998" y="251332"/>
                </a:lnTo>
                <a:lnTo>
                  <a:pt x="2951998" y="524264"/>
                </a:lnTo>
                <a:lnTo>
                  <a:pt x="2947949" y="569442"/>
                </a:lnTo>
                <a:lnTo>
                  <a:pt x="2936275" y="611962"/>
                </a:lnTo>
                <a:lnTo>
                  <a:pt x="2917684" y="651116"/>
                </a:lnTo>
                <a:lnTo>
                  <a:pt x="2892888" y="686194"/>
                </a:lnTo>
                <a:lnTo>
                  <a:pt x="2862597" y="716486"/>
                </a:lnTo>
                <a:lnTo>
                  <a:pt x="2827519" y="741282"/>
                </a:lnTo>
                <a:lnTo>
                  <a:pt x="2788364" y="759873"/>
                </a:lnTo>
                <a:lnTo>
                  <a:pt x="2745844" y="771547"/>
                </a:lnTo>
                <a:lnTo>
                  <a:pt x="2700666" y="775596"/>
                </a:lnTo>
                <a:lnTo>
                  <a:pt x="251332" y="775596"/>
                </a:lnTo>
                <a:lnTo>
                  <a:pt x="206154" y="771547"/>
                </a:lnTo>
                <a:lnTo>
                  <a:pt x="163634" y="759873"/>
                </a:lnTo>
                <a:lnTo>
                  <a:pt x="124480" y="741282"/>
                </a:lnTo>
                <a:lnTo>
                  <a:pt x="89402" y="716486"/>
                </a:lnTo>
                <a:lnTo>
                  <a:pt x="59110" y="686194"/>
                </a:lnTo>
                <a:lnTo>
                  <a:pt x="34314" y="651116"/>
                </a:lnTo>
                <a:lnTo>
                  <a:pt x="15723" y="611962"/>
                </a:lnTo>
                <a:lnTo>
                  <a:pt x="4049" y="569442"/>
                </a:lnTo>
                <a:lnTo>
                  <a:pt x="0" y="524264"/>
                </a:lnTo>
                <a:lnTo>
                  <a:pt x="0" y="251332"/>
                </a:lnTo>
                <a:close/>
              </a:path>
            </a:pathLst>
          </a:custGeom>
          <a:ln w="12699">
            <a:solidFill>
              <a:srgbClr val="4755A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733372" y="1687236"/>
            <a:ext cx="73914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РЕШЕНИЕ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14315" y="525284"/>
            <a:ext cx="810768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ИНВЕСТИЦИОННЫЕ</a:t>
            </a:r>
            <a:r>
              <a:rPr spc="-50" dirty="0"/>
              <a:t> </a:t>
            </a:r>
            <a:r>
              <a:rPr spc="-5" dirty="0"/>
              <a:t>НИШИ</a:t>
            </a:r>
          </a:p>
          <a:p>
            <a:pPr marL="12700">
              <a:lnSpc>
                <a:spcPct val="100000"/>
              </a:lnSpc>
            </a:pPr>
            <a:r>
              <a:rPr b="0" spc="-45" dirty="0">
                <a:latin typeface="Microsoft Sans Serif"/>
                <a:cs typeface="Microsoft Sans Serif"/>
              </a:rPr>
              <a:t>ПОДРАЗУМЕВАЮЩИЕ</a:t>
            </a:r>
            <a:r>
              <a:rPr b="0" spc="25" dirty="0">
                <a:latin typeface="Microsoft Sans Serif"/>
                <a:cs typeface="Microsoft Sans Serif"/>
              </a:rPr>
              <a:t> </a:t>
            </a:r>
            <a:r>
              <a:rPr b="0" spc="-25" dirty="0">
                <a:latin typeface="Microsoft Sans Serif"/>
                <a:cs typeface="Microsoft Sans Serif"/>
              </a:rPr>
              <a:t>ИНТЕГРАЦИОННЫЕ</a:t>
            </a:r>
            <a:r>
              <a:rPr b="0" spc="25" dirty="0">
                <a:latin typeface="Microsoft Sans Serif"/>
                <a:cs typeface="Microsoft Sans Serif"/>
              </a:rPr>
              <a:t> </a:t>
            </a:r>
            <a:r>
              <a:rPr b="0" spc="10" dirty="0">
                <a:latin typeface="Microsoft Sans Serif"/>
                <a:cs typeface="Microsoft Sans Serif"/>
              </a:rPr>
              <a:t>РЕШЕНИЯ*</a:t>
            </a:r>
          </a:p>
        </p:txBody>
      </p:sp>
      <p:sp>
        <p:nvSpPr>
          <p:cNvPr id="5" name="object 5"/>
          <p:cNvSpPr/>
          <p:nvPr/>
        </p:nvSpPr>
        <p:spPr>
          <a:xfrm>
            <a:off x="627015" y="163627"/>
            <a:ext cx="1463040" cy="274320"/>
          </a:xfrm>
          <a:custGeom>
            <a:avLst/>
            <a:gdLst/>
            <a:ahLst/>
            <a:cxnLst/>
            <a:rect l="l" t="t" r="r" b="b"/>
            <a:pathLst>
              <a:path w="1463039" h="274320">
                <a:moveTo>
                  <a:pt x="1326118" y="273843"/>
                </a:moveTo>
                <a:lnTo>
                  <a:pt x="136921" y="273843"/>
                </a:lnTo>
                <a:lnTo>
                  <a:pt x="93644" y="266863"/>
                </a:lnTo>
                <a:lnTo>
                  <a:pt x="56057" y="247425"/>
                </a:lnTo>
                <a:lnTo>
                  <a:pt x="26418" y="217786"/>
                </a:lnTo>
                <a:lnTo>
                  <a:pt x="6980" y="180199"/>
                </a:lnTo>
                <a:lnTo>
                  <a:pt x="0" y="136921"/>
                </a:lnTo>
                <a:lnTo>
                  <a:pt x="6980" y="93644"/>
                </a:lnTo>
                <a:lnTo>
                  <a:pt x="26418" y="56057"/>
                </a:lnTo>
                <a:lnTo>
                  <a:pt x="56057" y="26418"/>
                </a:lnTo>
                <a:lnTo>
                  <a:pt x="93644" y="6980"/>
                </a:lnTo>
                <a:lnTo>
                  <a:pt x="136921" y="0"/>
                </a:lnTo>
                <a:lnTo>
                  <a:pt x="1326118" y="0"/>
                </a:lnTo>
                <a:lnTo>
                  <a:pt x="1378516" y="10422"/>
                </a:lnTo>
                <a:lnTo>
                  <a:pt x="1422937" y="40103"/>
                </a:lnTo>
                <a:lnTo>
                  <a:pt x="1452618" y="84524"/>
                </a:lnTo>
                <a:lnTo>
                  <a:pt x="1463040" y="136921"/>
                </a:lnTo>
                <a:lnTo>
                  <a:pt x="1456060" y="180199"/>
                </a:lnTo>
                <a:lnTo>
                  <a:pt x="1436622" y="217786"/>
                </a:lnTo>
                <a:lnTo>
                  <a:pt x="1406983" y="247425"/>
                </a:lnTo>
                <a:lnTo>
                  <a:pt x="1369396" y="266863"/>
                </a:lnTo>
                <a:lnTo>
                  <a:pt x="1326118" y="273843"/>
                </a:lnTo>
                <a:close/>
              </a:path>
            </a:pathLst>
          </a:custGeom>
          <a:solidFill>
            <a:srgbClr val="4755A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59194" y="222825"/>
            <a:ext cx="118618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инвестиционные</a:t>
            </a:r>
            <a:r>
              <a:rPr kumimoji="0" sz="800" b="1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ниши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715186" y="1401546"/>
            <a:ext cx="2968625" cy="775970"/>
          </a:xfrm>
          <a:custGeom>
            <a:avLst/>
            <a:gdLst/>
            <a:ahLst/>
            <a:cxnLst/>
            <a:rect l="l" t="t" r="r" b="b"/>
            <a:pathLst>
              <a:path w="2968625" h="775969">
                <a:moveTo>
                  <a:pt x="0" y="256722"/>
                </a:moveTo>
                <a:lnTo>
                  <a:pt x="4136" y="210576"/>
                </a:lnTo>
                <a:lnTo>
                  <a:pt x="16061" y="167143"/>
                </a:lnTo>
                <a:lnTo>
                  <a:pt x="35050" y="127149"/>
                </a:lnTo>
                <a:lnTo>
                  <a:pt x="60377" y="91319"/>
                </a:lnTo>
                <a:lnTo>
                  <a:pt x="91319" y="60377"/>
                </a:lnTo>
                <a:lnTo>
                  <a:pt x="127149" y="35050"/>
                </a:lnTo>
                <a:lnTo>
                  <a:pt x="167143" y="16061"/>
                </a:lnTo>
                <a:lnTo>
                  <a:pt x="210576" y="4136"/>
                </a:lnTo>
                <a:lnTo>
                  <a:pt x="256722" y="0"/>
                </a:lnTo>
                <a:lnTo>
                  <a:pt x="2711397" y="0"/>
                </a:lnTo>
                <a:lnTo>
                  <a:pt x="2761715" y="4978"/>
                </a:lnTo>
                <a:lnTo>
                  <a:pt x="2809640" y="19541"/>
                </a:lnTo>
                <a:lnTo>
                  <a:pt x="2853827" y="43132"/>
                </a:lnTo>
                <a:lnTo>
                  <a:pt x="2892927" y="75192"/>
                </a:lnTo>
                <a:lnTo>
                  <a:pt x="2924987" y="114292"/>
                </a:lnTo>
                <a:lnTo>
                  <a:pt x="2948578" y="158479"/>
                </a:lnTo>
                <a:lnTo>
                  <a:pt x="2963141" y="206404"/>
                </a:lnTo>
                <a:lnTo>
                  <a:pt x="2968120" y="256722"/>
                </a:lnTo>
                <a:lnTo>
                  <a:pt x="2968120" y="518874"/>
                </a:lnTo>
                <a:lnTo>
                  <a:pt x="2963984" y="565020"/>
                </a:lnTo>
                <a:lnTo>
                  <a:pt x="2952059" y="608453"/>
                </a:lnTo>
                <a:lnTo>
                  <a:pt x="2933070" y="648447"/>
                </a:lnTo>
                <a:lnTo>
                  <a:pt x="2907742" y="684277"/>
                </a:lnTo>
                <a:lnTo>
                  <a:pt x="2876800" y="715219"/>
                </a:lnTo>
                <a:lnTo>
                  <a:pt x="2840970" y="740546"/>
                </a:lnTo>
                <a:lnTo>
                  <a:pt x="2800976" y="759535"/>
                </a:lnTo>
                <a:lnTo>
                  <a:pt x="2757543" y="771460"/>
                </a:lnTo>
                <a:lnTo>
                  <a:pt x="2711397" y="775596"/>
                </a:lnTo>
                <a:lnTo>
                  <a:pt x="256722" y="775596"/>
                </a:lnTo>
                <a:lnTo>
                  <a:pt x="210576" y="771460"/>
                </a:lnTo>
                <a:lnTo>
                  <a:pt x="167143" y="759535"/>
                </a:lnTo>
                <a:lnTo>
                  <a:pt x="127149" y="740546"/>
                </a:lnTo>
                <a:lnTo>
                  <a:pt x="91319" y="715219"/>
                </a:lnTo>
                <a:lnTo>
                  <a:pt x="60377" y="684277"/>
                </a:lnTo>
                <a:lnTo>
                  <a:pt x="35050" y="648447"/>
                </a:lnTo>
                <a:lnTo>
                  <a:pt x="16061" y="608453"/>
                </a:lnTo>
                <a:lnTo>
                  <a:pt x="4136" y="565020"/>
                </a:lnTo>
                <a:lnTo>
                  <a:pt x="0" y="518874"/>
                </a:lnTo>
                <a:lnTo>
                  <a:pt x="0" y="256722"/>
                </a:lnTo>
                <a:close/>
              </a:path>
            </a:pathLst>
          </a:custGeom>
          <a:ln w="12699">
            <a:solidFill>
              <a:srgbClr val="4755A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28586" y="1687236"/>
            <a:ext cx="114109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ПРЕДПОСЫЛКИ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819477" y="1401546"/>
            <a:ext cx="2968625" cy="775970"/>
          </a:xfrm>
          <a:custGeom>
            <a:avLst/>
            <a:gdLst/>
            <a:ahLst/>
            <a:cxnLst/>
            <a:rect l="l" t="t" r="r" b="b"/>
            <a:pathLst>
              <a:path w="2968625" h="775969">
                <a:moveTo>
                  <a:pt x="0" y="256722"/>
                </a:moveTo>
                <a:lnTo>
                  <a:pt x="4136" y="210576"/>
                </a:lnTo>
                <a:lnTo>
                  <a:pt x="16061" y="167143"/>
                </a:lnTo>
                <a:lnTo>
                  <a:pt x="35049" y="127149"/>
                </a:lnTo>
                <a:lnTo>
                  <a:pt x="60377" y="91319"/>
                </a:lnTo>
                <a:lnTo>
                  <a:pt x="91319" y="60377"/>
                </a:lnTo>
                <a:lnTo>
                  <a:pt x="127149" y="35050"/>
                </a:lnTo>
                <a:lnTo>
                  <a:pt x="167143" y="16061"/>
                </a:lnTo>
                <a:lnTo>
                  <a:pt x="210575" y="4136"/>
                </a:lnTo>
                <a:lnTo>
                  <a:pt x="256721" y="0"/>
                </a:lnTo>
                <a:lnTo>
                  <a:pt x="2711396" y="0"/>
                </a:lnTo>
                <a:lnTo>
                  <a:pt x="2761714" y="4978"/>
                </a:lnTo>
                <a:lnTo>
                  <a:pt x="2809640" y="19541"/>
                </a:lnTo>
                <a:lnTo>
                  <a:pt x="2853826" y="43132"/>
                </a:lnTo>
                <a:lnTo>
                  <a:pt x="2892927" y="75192"/>
                </a:lnTo>
                <a:lnTo>
                  <a:pt x="2924987" y="114292"/>
                </a:lnTo>
                <a:lnTo>
                  <a:pt x="2948577" y="158479"/>
                </a:lnTo>
                <a:lnTo>
                  <a:pt x="2963141" y="206404"/>
                </a:lnTo>
                <a:lnTo>
                  <a:pt x="2968119" y="256722"/>
                </a:lnTo>
                <a:lnTo>
                  <a:pt x="2968119" y="518874"/>
                </a:lnTo>
                <a:lnTo>
                  <a:pt x="2963983" y="565020"/>
                </a:lnTo>
                <a:lnTo>
                  <a:pt x="2952058" y="608453"/>
                </a:lnTo>
                <a:lnTo>
                  <a:pt x="2933069" y="648447"/>
                </a:lnTo>
                <a:lnTo>
                  <a:pt x="2907741" y="684277"/>
                </a:lnTo>
                <a:lnTo>
                  <a:pt x="2876800" y="715219"/>
                </a:lnTo>
                <a:lnTo>
                  <a:pt x="2840969" y="740546"/>
                </a:lnTo>
                <a:lnTo>
                  <a:pt x="2800975" y="759535"/>
                </a:lnTo>
                <a:lnTo>
                  <a:pt x="2757543" y="771460"/>
                </a:lnTo>
                <a:lnTo>
                  <a:pt x="2711396" y="775596"/>
                </a:lnTo>
                <a:lnTo>
                  <a:pt x="256721" y="775596"/>
                </a:lnTo>
                <a:lnTo>
                  <a:pt x="210575" y="771460"/>
                </a:lnTo>
                <a:lnTo>
                  <a:pt x="167143" y="759535"/>
                </a:lnTo>
                <a:lnTo>
                  <a:pt x="127149" y="740546"/>
                </a:lnTo>
                <a:lnTo>
                  <a:pt x="91319" y="715219"/>
                </a:lnTo>
                <a:lnTo>
                  <a:pt x="60377" y="684277"/>
                </a:lnTo>
                <a:lnTo>
                  <a:pt x="35049" y="648447"/>
                </a:lnTo>
                <a:lnTo>
                  <a:pt x="16061" y="608453"/>
                </a:lnTo>
                <a:lnTo>
                  <a:pt x="4136" y="565020"/>
                </a:lnTo>
                <a:lnTo>
                  <a:pt x="0" y="518874"/>
                </a:lnTo>
                <a:lnTo>
                  <a:pt x="0" y="256722"/>
                </a:lnTo>
                <a:close/>
              </a:path>
            </a:pathLst>
          </a:custGeom>
          <a:ln w="12699">
            <a:solidFill>
              <a:srgbClr val="4755A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842622" y="1687236"/>
            <a:ext cx="922019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ПОЯСНЕНИЕ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21445" y="2631875"/>
            <a:ext cx="2934970" cy="936625"/>
          </a:xfrm>
          <a:custGeom>
            <a:avLst/>
            <a:gdLst/>
            <a:ahLst/>
            <a:cxnLst/>
            <a:rect l="l" t="t" r="r" b="b"/>
            <a:pathLst>
              <a:path w="2934970" h="936625">
                <a:moveTo>
                  <a:pt x="2702574" y="935999"/>
                </a:moveTo>
                <a:lnTo>
                  <a:pt x="232174" y="935999"/>
                </a:lnTo>
                <a:lnTo>
                  <a:pt x="185383" y="931283"/>
                </a:lnTo>
                <a:lnTo>
                  <a:pt x="141801" y="917754"/>
                </a:lnTo>
                <a:lnTo>
                  <a:pt x="102363" y="896348"/>
                </a:lnTo>
                <a:lnTo>
                  <a:pt x="68002" y="867997"/>
                </a:lnTo>
                <a:lnTo>
                  <a:pt x="39651" y="833636"/>
                </a:lnTo>
                <a:lnTo>
                  <a:pt x="18245" y="794198"/>
                </a:lnTo>
                <a:lnTo>
                  <a:pt x="4716" y="750616"/>
                </a:lnTo>
                <a:lnTo>
                  <a:pt x="0" y="703825"/>
                </a:lnTo>
                <a:lnTo>
                  <a:pt x="0" y="232174"/>
                </a:lnTo>
                <a:lnTo>
                  <a:pt x="4716" y="185383"/>
                </a:lnTo>
                <a:lnTo>
                  <a:pt x="18245" y="141801"/>
                </a:lnTo>
                <a:lnTo>
                  <a:pt x="39651" y="102363"/>
                </a:lnTo>
                <a:lnTo>
                  <a:pt x="68002" y="68002"/>
                </a:lnTo>
                <a:lnTo>
                  <a:pt x="102363" y="39651"/>
                </a:lnTo>
                <a:lnTo>
                  <a:pt x="141801" y="18245"/>
                </a:lnTo>
                <a:lnTo>
                  <a:pt x="185383" y="4716"/>
                </a:lnTo>
                <a:lnTo>
                  <a:pt x="232174" y="0"/>
                </a:lnTo>
                <a:lnTo>
                  <a:pt x="2702574" y="0"/>
                </a:lnTo>
                <a:lnTo>
                  <a:pt x="2748080" y="4502"/>
                </a:lnTo>
                <a:lnTo>
                  <a:pt x="2791423" y="17673"/>
                </a:lnTo>
                <a:lnTo>
                  <a:pt x="2831384" y="39007"/>
                </a:lnTo>
                <a:lnTo>
                  <a:pt x="2866746" y="68002"/>
                </a:lnTo>
                <a:lnTo>
                  <a:pt x="2895740" y="103363"/>
                </a:lnTo>
                <a:lnTo>
                  <a:pt x="2917075" y="143325"/>
                </a:lnTo>
                <a:lnTo>
                  <a:pt x="2930246" y="186668"/>
                </a:lnTo>
                <a:lnTo>
                  <a:pt x="2934748" y="232174"/>
                </a:lnTo>
                <a:lnTo>
                  <a:pt x="2934748" y="703825"/>
                </a:lnTo>
                <a:lnTo>
                  <a:pt x="2930032" y="750616"/>
                </a:lnTo>
                <a:lnTo>
                  <a:pt x="2916503" y="794198"/>
                </a:lnTo>
                <a:lnTo>
                  <a:pt x="2895097" y="833636"/>
                </a:lnTo>
                <a:lnTo>
                  <a:pt x="2866746" y="867997"/>
                </a:lnTo>
                <a:lnTo>
                  <a:pt x="2832385" y="896348"/>
                </a:lnTo>
                <a:lnTo>
                  <a:pt x="2792947" y="917754"/>
                </a:lnTo>
                <a:lnTo>
                  <a:pt x="2749365" y="931283"/>
                </a:lnTo>
                <a:lnTo>
                  <a:pt x="2702574" y="935999"/>
                </a:lnTo>
                <a:close/>
              </a:path>
            </a:pathLst>
          </a:custGeom>
          <a:solidFill>
            <a:srgbClr val="4755A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43472" y="2976939"/>
            <a:ext cx="20034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СОЗДАНИЕ</a:t>
            </a:r>
            <a:r>
              <a:rPr kumimoji="0" sz="7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КРЕСТЬЯНСКИХ </a:t>
            </a:r>
            <a:r>
              <a:rPr kumimoji="0" sz="7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(ФЕРМЕРСКИХ) </a:t>
            </a:r>
            <a:r>
              <a:rPr kumimoji="0" sz="700" b="1" i="0" u="none" strike="noStrike" kern="1200" cap="none" spc="-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ХОЗЯЙСТВ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45245" y="3932805"/>
            <a:ext cx="2934970" cy="936625"/>
          </a:xfrm>
          <a:custGeom>
            <a:avLst/>
            <a:gdLst/>
            <a:ahLst/>
            <a:cxnLst/>
            <a:rect l="l" t="t" r="r" b="b"/>
            <a:pathLst>
              <a:path w="2934970" h="936625">
                <a:moveTo>
                  <a:pt x="2702574" y="935999"/>
                </a:moveTo>
                <a:lnTo>
                  <a:pt x="232174" y="935999"/>
                </a:lnTo>
                <a:lnTo>
                  <a:pt x="185383" y="931283"/>
                </a:lnTo>
                <a:lnTo>
                  <a:pt x="141801" y="917754"/>
                </a:lnTo>
                <a:lnTo>
                  <a:pt x="102363" y="896348"/>
                </a:lnTo>
                <a:lnTo>
                  <a:pt x="68002" y="867997"/>
                </a:lnTo>
                <a:lnTo>
                  <a:pt x="39651" y="833636"/>
                </a:lnTo>
                <a:lnTo>
                  <a:pt x="18245" y="794198"/>
                </a:lnTo>
                <a:lnTo>
                  <a:pt x="4716" y="750616"/>
                </a:lnTo>
                <a:lnTo>
                  <a:pt x="0" y="703825"/>
                </a:lnTo>
                <a:lnTo>
                  <a:pt x="0" y="232174"/>
                </a:lnTo>
                <a:lnTo>
                  <a:pt x="4716" y="185383"/>
                </a:lnTo>
                <a:lnTo>
                  <a:pt x="18245" y="141802"/>
                </a:lnTo>
                <a:lnTo>
                  <a:pt x="39651" y="102363"/>
                </a:lnTo>
                <a:lnTo>
                  <a:pt x="68002" y="68002"/>
                </a:lnTo>
                <a:lnTo>
                  <a:pt x="102363" y="39651"/>
                </a:lnTo>
                <a:lnTo>
                  <a:pt x="141801" y="18245"/>
                </a:lnTo>
                <a:lnTo>
                  <a:pt x="185383" y="4716"/>
                </a:lnTo>
                <a:lnTo>
                  <a:pt x="232174" y="0"/>
                </a:lnTo>
                <a:lnTo>
                  <a:pt x="2702574" y="0"/>
                </a:lnTo>
                <a:lnTo>
                  <a:pt x="2748080" y="4502"/>
                </a:lnTo>
                <a:lnTo>
                  <a:pt x="2791423" y="17673"/>
                </a:lnTo>
                <a:lnTo>
                  <a:pt x="2831384" y="39008"/>
                </a:lnTo>
                <a:lnTo>
                  <a:pt x="2866746" y="68002"/>
                </a:lnTo>
                <a:lnTo>
                  <a:pt x="2895740" y="103364"/>
                </a:lnTo>
                <a:lnTo>
                  <a:pt x="2917075" y="143325"/>
                </a:lnTo>
                <a:lnTo>
                  <a:pt x="2930246" y="186668"/>
                </a:lnTo>
                <a:lnTo>
                  <a:pt x="2934748" y="232174"/>
                </a:lnTo>
                <a:lnTo>
                  <a:pt x="2934748" y="703825"/>
                </a:lnTo>
                <a:lnTo>
                  <a:pt x="2930032" y="750616"/>
                </a:lnTo>
                <a:lnTo>
                  <a:pt x="2916503" y="794198"/>
                </a:lnTo>
                <a:lnTo>
                  <a:pt x="2895097" y="833636"/>
                </a:lnTo>
                <a:lnTo>
                  <a:pt x="2866746" y="867997"/>
                </a:lnTo>
                <a:lnTo>
                  <a:pt x="2832385" y="896348"/>
                </a:lnTo>
                <a:lnTo>
                  <a:pt x="2792947" y="917754"/>
                </a:lnTo>
                <a:lnTo>
                  <a:pt x="2749365" y="931283"/>
                </a:lnTo>
                <a:lnTo>
                  <a:pt x="2702574" y="935999"/>
                </a:lnTo>
                <a:close/>
              </a:path>
            </a:pathLst>
          </a:custGeom>
          <a:solidFill>
            <a:srgbClr val="4755A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67272" y="4277870"/>
            <a:ext cx="210693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ОТКРЫТИЕ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БИЗНЕСА</a:t>
            </a:r>
            <a:r>
              <a:rPr kumimoji="0" sz="7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ПО </a:t>
            </a:r>
            <a:r>
              <a:rPr kumimoji="0" sz="7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ПРЕДОСТАВЛЕНИЮ </a:t>
            </a:r>
            <a:r>
              <a:rPr kumimoji="0" sz="700" b="1" i="0" u="none" strike="noStrike" kern="1200" cap="none" spc="-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БЫТОВЫХ УСЛУГ</a:t>
            </a:r>
            <a:r>
              <a:rPr kumimoji="0" sz="7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НАСЕЛЕНИЮ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83345" y="5150579"/>
            <a:ext cx="2934970" cy="936625"/>
          </a:xfrm>
          <a:custGeom>
            <a:avLst/>
            <a:gdLst/>
            <a:ahLst/>
            <a:cxnLst/>
            <a:rect l="l" t="t" r="r" b="b"/>
            <a:pathLst>
              <a:path w="2934970" h="936625">
                <a:moveTo>
                  <a:pt x="2702574" y="935999"/>
                </a:moveTo>
                <a:lnTo>
                  <a:pt x="232174" y="935999"/>
                </a:lnTo>
                <a:lnTo>
                  <a:pt x="185383" y="931283"/>
                </a:lnTo>
                <a:lnTo>
                  <a:pt x="141801" y="917754"/>
                </a:lnTo>
                <a:lnTo>
                  <a:pt x="102363" y="896348"/>
                </a:lnTo>
                <a:lnTo>
                  <a:pt x="68002" y="867997"/>
                </a:lnTo>
                <a:lnTo>
                  <a:pt x="39651" y="833636"/>
                </a:lnTo>
                <a:lnTo>
                  <a:pt x="18245" y="794198"/>
                </a:lnTo>
                <a:lnTo>
                  <a:pt x="4716" y="750616"/>
                </a:lnTo>
                <a:lnTo>
                  <a:pt x="0" y="703824"/>
                </a:lnTo>
                <a:lnTo>
                  <a:pt x="0" y="232174"/>
                </a:lnTo>
                <a:lnTo>
                  <a:pt x="4716" y="185383"/>
                </a:lnTo>
                <a:lnTo>
                  <a:pt x="18245" y="141801"/>
                </a:lnTo>
                <a:lnTo>
                  <a:pt x="39651" y="102363"/>
                </a:lnTo>
                <a:lnTo>
                  <a:pt x="68002" y="68002"/>
                </a:lnTo>
                <a:lnTo>
                  <a:pt x="102363" y="39651"/>
                </a:lnTo>
                <a:lnTo>
                  <a:pt x="141801" y="18245"/>
                </a:lnTo>
                <a:lnTo>
                  <a:pt x="185383" y="4716"/>
                </a:lnTo>
                <a:lnTo>
                  <a:pt x="232174" y="0"/>
                </a:lnTo>
                <a:lnTo>
                  <a:pt x="2702574" y="0"/>
                </a:lnTo>
                <a:lnTo>
                  <a:pt x="2748080" y="4502"/>
                </a:lnTo>
                <a:lnTo>
                  <a:pt x="2791423" y="17673"/>
                </a:lnTo>
                <a:lnTo>
                  <a:pt x="2831384" y="39008"/>
                </a:lnTo>
                <a:lnTo>
                  <a:pt x="2866746" y="68002"/>
                </a:lnTo>
                <a:lnTo>
                  <a:pt x="2895740" y="103364"/>
                </a:lnTo>
                <a:lnTo>
                  <a:pt x="2917075" y="143325"/>
                </a:lnTo>
                <a:lnTo>
                  <a:pt x="2930246" y="186668"/>
                </a:lnTo>
                <a:lnTo>
                  <a:pt x="2934748" y="232174"/>
                </a:lnTo>
                <a:lnTo>
                  <a:pt x="2934748" y="703824"/>
                </a:lnTo>
                <a:lnTo>
                  <a:pt x="2930032" y="750616"/>
                </a:lnTo>
                <a:lnTo>
                  <a:pt x="2916503" y="794198"/>
                </a:lnTo>
                <a:lnTo>
                  <a:pt x="2895097" y="833636"/>
                </a:lnTo>
                <a:lnTo>
                  <a:pt x="2866746" y="867997"/>
                </a:lnTo>
                <a:lnTo>
                  <a:pt x="2832385" y="896348"/>
                </a:lnTo>
                <a:lnTo>
                  <a:pt x="2792947" y="917754"/>
                </a:lnTo>
                <a:lnTo>
                  <a:pt x="2749365" y="931283"/>
                </a:lnTo>
                <a:lnTo>
                  <a:pt x="2702574" y="935999"/>
                </a:lnTo>
                <a:close/>
              </a:path>
            </a:pathLst>
          </a:custGeom>
          <a:solidFill>
            <a:srgbClr val="4755A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05372" y="5548984"/>
            <a:ext cx="119507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РАЗВИТИЕ</a:t>
            </a:r>
            <a:r>
              <a:rPr kumimoji="0" sz="7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АГРОТУРИЗМА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19890" y="6349459"/>
            <a:ext cx="573024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1" u="none" strike="noStrike" kern="1200" cap="none" spc="-5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*Данные</a:t>
            </a:r>
            <a:r>
              <a:rPr kumimoji="0" sz="600" b="0" i="1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600" b="0" i="1" u="none" strike="noStrike" kern="1200" cap="none" spc="-5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решения</a:t>
            </a:r>
            <a:r>
              <a:rPr kumimoji="0" sz="600" b="0" i="1" u="none" strike="noStrike" kern="1200" cap="none" spc="5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600" b="0" i="1" u="none" strike="noStrike" kern="1200" cap="none" spc="-5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выбраны</a:t>
            </a:r>
            <a:r>
              <a:rPr kumimoji="0" sz="600" b="0" i="1" u="none" strike="noStrike" kern="1200" cap="none" spc="5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600" b="0" i="1" u="none" strike="noStrike" kern="1200" cap="none" spc="-5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на</a:t>
            </a:r>
            <a:r>
              <a:rPr kumimoji="0" sz="600" b="0" i="1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600" b="0" i="1" u="none" strike="noStrike" kern="1200" cap="none" spc="-1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основе</a:t>
            </a:r>
            <a:r>
              <a:rPr kumimoji="0" sz="600" b="0" i="1" u="none" strike="noStrike" kern="1200" cap="none" spc="5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600" b="0" i="1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сфер</a:t>
            </a:r>
            <a:r>
              <a:rPr kumimoji="0" sz="600" b="0" i="1" u="none" strike="noStrike" kern="1200" cap="none" spc="5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600" b="0" i="1" u="none" strike="noStrike" kern="1200" cap="none" spc="-1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деятельности</a:t>
            </a:r>
            <a:r>
              <a:rPr kumimoji="0" sz="600" b="0" i="1" u="none" strike="noStrike" kern="1200" cap="none" spc="5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600" b="0" i="1" u="none" strike="noStrike" kern="1200" cap="none" spc="-5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предприятий,</a:t>
            </a:r>
            <a:r>
              <a:rPr kumimoji="0" sz="600" b="0" i="1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600" b="0" i="1" u="none" strike="noStrike" kern="1200" cap="none" spc="-1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возможностей</a:t>
            </a:r>
            <a:r>
              <a:rPr kumimoji="0" sz="600" b="0" i="1" u="none" strike="noStrike" kern="1200" cap="none" spc="5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600" b="0" i="1" u="none" strike="noStrike" kern="1200" cap="none" spc="-5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интеграций</a:t>
            </a:r>
            <a:r>
              <a:rPr kumimoji="0" sz="600" b="0" i="1" u="none" strike="noStrike" kern="1200" cap="none" spc="5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600" b="0" i="1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и</a:t>
            </a:r>
            <a:r>
              <a:rPr kumimoji="0" sz="600" b="0" i="1" u="none" strike="noStrike" kern="1200" cap="none" spc="5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600" b="0" i="1" u="none" strike="noStrike" kern="1200" cap="none" spc="-1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потенциалу</a:t>
            </a:r>
            <a:r>
              <a:rPr kumimoji="0" sz="600" b="0" i="1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600" b="0" i="1" u="none" strike="noStrike" kern="1200" cap="none" spc="-1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развития</a:t>
            </a:r>
            <a:r>
              <a:rPr kumimoji="0" sz="600" b="0" i="1" u="none" strike="noStrike" kern="1200" cap="none" spc="5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600" b="0" i="1" u="none" strike="noStrike" kern="1200" cap="none" spc="-5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покупала</a:t>
            </a:r>
            <a:r>
              <a:rPr kumimoji="0" sz="600" b="0" i="1" u="none" strike="noStrike" kern="1200" cap="none" spc="5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600" b="0" i="1" u="none" strike="noStrike" kern="1200" cap="none" spc="-5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компаний</a:t>
            </a:r>
            <a:r>
              <a:rPr kumimoji="0" sz="600" b="0" i="1" u="none" strike="noStrike" kern="1200" cap="none" spc="5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600" b="0" i="1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и </a:t>
            </a:r>
            <a:r>
              <a:rPr kumimoji="0" sz="600" b="0" i="1" u="none" strike="noStrike" kern="1200" cap="none" spc="-1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отраслей</a:t>
            </a:r>
            <a:endParaRPr kumimoji="0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628855" y="2682743"/>
            <a:ext cx="2966720" cy="903605"/>
          </a:xfrm>
          <a:custGeom>
            <a:avLst/>
            <a:gdLst/>
            <a:ahLst/>
            <a:cxnLst/>
            <a:rect l="l" t="t" r="r" b="b"/>
            <a:pathLst>
              <a:path w="2966720" h="903604">
                <a:moveTo>
                  <a:pt x="2704282" y="903326"/>
                </a:moveTo>
                <a:lnTo>
                  <a:pt x="262118" y="903326"/>
                </a:lnTo>
                <a:lnTo>
                  <a:pt x="215002" y="899103"/>
                </a:lnTo>
                <a:lnTo>
                  <a:pt x="170656" y="886927"/>
                </a:lnTo>
                <a:lnTo>
                  <a:pt x="129822" y="867539"/>
                </a:lnTo>
                <a:lnTo>
                  <a:pt x="93238" y="841679"/>
                </a:lnTo>
                <a:lnTo>
                  <a:pt x="61646" y="810087"/>
                </a:lnTo>
                <a:lnTo>
                  <a:pt x="35786" y="773504"/>
                </a:lnTo>
                <a:lnTo>
                  <a:pt x="16398" y="732669"/>
                </a:lnTo>
                <a:lnTo>
                  <a:pt x="4223" y="688323"/>
                </a:lnTo>
                <a:lnTo>
                  <a:pt x="0" y="641207"/>
                </a:lnTo>
                <a:lnTo>
                  <a:pt x="0" y="262118"/>
                </a:lnTo>
                <a:lnTo>
                  <a:pt x="4223" y="215002"/>
                </a:lnTo>
                <a:lnTo>
                  <a:pt x="16398" y="170656"/>
                </a:lnTo>
                <a:lnTo>
                  <a:pt x="35786" y="129822"/>
                </a:lnTo>
                <a:lnTo>
                  <a:pt x="61646" y="93238"/>
                </a:lnTo>
                <a:lnTo>
                  <a:pt x="93238" y="61646"/>
                </a:lnTo>
                <a:lnTo>
                  <a:pt x="129822" y="35786"/>
                </a:lnTo>
                <a:lnTo>
                  <a:pt x="170656" y="16398"/>
                </a:lnTo>
                <a:lnTo>
                  <a:pt x="215002" y="4223"/>
                </a:lnTo>
                <a:lnTo>
                  <a:pt x="262118" y="0"/>
                </a:lnTo>
                <a:lnTo>
                  <a:pt x="2704282" y="0"/>
                </a:lnTo>
                <a:lnTo>
                  <a:pt x="2755657" y="5083"/>
                </a:lnTo>
                <a:lnTo>
                  <a:pt x="2804590" y="19952"/>
                </a:lnTo>
                <a:lnTo>
                  <a:pt x="2849705" y="44038"/>
                </a:lnTo>
                <a:lnTo>
                  <a:pt x="2889627" y="76772"/>
                </a:lnTo>
                <a:lnTo>
                  <a:pt x="2922361" y="116694"/>
                </a:lnTo>
                <a:lnTo>
                  <a:pt x="2946447" y="161809"/>
                </a:lnTo>
                <a:lnTo>
                  <a:pt x="2961317" y="210742"/>
                </a:lnTo>
                <a:lnTo>
                  <a:pt x="2966400" y="262118"/>
                </a:lnTo>
                <a:lnTo>
                  <a:pt x="2966400" y="641207"/>
                </a:lnTo>
                <a:lnTo>
                  <a:pt x="2962177" y="688323"/>
                </a:lnTo>
                <a:lnTo>
                  <a:pt x="2950001" y="732669"/>
                </a:lnTo>
                <a:lnTo>
                  <a:pt x="2930613" y="773504"/>
                </a:lnTo>
                <a:lnTo>
                  <a:pt x="2904753" y="810087"/>
                </a:lnTo>
                <a:lnTo>
                  <a:pt x="2873161" y="841679"/>
                </a:lnTo>
                <a:lnTo>
                  <a:pt x="2836578" y="867539"/>
                </a:lnTo>
                <a:lnTo>
                  <a:pt x="2795743" y="886927"/>
                </a:lnTo>
                <a:lnTo>
                  <a:pt x="2751398" y="899103"/>
                </a:lnTo>
                <a:lnTo>
                  <a:pt x="2704282" y="903326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835803" y="2812841"/>
            <a:ext cx="249682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Наличие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потребности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в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сельскохозяйственной 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продукции,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большой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перечень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мер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государственной поддержки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647905" y="3928235"/>
            <a:ext cx="2966720" cy="903605"/>
          </a:xfrm>
          <a:custGeom>
            <a:avLst/>
            <a:gdLst/>
            <a:ahLst/>
            <a:cxnLst/>
            <a:rect l="l" t="t" r="r" b="b"/>
            <a:pathLst>
              <a:path w="2966720" h="903604">
                <a:moveTo>
                  <a:pt x="2704282" y="903325"/>
                </a:moveTo>
                <a:lnTo>
                  <a:pt x="262118" y="903325"/>
                </a:lnTo>
                <a:lnTo>
                  <a:pt x="215002" y="899102"/>
                </a:lnTo>
                <a:lnTo>
                  <a:pt x="170656" y="886927"/>
                </a:lnTo>
                <a:lnTo>
                  <a:pt x="129822" y="867539"/>
                </a:lnTo>
                <a:lnTo>
                  <a:pt x="93238" y="841679"/>
                </a:lnTo>
                <a:lnTo>
                  <a:pt x="61646" y="810087"/>
                </a:lnTo>
                <a:lnTo>
                  <a:pt x="35786" y="773503"/>
                </a:lnTo>
                <a:lnTo>
                  <a:pt x="16398" y="732669"/>
                </a:lnTo>
                <a:lnTo>
                  <a:pt x="4223" y="688323"/>
                </a:lnTo>
                <a:lnTo>
                  <a:pt x="0" y="641207"/>
                </a:lnTo>
                <a:lnTo>
                  <a:pt x="0" y="262118"/>
                </a:lnTo>
                <a:lnTo>
                  <a:pt x="4223" y="215002"/>
                </a:lnTo>
                <a:lnTo>
                  <a:pt x="16398" y="170656"/>
                </a:lnTo>
                <a:lnTo>
                  <a:pt x="35786" y="129822"/>
                </a:lnTo>
                <a:lnTo>
                  <a:pt x="61646" y="93238"/>
                </a:lnTo>
                <a:lnTo>
                  <a:pt x="93238" y="61646"/>
                </a:lnTo>
                <a:lnTo>
                  <a:pt x="129822" y="35786"/>
                </a:lnTo>
                <a:lnTo>
                  <a:pt x="170656" y="16398"/>
                </a:lnTo>
                <a:lnTo>
                  <a:pt x="215002" y="4223"/>
                </a:lnTo>
                <a:lnTo>
                  <a:pt x="262118" y="0"/>
                </a:lnTo>
                <a:lnTo>
                  <a:pt x="2704282" y="0"/>
                </a:lnTo>
                <a:lnTo>
                  <a:pt x="2755657" y="5083"/>
                </a:lnTo>
                <a:lnTo>
                  <a:pt x="2804590" y="19952"/>
                </a:lnTo>
                <a:lnTo>
                  <a:pt x="2849705" y="44038"/>
                </a:lnTo>
                <a:lnTo>
                  <a:pt x="2889627" y="76772"/>
                </a:lnTo>
                <a:lnTo>
                  <a:pt x="2922361" y="116694"/>
                </a:lnTo>
                <a:lnTo>
                  <a:pt x="2946447" y="161809"/>
                </a:lnTo>
                <a:lnTo>
                  <a:pt x="2961317" y="210742"/>
                </a:lnTo>
                <a:lnTo>
                  <a:pt x="2966400" y="262118"/>
                </a:lnTo>
                <a:lnTo>
                  <a:pt x="2966400" y="641207"/>
                </a:lnTo>
                <a:lnTo>
                  <a:pt x="2962177" y="688323"/>
                </a:lnTo>
                <a:lnTo>
                  <a:pt x="2950001" y="732669"/>
                </a:lnTo>
                <a:lnTo>
                  <a:pt x="2930613" y="773503"/>
                </a:lnTo>
                <a:lnTo>
                  <a:pt x="2904753" y="810087"/>
                </a:lnTo>
                <a:lnTo>
                  <a:pt x="2873161" y="841679"/>
                </a:lnTo>
                <a:lnTo>
                  <a:pt x="2836578" y="867539"/>
                </a:lnTo>
                <a:lnTo>
                  <a:pt x="2795743" y="886927"/>
                </a:lnTo>
                <a:lnTo>
                  <a:pt x="2751398" y="899102"/>
                </a:lnTo>
                <a:lnTo>
                  <a:pt x="2704282" y="903325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854853" y="4180255"/>
            <a:ext cx="25298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Потребность 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населения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в </a:t>
            </a:r>
            <a:r>
              <a:rPr kumimoji="0" sz="800" b="1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получении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ru-RU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бытовых услуг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отсутствие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конкуренции, 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возможность</a:t>
            </a:r>
            <a:r>
              <a:rPr kumimoji="0" sz="8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заключения</a:t>
            </a:r>
            <a:r>
              <a:rPr kumimoji="0" sz="8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социального</a:t>
            </a:r>
            <a:r>
              <a:rPr kumimoji="0" sz="8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контракта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702732" y="5126104"/>
            <a:ext cx="2966720" cy="903605"/>
          </a:xfrm>
          <a:custGeom>
            <a:avLst/>
            <a:gdLst/>
            <a:ahLst/>
            <a:cxnLst/>
            <a:rect l="l" t="t" r="r" b="b"/>
            <a:pathLst>
              <a:path w="2966720" h="903604">
                <a:moveTo>
                  <a:pt x="2704281" y="903325"/>
                </a:moveTo>
                <a:lnTo>
                  <a:pt x="262117" y="903325"/>
                </a:lnTo>
                <a:lnTo>
                  <a:pt x="215001" y="899102"/>
                </a:lnTo>
                <a:lnTo>
                  <a:pt x="170656" y="886927"/>
                </a:lnTo>
                <a:lnTo>
                  <a:pt x="129822" y="867539"/>
                </a:lnTo>
                <a:lnTo>
                  <a:pt x="93238" y="841679"/>
                </a:lnTo>
                <a:lnTo>
                  <a:pt x="61646" y="810087"/>
                </a:lnTo>
                <a:lnTo>
                  <a:pt x="35786" y="773503"/>
                </a:lnTo>
                <a:lnTo>
                  <a:pt x="16398" y="732669"/>
                </a:lnTo>
                <a:lnTo>
                  <a:pt x="4223" y="688323"/>
                </a:lnTo>
                <a:lnTo>
                  <a:pt x="0" y="641207"/>
                </a:lnTo>
                <a:lnTo>
                  <a:pt x="0" y="262118"/>
                </a:lnTo>
                <a:lnTo>
                  <a:pt x="4223" y="215002"/>
                </a:lnTo>
                <a:lnTo>
                  <a:pt x="16398" y="170656"/>
                </a:lnTo>
                <a:lnTo>
                  <a:pt x="35786" y="129822"/>
                </a:lnTo>
                <a:lnTo>
                  <a:pt x="61646" y="93238"/>
                </a:lnTo>
                <a:lnTo>
                  <a:pt x="93238" y="61646"/>
                </a:lnTo>
                <a:lnTo>
                  <a:pt x="129822" y="35786"/>
                </a:lnTo>
                <a:lnTo>
                  <a:pt x="170656" y="16398"/>
                </a:lnTo>
                <a:lnTo>
                  <a:pt x="215001" y="4223"/>
                </a:lnTo>
                <a:lnTo>
                  <a:pt x="262117" y="0"/>
                </a:lnTo>
                <a:lnTo>
                  <a:pt x="2704281" y="0"/>
                </a:lnTo>
                <a:lnTo>
                  <a:pt x="2755657" y="5083"/>
                </a:lnTo>
                <a:lnTo>
                  <a:pt x="2804590" y="19952"/>
                </a:lnTo>
                <a:lnTo>
                  <a:pt x="2849705" y="44038"/>
                </a:lnTo>
                <a:lnTo>
                  <a:pt x="2889627" y="76772"/>
                </a:lnTo>
                <a:lnTo>
                  <a:pt x="2922361" y="116694"/>
                </a:lnTo>
                <a:lnTo>
                  <a:pt x="2946447" y="161809"/>
                </a:lnTo>
                <a:lnTo>
                  <a:pt x="2961316" y="210742"/>
                </a:lnTo>
                <a:lnTo>
                  <a:pt x="2966399" y="262118"/>
                </a:lnTo>
                <a:lnTo>
                  <a:pt x="2966399" y="641207"/>
                </a:lnTo>
                <a:lnTo>
                  <a:pt x="2962176" y="688323"/>
                </a:lnTo>
                <a:lnTo>
                  <a:pt x="2950001" y="732669"/>
                </a:lnTo>
                <a:lnTo>
                  <a:pt x="2930613" y="773503"/>
                </a:lnTo>
                <a:lnTo>
                  <a:pt x="2904753" y="810087"/>
                </a:lnTo>
                <a:lnTo>
                  <a:pt x="2873161" y="841679"/>
                </a:lnTo>
                <a:lnTo>
                  <a:pt x="2836577" y="867539"/>
                </a:lnTo>
                <a:lnTo>
                  <a:pt x="2795743" y="886927"/>
                </a:lnTo>
                <a:lnTo>
                  <a:pt x="2751398" y="899102"/>
                </a:lnTo>
                <a:lnTo>
                  <a:pt x="2704281" y="903325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909678" y="5256203"/>
            <a:ext cx="249745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Наличие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сельхозпредприятий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и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крестьянских 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(фермерских) хозяйств,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которые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было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бы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интересно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посетить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туристам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и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поучаствовать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в </a:t>
            </a:r>
            <a:r>
              <a:rPr kumimoji="0" sz="800" b="1" i="0" u="none" strike="noStrike" kern="1200" cap="none" spc="-2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процессе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производства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и 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переработки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сельскохозяйственной 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продукции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764491" y="2673037"/>
            <a:ext cx="2966720" cy="903605"/>
          </a:xfrm>
          <a:custGeom>
            <a:avLst/>
            <a:gdLst/>
            <a:ahLst/>
            <a:cxnLst/>
            <a:rect l="l" t="t" r="r" b="b"/>
            <a:pathLst>
              <a:path w="2966720" h="903604">
                <a:moveTo>
                  <a:pt x="2704280" y="903326"/>
                </a:moveTo>
                <a:lnTo>
                  <a:pt x="262117" y="903326"/>
                </a:lnTo>
                <a:lnTo>
                  <a:pt x="215001" y="899103"/>
                </a:lnTo>
                <a:lnTo>
                  <a:pt x="170656" y="886927"/>
                </a:lnTo>
                <a:lnTo>
                  <a:pt x="129821" y="867539"/>
                </a:lnTo>
                <a:lnTo>
                  <a:pt x="93238" y="841679"/>
                </a:lnTo>
                <a:lnTo>
                  <a:pt x="61646" y="810087"/>
                </a:lnTo>
                <a:lnTo>
                  <a:pt x="35786" y="773504"/>
                </a:lnTo>
                <a:lnTo>
                  <a:pt x="16398" y="732669"/>
                </a:lnTo>
                <a:lnTo>
                  <a:pt x="4223" y="688323"/>
                </a:lnTo>
                <a:lnTo>
                  <a:pt x="0" y="641207"/>
                </a:lnTo>
                <a:lnTo>
                  <a:pt x="0" y="262118"/>
                </a:lnTo>
                <a:lnTo>
                  <a:pt x="4223" y="215002"/>
                </a:lnTo>
                <a:lnTo>
                  <a:pt x="16398" y="170656"/>
                </a:lnTo>
                <a:lnTo>
                  <a:pt x="35786" y="129822"/>
                </a:lnTo>
                <a:lnTo>
                  <a:pt x="61646" y="93238"/>
                </a:lnTo>
                <a:lnTo>
                  <a:pt x="93238" y="61646"/>
                </a:lnTo>
                <a:lnTo>
                  <a:pt x="129821" y="35786"/>
                </a:lnTo>
                <a:lnTo>
                  <a:pt x="170656" y="16398"/>
                </a:lnTo>
                <a:lnTo>
                  <a:pt x="215001" y="4223"/>
                </a:lnTo>
                <a:lnTo>
                  <a:pt x="262117" y="0"/>
                </a:lnTo>
                <a:lnTo>
                  <a:pt x="2704280" y="0"/>
                </a:lnTo>
                <a:lnTo>
                  <a:pt x="2755656" y="5083"/>
                </a:lnTo>
                <a:lnTo>
                  <a:pt x="2804589" y="19952"/>
                </a:lnTo>
                <a:lnTo>
                  <a:pt x="2849704" y="44039"/>
                </a:lnTo>
                <a:lnTo>
                  <a:pt x="2889627" y="76772"/>
                </a:lnTo>
                <a:lnTo>
                  <a:pt x="2922360" y="116694"/>
                </a:lnTo>
                <a:lnTo>
                  <a:pt x="2946447" y="161809"/>
                </a:lnTo>
                <a:lnTo>
                  <a:pt x="2961316" y="210742"/>
                </a:lnTo>
                <a:lnTo>
                  <a:pt x="2966399" y="262118"/>
                </a:lnTo>
                <a:lnTo>
                  <a:pt x="2966399" y="641207"/>
                </a:lnTo>
                <a:lnTo>
                  <a:pt x="2962176" y="688323"/>
                </a:lnTo>
                <a:lnTo>
                  <a:pt x="2950001" y="732669"/>
                </a:lnTo>
                <a:lnTo>
                  <a:pt x="2930612" y="773504"/>
                </a:lnTo>
                <a:lnTo>
                  <a:pt x="2904752" y="810087"/>
                </a:lnTo>
                <a:lnTo>
                  <a:pt x="2873160" y="841679"/>
                </a:lnTo>
                <a:lnTo>
                  <a:pt x="2836577" y="867539"/>
                </a:lnTo>
                <a:lnTo>
                  <a:pt x="2795742" y="886927"/>
                </a:lnTo>
                <a:lnTo>
                  <a:pt x="2751397" y="899103"/>
                </a:lnTo>
                <a:lnTo>
                  <a:pt x="2704280" y="903326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013113" y="3006309"/>
            <a:ext cx="168021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5425" marR="0" lvl="0" indent="-21336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25425" algn="l"/>
                <a:tab pos="226060" algn="l"/>
              </a:tabLst>
              <a:defRPr/>
            </a:pPr>
            <a:r>
              <a:rPr kumimoji="0" sz="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Создание</a:t>
            </a: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новых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рабочих</a:t>
            </a: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мест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013113" y="3250150"/>
            <a:ext cx="249936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5425" marR="0" lvl="0" indent="-21336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25425" algn="l"/>
                <a:tab pos="226060" algn="l"/>
              </a:tabLst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Обеспечение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продовольственной</a:t>
            </a:r>
            <a:r>
              <a:rPr kumimoji="0" sz="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безопасности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800427" y="3933109"/>
            <a:ext cx="2966720" cy="903605"/>
          </a:xfrm>
          <a:custGeom>
            <a:avLst/>
            <a:gdLst/>
            <a:ahLst/>
            <a:cxnLst/>
            <a:rect l="l" t="t" r="r" b="b"/>
            <a:pathLst>
              <a:path w="2966720" h="903604">
                <a:moveTo>
                  <a:pt x="2704280" y="903325"/>
                </a:moveTo>
                <a:lnTo>
                  <a:pt x="262117" y="903325"/>
                </a:lnTo>
                <a:lnTo>
                  <a:pt x="215001" y="899102"/>
                </a:lnTo>
                <a:lnTo>
                  <a:pt x="170656" y="886927"/>
                </a:lnTo>
                <a:lnTo>
                  <a:pt x="129821" y="867539"/>
                </a:lnTo>
                <a:lnTo>
                  <a:pt x="93238" y="841679"/>
                </a:lnTo>
                <a:lnTo>
                  <a:pt x="61646" y="810087"/>
                </a:lnTo>
                <a:lnTo>
                  <a:pt x="35786" y="773503"/>
                </a:lnTo>
                <a:lnTo>
                  <a:pt x="16398" y="732669"/>
                </a:lnTo>
                <a:lnTo>
                  <a:pt x="4223" y="688323"/>
                </a:lnTo>
                <a:lnTo>
                  <a:pt x="0" y="641207"/>
                </a:lnTo>
                <a:lnTo>
                  <a:pt x="0" y="262117"/>
                </a:lnTo>
                <a:lnTo>
                  <a:pt x="4223" y="215001"/>
                </a:lnTo>
                <a:lnTo>
                  <a:pt x="16398" y="170656"/>
                </a:lnTo>
                <a:lnTo>
                  <a:pt x="35786" y="129822"/>
                </a:lnTo>
                <a:lnTo>
                  <a:pt x="61646" y="93238"/>
                </a:lnTo>
                <a:lnTo>
                  <a:pt x="93238" y="61646"/>
                </a:lnTo>
                <a:lnTo>
                  <a:pt x="129821" y="35786"/>
                </a:lnTo>
                <a:lnTo>
                  <a:pt x="170656" y="16398"/>
                </a:lnTo>
                <a:lnTo>
                  <a:pt x="215001" y="4223"/>
                </a:lnTo>
                <a:lnTo>
                  <a:pt x="262117" y="0"/>
                </a:lnTo>
                <a:lnTo>
                  <a:pt x="2704280" y="0"/>
                </a:lnTo>
                <a:lnTo>
                  <a:pt x="2755656" y="5083"/>
                </a:lnTo>
                <a:lnTo>
                  <a:pt x="2804589" y="19952"/>
                </a:lnTo>
                <a:lnTo>
                  <a:pt x="2849704" y="44039"/>
                </a:lnTo>
                <a:lnTo>
                  <a:pt x="2889627" y="76772"/>
                </a:lnTo>
                <a:lnTo>
                  <a:pt x="2922360" y="116694"/>
                </a:lnTo>
                <a:lnTo>
                  <a:pt x="2946447" y="161809"/>
                </a:lnTo>
                <a:lnTo>
                  <a:pt x="2961316" y="210742"/>
                </a:lnTo>
                <a:lnTo>
                  <a:pt x="2966399" y="262117"/>
                </a:lnTo>
                <a:lnTo>
                  <a:pt x="2966399" y="641207"/>
                </a:lnTo>
                <a:lnTo>
                  <a:pt x="2962176" y="688323"/>
                </a:lnTo>
                <a:lnTo>
                  <a:pt x="2950001" y="732669"/>
                </a:lnTo>
                <a:lnTo>
                  <a:pt x="2930612" y="773503"/>
                </a:lnTo>
                <a:lnTo>
                  <a:pt x="2904752" y="810087"/>
                </a:lnTo>
                <a:lnTo>
                  <a:pt x="2873160" y="841679"/>
                </a:lnTo>
                <a:lnTo>
                  <a:pt x="2836577" y="867539"/>
                </a:lnTo>
                <a:lnTo>
                  <a:pt x="2795742" y="886927"/>
                </a:lnTo>
                <a:lnTo>
                  <a:pt x="2751397" y="899102"/>
                </a:lnTo>
                <a:lnTo>
                  <a:pt x="2704280" y="903325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022638" y="4063208"/>
            <a:ext cx="134874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8275" marR="0" lvl="0" indent="-15621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168910" algn="l"/>
              </a:tabLst>
              <a:defRPr/>
            </a:pPr>
            <a:r>
              <a:rPr kumimoji="0" sz="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Развитие</a:t>
            </a:r>
            <a:r>
              <a:rPr kumimoji="0" sz="8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самозанятости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022638" y="4307047"/>
            <a:ext cx="250761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8275" marR="5080" lvl="0" indent="-15621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168910" algn="l"/>
              </a:tabLst>
              <a:defRPr/>
            </a:pPr>
            <a:r>
              <a:rPr kumimoji="0" sz="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Удовлетворение</a:t>
            </a:r>
            <a:r>
              <a:rPr kumimoji="0" sz="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спроса</a:t>
            </a:r>
            <a:r>
              <a:rPr kumimoji="0" sz="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населения</a:t>
            </a:r>
            <a:r>
              <a:rPr kumimoji="0" sz="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на</a:t>
            </a:r>
            <a:r>
              <a:rPr kumimoji="0" sz="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некоторые </a:t>
            </a:r>
            <a:r>
              <a:rPr kumimoji="0" sz="800" b="0" i="0" u="none" strike="noStrike" kern="1200" cap="none" spc="-2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виды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услуг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800427" y="5140502"/>
            <a:ext cx="2966720" cy="903605"/>
          </a:xfrm>
          <a:custGeom>
            <a:avLst/>
            <a:gdLst/>
            <a:ahLst/>
            <a:cxnLst/>
            <a:rect l="l" t="t" r="r" b="b"/>
            <a:pathLst>
              <a:path w="2966720" h="903604">
                <a:moveTo>
                  <a:pt x="2704280" y="903325"/>
                </a:moveTo>
                <a:lnTo>
                  <a:pt x="262117" y="903325"/>
                </a:lnTo>
                <a:lnTo>
                  <a:pt x="215001" y="899102"/>
                </a:lnTo>
                <a:lnTo>
                  <a:pt x="170656" y="886927"/>
                </a:lnTo>
                <a:lnTo>
                  <a:pt x="129821" y="867539"/>
                </a:lnTo>
                <a:lnTo>
                  <a:pt x="93238" y="841679"/>
                </a:lnTo>
                <a:lnTo>
                  <a:pt x="61646" y="810087"/>
                </a:lnTo>
                <a:lnTo>
                  <a:pt x="35786" y="773503"/>
                </a:lnTo>
                <a:lnTo>
                  <a:pt x="16398" y="732669"/>
                </a:lnTo>
                <a:lnTo>
                  <a:pt x="4223" y="688323"/>
                </a:lnTo>
                <a:lnTo>
                  <a:pt x="0" y="641207"/>
                </a:lnTo>
                <a:lnTo>
                  <a:pt x="0" y="262117"/>
                </a:lnTo>
                <a:lnTo>
                  <a:pt x="4223" y="215001"/>
                </a:lnTo>
                <a:lnTo>
                  <a:pt x="16398" y="170656"/>
                </a:lnTo>
                <a:lnTo>
                  <a:pt x="35786" y="129822"/>
                </a:lnTo>
                <a:lnTo>
                  <a:pt x="61646" y="93238"/>
                </a:lnTo>
                <a:lnTo>
                  <a:pt x="93238" y="61646"/>
                </a:lnTo>
                <a:lnTo>
                  <a:pt x="129821" y="35786"/>
                </a:lnTo>
                <a:lnTo>
                  <a:pt x="170656" y="16398"/>
                </a:lnTo>
                <a:lnTo>
                  <a:pt x="215001" y="4223"/>
                </a:lnTo>
                <a:lnTo>
                  <a:pt x="262117" y="0"/>
                </a:lnTo>
                <a:lnTo>
                  <a:pt x="2704280" y="0"/>
                </a:lnTo>
                <a:lnTo>
                  <a:pt x="2755656" y="5083"/>
                </a:lnTo>
                <a:lnTo>
                  <a:pt x="2804589" y="19952"/>
                </a:lnTo>
                <a:lnTo>
                  <a:pt x="2849704" y="44038"/>
                </a:lnTo>
                <a:lnTo>
                  <a:pt x="2889627" y="76772"/>
                </a:lnTo>
                <a:lnTo>
                  <a:pt x="2922360" y="116694"/>
                </a:lnTo>
                <a:lnTo>
                  <a:pt x="2946447" y="161809"/>
                </a:lnTo>
                <a:lnTo>
                  <a:pt x="2961316" y="210742"/>
                </a:lnTo>
                <a:lnTo>
                  <a:pt x="2966399" y="262117"/>
                </a:lnTo>
                <a:lnTo>
                  <a:pt x="2966399" y="641207"/>
                </a:lnTo>
                <a:lnTo>
                  <a:pt x="2962176" y="688323"/>
                </a:lnTo>
                <a:lnTo>
                  <a:pt x="2950001" y="732669"/>
                </a:lnTo>
                <a:lnTo>
                  <a:pt x="2930612" y="773503"/>
                </a:lnTo>
                <a:lnTo>
                  <a:pt x="2904752" y="810087"/>
                </a:lnTo>
                <a:lnTo>
                  <a:pt x="2873160" y="841679"/>
                </a:lnTo>
                <a:lnTo>
                  <a:pt x="2836577" y="867539"/>
                </a:lnTo>
                <a:lnTo>
                  <a:pt x="2795742" y="886927"/>
                </a:lnTo>
                <a:lnTo>
                  <a:pt x="2751397" y="899102"/>
                </a:lnTo>
                <a:lnTo>
                  <a:pt x="2704280" y="903325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022638" y="5331561"/>
            <a:ext cx="223329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8275" marR="5080" lvl="0" indent="-15621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168910" algn="l"/>
              </a:tabLst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Внедрение</a:t>
            </a:r>
            <a:r>
              <a:rPr kumimoji="0" sz="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в</a:t>
            </a:r>
            <a:r>
              <a:rPr kumimoji="0" sz="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работу</a:t>
            </a:r>
            <a:r>
              <a:rPr kumimoji="0" sz="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сельхозпредприятий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процессов</a:t>
            </a: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по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взаимодействию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с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туристами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22638" y="5697321"/>
            <a:ext cx="256667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8275" marR="0" lvl="0" indent="-15621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168910" algn="l"/>
              </a:tabLst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Популяризация</a:t>
            </a:r>
            <a:r>
              <a:rPr kumimoji="0" sz="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сельскохозяйственных</a:t>
            </a:r>
            <a:r>
              <a:rPr kumimoji="0" sz="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профессий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  <p:pic>
        <p:nvPicPr>
          <p:cNvPr id="33" name="object 3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0595" y="5445280"/>
            <a:ext cx="359999" cy="359999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9122" y="2909014"/>
            <a:ext cx="359999" cy="359999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9496" y="4272732"/>
            <a:ext cx="359999" cy="359999"/>
          </a:xfrm>
          <a:prstGeom prst="rect">
            <a:avLst/>
          </a:prstGeom>
        </p:spPr>
      </p:pic>
      <p:sp>
        <p:nvSpPr>
          <p:cNvPr id="36" name="object 36"/>
          <p:cNvSpPr txBox="1">
            <a:spLocks noGrp="1"/>
          </p:cNvSpPr>
          <p:nvPr>
            <p:ph type="ftr" sz="quarter" idx="5"/>
          </p:nvPr>
        </p:nvSpPr>
        <p:spPr>
          <a:xfrm>
            <a:off x="614315" y="6600121"/>
            <a:ext cx="4508101" cy="12631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ИНВЕСТИЦИОННЫЙ</a:t>
            </a:r>
            <a:r>
              <a:rPr kumimoji="0" sz="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ПРОФИЛЬ</a:t>
            </a:r>
            <a:r>
              <a:rPr kumimoji="0" sz="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lang="ru-RU" sz="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МУНИЦИПАЛЬНОГО РАЙОНА «ТАБАСАРАНСКИЙ РАЙОН</a:t>
            </a:r>
            <a:endParaRPr kumimoji="0" sz="800" b="0" i="0" u="none" strike="noStrike" kern="1200" cap="none" spc="-3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37" name="object 3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pPr marL="381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6D0F4-A5B6-1C1E-A091-A3BC54777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65FF374-9DAD-11C5-A21A-6166FFF3142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ПЛАНИРУЕМЫЕ ИНВЕСТИЦИОННЫЕ ИДЕИ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3A628E0-1FA8-8DF7-BCE7-711E71EE2DC8}"/>
              </a:ext>
            </a:extLst>
          </p:cNvPr>
          <p:cNvSpPr/>
          <p:nvPr/>
        </p:nvSpPr>
        <p:spPr>
          <a:xfrm>
            <a:off x="627017" y="163628"/>
            <a:ext cx="14303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идеи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D560722E-0E41-32C5-464B-42B383BE0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Скругленный прямоугольник 93">
            <a:extLst>
              <a:ext uri="{FF2B5EF4-FFF2-40B4-BE49-F238E27FC236}">
                <a16:creationId xmlns:a16="http://schemas.microsoft.com/office/drawing/2014/main" id="{E8AC4634-C891-5BA3-4F18-69226FC76CB0}"/>
              </a:ext>
            </a:extLst>
          </p:cNvPr>
          <p:cNvSpPr/>
          <p:nvPr/>
        </p:nvSpPr>
        <p:spPr>
          <a:xfrm>
            <a:off x="2889354" y="2277781"/>
            <a:ext cx="1710000" cy="720000"/>
          </a:xfrm>
          <a:prstGeom prst="roundRect">
            <a:avLst>
              <a:gd name="adj" fmla="val 35572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ПРЕДПРИНИМАТЕЛИ МО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3" name="Скругленный прямоугольник 112">
            <a:extLst>
              <a:ext uri="{FF2B5EF4-FFF2-40B4-BE49-F238E27FC236}">
                <a16:creationId xmlns:a16="http://schemas.microsoft.com/office/drawing/2014/main" id="{2F469805-2E86-C98A-D7D7-FE25AC6EFEE1}"/>
              </a:ext>
            </a:extLst>
          </p:cNvPr>
          <p:cNvSpPr/>
          <p:nvPr/>
        </p:nvSpPr>
        <p:spPr>
          <a:xfrm>
            <a:off x="825719" y="1309856"/>
            <a:ext cx="1709998" cy="775597"/>
          </a:xfrm>
          <a:prstGeom prst="roundRect">
            <a:avLst>
              <a:gd name="adj" fmla="val 324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ПРОЕКТ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4" name="Скругленный прямоугольник 123">
            <a:extLst>
              <a:ext uri="{FF2B5EF4-FFF2-40B4-BE49-F238E27FC236}">
                <a16:creationId xmlns:a16="http://schemas.microsoft.com/office/drawing/2014/main" id="{1D6FB60F-0ADC-31D8-AF21-50DB4A871927}"/>
              </a:ext>
            </a:extLst>
          </p:cNvPr>
          <p:cNvSpPr/>
          <p:nvPr/>
        </p:nvSpPr>
        <p:spPr>
          <a:xfrm>
            <a:off x="2887890" y="1324880"/>
            <a:ext cx="1709998" cy="775597"/>
          </a:xfrm>
          <a:prstGeom prst="roundRect">
            <a:avLst>
              <a:gd name="adj" fmla="val 3240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ПОТЕНЦИАЛЬНЫЙ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ИНВЕСТОР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5" name="Скругленный прямоугольник 124">
            <a:extLst>
              <a:ext uri="{FF2B5EF4-FFF2-40B4-BE49-F238E27FC236}">
                <a16:creationId xmlns:a16="http://schemas.microsoft.com/office/drawing/2014/main" id="{D25CF176-A231-C630-A7BD-E728AA3445B1}"/>
              </a:ext>
            </a:extLst>
          </p:cNvPr>
          <p:cNvSpPr/>
          <p:nvPr/>
        </p:nvSpPr>
        <p:spPr>
          <a:xfrm>
            <a:off x="5151710" y="1347918"/>
            <a:ext cx="1709998" cy="775597"/>
          </a:xfrm>
          <a:prstGeom prst="roundRect">
            <a:avLst>
              <a:gd name="adj" fmla="val 3240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ПОТЕНЦИАЛЬНЫЕ ПАРТНЁРЫ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7" name="Скругленный прямоугольник 126">
            <a:extLst>
              <a:ext uri="{FF2B5EF4-FFF2-40B4-BE49-F238E27FC236}">
                <a16:creationId xmlns:a16="http://schemas.microsoft.com/office/drawing/2014/main" id="{B8E0A112-FCD6-AFEE-D5C6-E0C8ADA75C2D}"/>
              </a:ext>
            </a:extLst>
          </p:cNvPr>
          <p:cNvSpPr/>
          <p:nvPr/>
        </p:nvSpPr>
        <p:spPr>
          <a:xfrm>
            <a:off x="7415530" y="1320576"/>
            <a:ext cx="1709998" cy="775597"/>
          </a:xfrm>
          <a:prstGeom prst="roundRect">
            <a:avLst>
              <a:gd name="adj" fmla="val 32405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B1C1E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ВОЗМОЖНЫЕ ПРОГРАММЫ ПОДДЕРЖКИ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srgbClr val="B1C1E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60" name="Скругленный прямоугольник 1059">
            <a:extLst>
              <a:ext uri="{FF2B5EF4-FFF2-40B4-BE49-F238E27FC236}">
                <a16:creationId xmlns:a16="http://schemas.microsoft.com/office/drawing/2014/main" id="{48DFEDCE-D77B-96B4-B701-E19AA8A8875F}"/>
              </a:ext>
            </a:extLst>
          </p:cNvPr>
          <p:cNvSpPr/>
          <p:nvPr/>
        </p:nvSpPr>
        <p:spPr>
          <a:xfrm>
            <a:off x="2889354" y="3125298"/>
            <a:ext cx="1710000" cy="720000"/>
          </a:xfrm>
          <a:prstGeom prst="roundRect">
            <a:avLst>
              <a:gd name="adj" fmla="val 35572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062" name="Скругленный прямоугольник 1061">
            <a:extLst>
              <a:ext uri="{FF2B5EF4-FFF2-40B4-BE49-F238E27FC236}">
                <a16:creationId xmlns:a16="http://schemas.microsoft.com/office/drawing/2014/main" id="{CCBC5074-24AC-C263-A59B-607D7E1E4169}"/>
              </a:ext>
            </a:extLst>
          </p:cNvPr>
          <p:cNvSpPr/>
          <p:nvPr/>
        </p:nvSpPr>
        <p:spPr>
          <a:xfrm>
            <a:off x="2870052" y="3967554"/>
            <a:ext cx="1710000" cy="720000"/>
          </a:xfrm>
          <a:prstGeom prst="roundRect">
            <a:avLst>
              <a:gd name="adj" fmla="val 35572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ПРЕДПРИНИМАТЕЛИ МО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63" name="Скругленный прямоугольник 1062">
            <a:extLst>
              <a:ext uri="{FF2B5EF4-FFF2-40B4-BE49-F238E27FC236}">
                <a16:creationId xmlns:a16="http://schemas.microsoft.com/office/drawing/2014/main" id="{CB3B74B1-02E1-B140-B8EB-35E44FC72F52}"/>
              </a:ext>
            </a:extLst>
          </p:cNvPr>
          <p:cNvSpPr/>
          <p:nvPr/>
        </p:nvSpPr>
        <p:spPr>
          <a:xfrm>
            <a:off x="2870052" y="4819089"/>
            <a:ext cx="1710000" cy="720000"/>
          </a:xfrm>
          <a:prstGeom prst="roundRect">
            <a:avLst>
              <a:gd name="adj" fmla="val 35572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064" name="Скругленный прямоугольник 1063">
            <a:extLst>
              <a:ext uri="{FF2B5EF4-FFF2-40B4-BE49-F238E27FC236}">
                <a16:creationId xmlns:a16="http://schemas.microsoft.com/office/drawing/2014/main" id="{A046A4FB-FF21-3D24-DEB8-4A2C4E2424AF}"/>
              </a:ext>
            </a:extLst>
          </p:cNvPr>
          <p:cNvSpPr/>
          <p:nvPr/>
        </p:nvSpPr>
        <p:spPr>
          <a:xfrm>
            <a:off x="2870052" y="5694993"/>
            <a:ext cx="1710000" cy="720000"/>
          </a:xfrm>
          <a:prstGeom prst="roundRect">
            <a:avLst>
              <a:gd name="adj" fmla="val 35572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ПРЕДПРИНИМАТЕЛИ МО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65" name="Скругленный прямоугольник 1064">
            <a:extLst>
              <a:ext uri="{FF2B5EF4-FFF2-40B4-BE49-F238E27FC236}">
                <a16:creationId xmlns:a16="http://schemas.microsoft.com/office/drawing/2014/main" id="{CAF6A63F-3643-5C49-2AAB-B22C099F1C5E}"/>
              </a:ext>
            </a:extLst>
          </p:cNvPr>
          <p:cNvSpPr/>
          <p:nvPr/>
        </p:nvSpPr>
        <p:spPr>
          <a:xfrm>
            <a:off x="825717" y="2284489"/>
            <a:ext cx="1710000" cy="72000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lvl="0">
              <a:defRPr/>
            </a:pPr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ОБЪЕКТОВ ТУРИЗМА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67" name="Скругленный прямоугольник 1066">
            <a:extLst>
              <a:ext uri="{FF2B5EF4-FFF2-40B4-BE49-F238E27FC236}">
                <a16:creationId xmlns:a16="http://schemas.microsoft.com/office/drawing/2014/main" id="{00047959-B51F-992A-6F71-7FECD72CE3ED}"/>
              </a:ext>
            </a:extLst>
          </p:cNvPr>
          <p:cNvSpPr/>
          <p:nvPr/>
        </p:nvSpPr>
        <p:spPr>
          <a:xfrm>
            <a:off x="826715" y="3102762"/>
            <a:ext cx="1710000" cy="72000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ИНДУСТРИАЛЬНЫЙ ПАРК</a:t>
            </a:r>
          </a:p>
        </p:txBody>
      </p:sp>
      <p:sp>
        <p:nvSpPr>
          <p:cNvPr id="1068" name="Скругленный прямоугольник 1067">
            <a:extLst>
              <a:ext uri="{FF2B5EF4-FFF2-40B4-BE49-F238E27FC236}">
                <a16:creationId xmlns:a16="http://schemas.microsoft.com/office/drawing/2014/main" id="{74021D3F-0CB3-10C6-B455-8D29DA257261}"/>
              </a:ext>
            </a:extLst>
          </p:cNvPr>
          <p:cNvSpPr/>
          <p:nvPr/>
        </p:nvSpPr>
        <p:spPr>
          <a:xfrm>
            <a:off x="812270" y="3939181"/>
            <a:ext cx="1710000" cy="72000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lvl="0">
              <a:defRPr/>
            </a:pPr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ОБЪЕКТОВ ПРОМЫШЛЕННОСТИ</a:t>
            </a:r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69" name="Скругленный прямоугольник 1068">
            <a:extLst>
              <a:ext uri="{FF2B5EF4-FFF2-40B4-BE49-F238E27FC236}">
                <a16:creationId xmlns:a16="http://schemas.microsoft.com/office/drawing/2014/main" id="{33F9D213-3AE4-069D-C130-8CE546DAD6AA}"/>
              </a:ext>
            </a:extLst>
          </p:cNvPr>
          <p:cNvSpPr/>
          <p:nvPr/>
        </p:nvSpPr>
        <p:spPr>
          <a:xfrm>
            <a:off x="825717" y="4766526"/>
            <a:ext cx="1710000" cy="72000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РАЗВИТИЕ ГАСТРОНОМИЧЕСКОГО ТУРИЗМА</a:t>
            </a:r>
          </a:p>
        </p:txBody>
      </p:sp>
      <p:sp>
        <p:nvSpPr>
          <p:cNvPr id="1070" name="Скругленный прямоугольник 1069">
            <a:extLst>
              <a:ext uri="{FF2B5EF4-FFF2-40B4-BE49-F238E27FC236}">
                <a16:creationId xmlns:a16="http://schemas.microsoft.com/office/drawing/2014/main" id="{4AB32954-5C91-9CB7-05A7-0C7541517590}"/>
              </a:ext>
            </a:extLst>
          </p:cNvPr>
          <p:cNvSpPr/>
          <p:nvPr/>
        </p:nvSpPr>
        <p:spPr>
          <a:xfrm>
            <a:off x="827928" y="5618134"/>
            <a:ext cx="1710000" cy="72000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lvl="0">
              <a:defRPr/>
            </a:pPr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ПРОЕКТОВ В СФЕРЕ СЕЛЬСКОГО ХОЗЯЙСТВА</a:t>
            </a:r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78" name="Скругленный прямоугольник 1077">
            <a:extLst>
              <a:ext uri="{FF2B5EF4-FFF2-40B4-BE49-F238E27FC236}">
                <a16:creationId xmlns:a16="http://schemas.microsoft.com/office/drawing/2014/main" id="{5DF3B361-B941-181A-5527-328202E9E5E5}"/>
              </a:ext>
            </a:extLst>
          </p:cNvPr>
          <p:cNvSpPr/>
          <p:nvPr/>
        </p:nvSpPr>
        <p:spPr>
          <a:xfrm>
            <a:off x="5151710" y="2273351"/>
            <a:ext cx="1710000" cy="720000"/>
          </a:xfrm>
          <a:prstGeom prst="roundRect">
            <a:avLst>
              <a:gd name="adj" fmla="val 35572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079" name="Скругленный прямоугольник 1078">
            <a:extLst>
              <a:ext uri="{FF2B5EF4-FFF2-40B4-BE49-F238E27FC236}">
                <a16:creationId xmlns:a16="http://schemas.microsoft.com/office/drawing/2014/main" id="{4CA8B01C-1FB3-9FD9-B5B8-C6BEBA8B8E87}"/>
              </a:ext>
            </a:extLst>
          </p:cNvPr>
          <p:cNvSpPr/>
          <p:nvPr/>
        </p:nvSpPr>
        <p:spPr>
          <a:xfrm>
            <a:off x="5151710" y="3120694"/>
            <a:ext cx="1710000" cy="720000"/>
          </a:xfrm>
          <a:prstGeom prst="roundRect">
            <a:avLst>
              <a:gd name="adj" fmla="val 35572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080" name="Скругленный прямоугольник 1079">
            <a:extLst>
              <a:ext uri="{FF2B5EF4-FFF2-40B4-BE49-F238E27FC236}">
                <a16:creationId xmlns:a16="http://schemas.microsoft.com/office/drawing/2014/main" id="{862198B3-868E-FEAD-80DF-7971609D3B1D}"/>
              </a:ext>
            </a:extLst>
          </p:cNvPr>
          <p:cNvSpPr/>
          <p:nvPr/>
        </p:nvSpPr>
        <p:spPr>
          <a:xfrm>
            <a:off x="5151708" y="3957139"/>
            <a:ext cx="1710000" cy="720000"/>
          </a:xfrm>
          <a:prstGeom prst="roundRect">
            <a:avLst>
              <a:gd name="adj" fmla="val 35572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081" name="Скругленный прямоугольник 1080">
            <a:extLst>
              <a:ext uri="{FF2B5EF4-FFF2-40B4-BE49-F238E27FC236}">
                <a16:creationId xmlns:a16="http://schemas.microsoft.com/office/drawing/2014/main" id="{483E1A5E-B34B-C694-F2C0-DEF5055518FE}"/>
              </a:ext>
            </a:extLst>
          </p:cNvPr>
          <p:cNvSpPr/>
          <p:nvPr/>
        </p:nvSpPr>
        <p:spPr>
          <a:xfrm>
            <a:off x="5198362" y="4831124"/>
            <a:ext cx="1710000" cy="720000"/>
          </a:xfrm>
          <a:prstGeom prst="roundRect">
            <a:avLst>
              <a:gd name="adj" fmla="val 35572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082" name="Скругленный прямоугольник 1081">
            <a:extLst>
              <a:ext uri="{FF2B5EF4-FFF2-40B4-BE49-F238E27FC236}">
                <a16:creationId xmlns:a16="http://schemas.microsoft.com/office/drawing/2014/main" id="{91621C0B-B4FE-D093-2088-9EAA08C37289}"/>
              </a:ext>
            </a:extLst>
          </p:cNvPr>
          <p:cNvSpPr/>
          <p:nvPr/>
        </p:nvSpPr>
        <p:spPr>
          <a:xfrm>
            <a:off x="5207306" y="5675917"/>
            <a:ext cx="1710000" cy="720000"/>
          </a:xfrm>
          <a:prstGeom prst="roundRect">
            <a:avLst>
              <a:gd name="adj" fmla="val 35572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084" name="Скругленный прямоугольник 1083">
            <a:extLst>
              <a:ext uri="{FF2B5EF4-FFF2-40B4-BE49-F238E27FC236}">
                <a16:creationId xmlns:a16="http://schemas.microsoft.com/office/drawing/2014/main" id="{9DBEF0F3-1DBE-69FE-01D5-B857A72CB501}"/>
              </a:ext>
            </a:extLst>
          </p:cNvPr>
          <p:cNvSpPr/>
          <p:nvPr/>
        </p:nvSpPr>
        <p:spPr>
          <a:xfrm>
            <a:off x="7415529" y="2234555"/>
            <a:ext cx="1710000" cy="72000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МЕРЫ ПОДДЕРЖКИ </a:t>
            </a:r>
            <a:r>
              <a:rPr kumimoji="0" lang="ru-RU" sz="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МСП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РЕГИОНА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финансовая, консультационная и информационная поддержка</a:t>
            </a:r>
            <a:endParaRPr kumimoji="0" lang="ru-ID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85" name="Скругленный прямоугольник 1084">
            <a:extLst>
              <a:ext uri="{FF2B5EF4-FFF2-40B4-BE49-F238E27FC236}">
                <a16:creationId xmlns:a16="http://schemas.microsoft.com/office/drawing/2014/main" id="{555D7646-A082-AD4A-070A-04026B196827}"/>
              </a:ext>
            </a:extLst>
          </p:cNvPr>
          <p:cNvSpPr/>
          <p:nvPr/>
        </p:nvSpPr>
        <p:spPr>
          <a:xfrm>
            <a:off x="7415529" y="3082678"/>
            <a:ext cx="1710000" cy="72000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МЕРЫ ПОДДЕРЖКИ </a:t>
            </a:r>
            <a:r>
              <a:rPr kumimoji="0" lang="ru-RU" sz="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МСП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РЕГИОНА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финансовая, консультационная и информационная поддержка</a:t>
            </a:r>
            <a:endParaRPr kumimoji="0" lang="ru-ID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86" name="Скругленный прямоугольник 1085">
            <a:extLst>
              <a:ext uri="{FF2B5EF4-FFF2-40B4-BE49-F238E27FC236}">
                <a16:creationId xmlns:a16="http://schemas.microsoft.com/office/drawing/2014/main" id="{A74B8606-8ECD-145D-C623-0852E19DDABA}"/>
              </a:ext>
            </a:extLst>
          </p:cNvPr>
          <p:cNvSpPr/>
          <p:nvPr/>
        </p:nvSpPr>
        <p:spPr>
          <a:xfrm>
            <a:off x="7434177" y="3947051"/>
            <a:ext cx="1710000" cy="72000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МЕРЫ ПОДДЕРЖКИ </a:t>
            </a:r>
            <a:r>
              <a:rPr kumimoji="0" lang="ru-RU" sz="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МСП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РЕГИОНА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финансовая, консультационная и информационная поддержка</a:t>
            </a:r>
            <a:endParaRPr kumimoji="0" lang="ru-ID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87" name="Скругленный прямоугольник 1086">
            <a:extLst>
              <a:ext uri="{FF2B5EF4-FFF2-40B4-BE49-F238E27FC236}">
                <a16:creationId xmlns:a16="http://schemas.microsoft.com/office/drawing/2014/main" id="{78445F4D-2E2C-53A5-7110-A096D5B4A0C9}"/>
              </a:ext>
            </a:extLst>
          </p:cNvPr>
          <p:cNvSpPr/>
          <p:nvPr/>
        </p:nvSpPr>
        <p:spPr>
          <a:xfrm>
            <a:off x="7423205" y="4817424"/>
            <a:ext cx="1710000" cy="72000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МЕРЫ ПОДДЕРЖКИ </a:t>
            </a:r>
            <a:r>
              <a:rPr kumimoji="0" lang="ru-RU" sz="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МСП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РЕГИОНА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финансовая, консультационная и информационная поддержка</a:t>
            </a:r>
            <a:endParaRPr kumimoji="0" lang="ru-ID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defRPr/>
            </a:pPr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88" name="Скругленный прямоугольник 1087">
            <a:extLst>
              <a:ext uri="{FF2B5EF4-FFF2-40B4-BE49-F238E27FC236}">
                <a16:creationId xmlns:a16="http://schemas.microsoft.com/office/drawing/2014/main" id="{EA052C1D-A2EA-49DB-1190-3009A50701CA}"/>
              </a:ext>
            </a:extLst>
          </p:cNvPr>
          <p:cNvSpPr/>
          <p:nvPr/>
        </p:nvSpPr>
        <p:spPr>
          <a:xfrm>
            <a:off x="7423205" y="5650819"/>
            <a:ext cx="1710000" cy="72000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МЕРЫ ПОДДЕРЖКИ </a:t>
            </a:r>
            <a:r>
              <a:rPr kumimoji="0" lang="ru-RU" sz="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МСП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РЕГИОНА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финансовая, консультационная и информационная поддержка</a:t>
            </a:r>
            <a:endParaRPr kumimoji="0" lang="ru-ID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AFE561B-A1FC-474D-AAB1-596BD18F28AA}"/>
              </a:ext>
            </a:extLst>
          </p:cNvPr>
          <p:cNvSpPr txBox="1"/>
          <p:nvPr/>
        </p:nvSpPr>
        <p:spPr>
          <a:xfrm>
            <a:off x="627015" y="6590917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МУНИЦИПАЛЬНОГО РАЙОНА «ТАБАСАРАНСКИЙ РАЙОН»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F224472-53EF-4A8A-AAC7-6A41602000A0}"/>
              </a:ext>
            </a:extLst>
          </p:cNvPr>
          <p:cNvSpPr txBox="1"/>
          <p:nvPr/>
        </p:nvSpPr>
        <p:spPr>
          <a:xfrm>
            <a:off x="5318639" y="2548376"/>
            <a:ext cx="1376138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ПРЕДПРИНИМАТЕЛИ МО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9037D68-9FB5-453B-9559-EDACD91E1F9B}"/>
              </a:ext>
            </a:extLst>
          </p:cNvPr>
          <p:cNvSpPr txBox="1"/>
          <p:nvPr/>
        </p:nvSpPr>
        <p:spPr>
          <a:xfrm>
            <a:off x="2963162" y="5065922"/>
            <a:ext cx="1450041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ПРЕДПРИНИМАТЕЛИ МО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0B7E5C8-254A-4E4E-BA12-2218EB6E1634}"/>
              </a:ext>
            </a:extLst>
          </p:cNvPr>
          <p:cNvSpPr txBox="1"/>
          <p:nvPr/>
        </p:nvSpPr>
        <p:spPr>
          <a:xfrm>
            <a:off x="5318639" y="3372655"/>
            <a:ext cx="1467971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ПРЕДПРИНИМАТЕЛИ МО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DCCC04F-3A3A-4AB7-96A4-55D0538F05E7}"/>
              </a:ext>
            </a:extLst>
          </p:cNvPr>
          <p:cNvSpPr txBox="1"/>
          <p:nvPr/>
        </p:nvSpPr>
        <p:spPr>
          <a:xfrm>
            <a:off x="5318639" y="4193089"/>
            <a:ext cx="1288349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ПРЕДПРИНИМАТЕЛИ МО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F502716-B0F0-4DD1-A92D-030882759505}"/>
              </a:ext>
            </a:extLst>
          </p:cNvPr>
          <p:cNvSpPr txBox="1"/>
          <p:nvPr/>
        </p:nvSpPr>
        <p:spPr>
          <a:xfrm>
            <a:off x="5318639" y="5061117"/>
            <a:ext cx="49530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ПРЕДПРИНИМАТЕЛИ МО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F3ABF44-1FAA-43B2-893B-BF9CF6457380}"/>
              </a:ext>
            </a:extLst>
          </p:cNvPr>
          <p:cNvSpPr txBox="1"/>
          <p:nvPr/>
        </p:nvSpPr>
        <p:spPr>
          <a:xfrm>
            <a:off x="5318639" y="5958295"/>
            <a:ext cx="1588709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ПРЕДПРИНИМАТЕЛИ МО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2C3E195-2977-4126-8AED-8E69B15D8584}"/>
              </a:ext>
            </a:extLst>
          </p:cNvPr>
          <p:cNvSpPr txBox="1"/>
          <p:nvPr/>
        </p:nvSpPr>
        <p:spPr>
          <a:xfrm>
            <a:off x="3094388" y="3341613"/>
            <a:ext cx="1588709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ПРЕДПРИНИМАТЕЛИ МО</a:t>
            </a:r>
          </a:p>
        </p:txBody>
      </p:sp>
    </p:spTree>
    <p:extLst>
      <p:ext uri="{BB962C8B-B14F-4D97-AF65-F5344CB8AC3E}">
        <p14:creationId xmlns:p14="http://schemas.microsoft.com/office/powerpoint/2010/main" val="22899749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592778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6" y="163628"/>
            <a:ext cx="2320959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9B83FABD-A56B-D9B1-C69E-50C46E0F43F7}"/>
              </a:ext>
            </a:extLst>
          </p:cNvPr>
          <p:cNvSpPr/>
          <p:nvPr/>
        </p:nvSpPr>
        <p:spPr>
          <a:xfrm>
            <a:off x="557656" y="1482756"/>
            <a:ext cx="5045169" cy="1253923"/>
          </a:xfrm>
          <a:prstGeom prst="roundRect">
            <a:avLst>
              <a:gd name="adj" fmla="val 22570"/>
            </a:avLst>
          </a:prstGeom>
          <a:solidFill>
            <a:srgbClr val="4756A0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23" name="Скругленный прямоугольник 122">
            <a:extLst>
              <a:ext uri="{FF2B5EF4-FFF2-40B4-BE49-F238E27FC236}">
                <a16:creationId xmlns:a16="http://schemas.microsoft.com/office/drawing/2014/main" id="{ED5127D8-F80B-2E74-96D7-6C60603119FC}"/>
              </a:ext>
            </a:extLst>
          </p:cNvPr>
          <p:cNvSpPr/>
          <p:nvPr/>
        </p:nvSpPr>
        <p:spPr>
          <a:xfrm>
            <a:off x="585522" y="3365911"/>
            <a:ext cx="5050516" cy="2075596"/>
          </a:xfrm>
          <a:prstGeom prst="roundRect">
            <a:avLst>
              <a:gd name="adj" fmla="val 1252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1D28A327-E730-2B92-6BD0-2BE87DFA2691}"/>
              </a:ext>
            </a:extLst>
          </p:cNvPr>
          <p:cNvSpPr txBox="1"/>
          <p:nvPr/>
        </p:nvSpPr>
        <p:spPr>
          <a:xfrm>
            <a:off x="515822" y="3147563"/>
            <a:ext cx="504924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ТАРИФЫ ДЛЯ ЮРИДИЧЕСКТХ ЛИЦ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58C2C973-5563-55D5-F202-5DA06EA91736}"/>
              </a:ext>
            </a:extLst>
          </p:cNvPr>
          <p:cNvSpPr txBox="1"/>
          <p:nvPr/>
        </p:nvSpPr>
        <p:spPr>
          <a:xfrm>
            <a:off x="766997" y="1773349"/>
            <a:ext cx="162796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ПЛОЩАДКИ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BF9C8859-F013-A538-9366-16B50B18E28A}"/>
              </a:ext>
            </a:extLst>
          </p:cNvPr>
          <p:cNvSpPr txBox="1"/>
          <p:nvPr/>
        </p:nvSpPr>
        <p:spPr>
          <a:xfrm rot="10800000" flipV="1">
            <a:off x="3381319" y="1667846"/>
            <a:ext cx="4191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96A49500-EAEA-5490-FDFA-7F357F14D08C}"/>
              </a:ext>
            </a:extLst>
          </p:cNvPr>
          <p:cNvSpPr txBox="1"/>
          <p:nvPr/>
        </p:nvSpPr>
        <p:spPr>
          <a:xfrm>
            <a:off x="3751334" y="1699725"/>
            <a:ext cx="235416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Ед.</a:t>
            </a:r>
          </a:p>
        </p:txBody>
      </p:sp>
      <p:cxnSp>
        <p:nvCxnSpPr>
          <p:cNvPr id="137" name="Прямая соединительная линия 136">
            <a:extLst>
              <a:ext uri="{FF2B5EF4-FFF2-40B4-BE49-F238E27FC236}">
                <a16:creationId xmlns:a16="http://schemas.microsoft.com/office/drawing/2014/main" id="{232EBB5B-D463-93FE-88A2-B246377A86B1}"/>
              </a:ext>
            </a:extLst>
          </p:cNvPr>
          <p:cNvCxnSpPr>
            <a:cxnSpLocks/>
          </p:cNvCxnSpPr>
          <p:nvPr/>
        </p:nvCxnSpPr>
        <p:spPr>
          <a:xfrm>
            <a:off x="3270704" y="1600649"/>
            <a:ext cx="0" cy="85571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TextBox 159">
            <a:extLst>
              <a:ext uri="{FF2B5EF4-FFF2-40B4-BE49-F238E27FC236}">
                <a16:creationId xmlns:a16="http://schemas.microsoft.com/office/drawing/2014/main" id="{EA739D09-46B0-1DCC-5AF6-CC88281C6D1B}"/>
              </a:ext>
            </a:extLst>
          </p:cNvPr>
          <p:cNvSpPr txBox="1"/>
          <p:nvPr/>
        </p:nvSpPr>
        <p:spPr>
          <a:xfrm>
            <a:off x="3419699" y="3507078"/>
            <a:ext cx="163886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10,0 руб.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природный газ (м3)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2C4EF67B-79D6-EF4B-9677-0966A8E74B66}"/>
              </a:ext>
            </a:extLst>
          </p:cNvPr>
          <p:cNvSpPr txBox="1"/>
          <p:nvPr/>
        </p:nvSpPr>
        <p:spPr>
          <a:xfrm>
            <a:off x="1182470" y="3569170"/>
            <a:ext cx="192227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7,8 руб.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электроэнергия (кВт ч.)</a:t>
            </a:r>
          </a:p>
        </p:txBody>
      </p:sp>
      <p:pic>
        <p:nvPicPr>
          <p:cNvPr id="173" name="Рисунок 172" descr="Электрическая опора со сплошной заливкой">
            <a:extLst>
              <a:ext uri="{FF2B5EF4-FFF2-40B4-BE49-F238E27FC236}">
                <a16:creationId xmlns:a16="http://schemas.microsoft.com/office/drawing/2014/main" id="{FEA428CD-D6DA-61F4-7EBB-968108BFD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5867" y="3547724"/>
            <a:ext cx="360000" cy="360000"/>
          </a:xfrm>
          <a:prstGeom prst="rect">
            <a:avLst/>
          </a:prstGeom>
        </p:spPr>
      </p:pic>
      <p:pic>
        <p:nvPicPr>
          <p:cNvPr id="174" name="Рисунок 173" descr="Огонь со сплошной заливкой">
            <a:extLst>
              <a:ext uri="{FF2B5EF4-FFF2-40B4-BE49-F238E27FC236}">
                <a16:creationId xmlns:a16="http://schemas.microsoft.com/office/drawing/2014/main" id="{4E6702C2-FCBA-D354-8453-B85C8EB37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40445" y="3507078"/>
            <a:ext cx="360000" cy="360000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2D6E92DF-C935-4B84-A05D-19C6574D3F8E}"/>
              </a:ext>
            </a:extLst>
          </p:cNvPr>
          <p:cNvSpPr txBox="1"/>
          <p:nvPr/>
        </p:nvSpPr>
        <p:spPr>
          <a:xfrm>
            <a:off x="627015" y="6590917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МУНИЦИПАЛЬНОГО РАЙОНА «ТАБАСАРАНСКИЙ РАЙОН»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C075405-B780-4CBD-AEA7-BBC42898E7FD}"/>
              </a:ext>
            </a:extLst>
          </p:cNvPr>
          <p:cNvSpPr txBox="1"/>
          <p:nvPr/>
        </p:nvSpPr>
        <p:spPr>
          <a:xfrm rot="10800000" flipV="1">
            <a:off x="3400446" y="2101029"/>
            <a:ext cx="57520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1633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66E02CF-16C1-495E-A9DA-6D8347168D2A}"/>
              </a:ext>
            </a:extLst>
          </p:cNvPr>
          <p:cNvSpPr txBox="1"/>
          <p:nvPr/>
        </p:nvSpPr>
        <p:spPr>
          <a:xfrm>
            <a:off x="3766666" y="2129900"/>
            <a:ext cx="235416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68332F8-C428-4C03-84DF-C1CB4561CF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8145" y="1600649"/>
            <a:ext cx="3889360" cy="370370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1CB0380-7072-442C-AED0-32CD00B39283}"/>
              </a:ext>
            </a:extLst>
          </p:cNvPr>
          <p:cNvSpPr txBox="1"/>
          <p:nvPr/>
        </p:nvSpPr>
        <p:spPr>
          <a:xfrm>
            <a:off x="3947772" y="2145924"/>
            <a:ext cx="235416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</a:t>
            </a:r>
          </a:p>
        </p:txBody>
      </p:sp>
    </p:spTree>
    <p:extLst>
      <p:ext uri="{BB962C8B-B14F-4D97-AF65-F5344CB8AC3E}">
        <p14:creationId xmlns:p14="http://schemas.microsoft.com/office/powerpoint/2010/main" val="26282031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70EFB-A1FF-D561-3A63-16A2697A6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B9D1D969-8F86-E80D-DECA-A11A5C6E5076}"/>
              </a:ext>
            </a:extLst>
          </p:cNvPr>
          <p:cNvSpPr/>
          <p:nvPr/>
        </p:nvSpPr>
        <p:spPr>
          <a:xfrm>
            <a:off x="533997" y="1786854"/>
            <a:ext cx="2195999" cy="775597"/>
          </a:xfrm>
          <a:prstGeom prst="roundRect">
            <a:avLst>
              <a:gd name="adj" fmla="val 32405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0C01CA-C287-89F8-7489-147F18CBED12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ДИАГНОСТИЧЕСКАЯ КАРТА МО ПО РАБОТЕ                                С ИНВЕСТОРАМИ И МЕХАНИЗМ РАБОТЬ</a:t>
            </a:r>
            <a:r>
              <a:rPr lang="en" sz="2400" b="1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 НИМИ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CCC73B85-D007-B69D-B706-5E327344A476}"/>
              </a:ext>
            </a:extLst>
          </p:cNvPr>
          <p:cNvSpPr/>
          <p:nvPr/>
        </p:nvSpPr>
        <p:spPr>
          <a:xfrm>
            <a:off x="627016" y="163628"/>
            <a:ext cx="158679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id="{3357558C-0A85-0117-46FB-F329604FB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FC460D8B-A2D5-EB35-FFCE-B53F28685B34}"/>
              </a:ext>
            </a:extLst>
          </p:cNvPr>
          <p:cNvSpPr/>
          <p:nvPr/>
        </p:nvSpPr>
        <p:spPr>
          <a:xfrm>
            <a:off x="2848721" y="1785446"/>
            <a:ext cx="3348000" cy="775597"/>
          </a:xfrm>
          <a:prstGeom prst="roundRect">
            <a:avLst>
              <a:gd name="adj" fmla="val 3310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КАК ЕСТЬ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5C391C53-720A-96BE-9A55-A777FD939A6A}"/>
              </a:ext>
            </a:extLst>
          </p:cNvPr>
          <p:cNvSpPr/>
          <p:nvPr/>
        </p:nvSpPr>
        <p:spPr>
          <a:xfrm>
            <a:off x="628201" y="2810895"/>
            <a:ext cx="2194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ИНФОРМИРОВАНИЕ ИНВЕСТОРОВ            И ПРЕДПРИНИМАТЕЛЕИ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4C6DBF16-191C-434B-8D6E-FE514DDE4EBC}"/>
              </a:ext>
            </a:extLst>
          </p:cNvPr>
          <p:cNvSpPr/>
          <p:nvPr/>
        </p:nvSpPr>
        <p:spPr>
          <a:xfrm>
            <a:off x="620406" y="3469267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ru-ID"/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CFD6CE53-58D8-A966-7A1A-4AA928A9B291}"/>
              </a:ext>
            </a:extLst>
          </p:cNvPr>
          <p:cNvSpPr/>
          <p:nvPr/>
        </p:nvSpPr>
        <p:spPr>
          <a:xfrm>
            <a:off x="619220" y="4114171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РЕШЕНИЕ И УСКОРЕНИЕ РАССМОТРЕНИЯ АДМИНИСТРАТИВНЫХ ВОПРОСОВ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:a16="http://schemas.microsoft.com/office/drawing/2014/main" id="{B1E128B1-995E-EC41-5EB8-A39E158581E1}"/>
              </a:ext>
            </a:extLst>
          </p:cNvPr>
          <p:cNvSpPr/>
          <p:nvPr/>
        </p:nvSpPr>
        <p:spPr>
          <a:xfrm>
            <a:off x="6434171" y="1723498"/>
            <a:ext cx="3348000" cy="775597"/>
          </a:xfrm>
          <a:prstGeom prst="roundRect">
            <a:avLst>
              <a:gd name="adj" fmla="val 331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КАК ДОЛЖНО БЫТЬ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C2F7540E-092E-60C6-7571-A4EF5CD19B88}"/>
              </a:ext>
            </a:extLst>
          </p:cNvPr>
          <p:cNvSpPr/>
          <p:nvPr/>
        </p:nvSpPr>
        <p:spPr>
          <a:xfrm>
            <a:off x="2962388" y="2821678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Сайт администрации, регулярная коммуникация                         с предпринимателями (рассылки на почты предпринимателей, звонки, ежегодные встречи)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id="{7D859C09-30DF-66FB-2753-8AF67BC2F27A}"/>
              </a:ext>
            </a:extLst>
          </p:cNvPr>
          <p:cNvSpPr/>
          <p:nvPr/>
        </p:nvSpPr>
        <p:spPr>
          <a:xfrm>
            <a:off x="2954593" y="3469267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:a16="http://schemas.microsoft.com/office/drawing/2014/main" id="{90A026D4-720E-6A15-BA60-176A2D0864BE}"/>
              </a:ext>
            </a:extLst>
          </p:cNvPr>
          <p:cNvSpPr/>
          <p:nvPr/>
        </p:nvSpPr>
        <p:spPr>
          <a:xfrm>
            <a:off x="2920837" y="4090136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Личное сопровождение и контроль инвестиционным уполномоченным каждого крупного проекта на всех  стадиях его реализации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:a16="http://schemas.microsoft.com/office/drawing/2014/main" id="{9AF7ABEC-783A-2BF0-D560-E0555624AD14}"/>
              </a:ext>
            </a:extLst>
          </p:cNvPr>
          <p:cNvSpPr/>
          <p:nvPr/>
        </p:nvSpPr>
        <p:spPr>
          <a:xfrm>
            <a:off x="6439596" y="2821678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Сайт администрации, статьи на сайтах для инвесторов              и предпринимателей, регулярная коммуникация</a:t>
            </a:r>
            <a:r>
              <a:rPr kumimoji="0" lang="en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с предпринимателями (почтовая рассылка, звонки,       общий чат администрации с предпринимателями)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Скругленный прямоугольник 53">
            <a:extLst>
              <a:ext uri="{FF2B5EF4-FFF2-40B4-BE49-F238E27FC236}">
                <a16:creationId xmlns:a16="http://schemas.microsoft.com/office/drawing/2014/main" id="{28F6FF4D-AEED-8AB5-6849-0B7A290DC785}"/>
              </a:ext>
            </a:extLst>
          </p:cNvPr>
          <p:cNvSpPr/>
          <p:nvPr/>
        </p:nvSpPr>
        <p:spPr>
          <a:xfrm>
            <a:off x="6440781" y="3469267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:a16="http://schemas.microsoft.com/office/drawing/2014/main" id="{421A2ED1-F024-4A7A-BD56-4C7BB30C0C67}"/>
              </a:ext>
            </a:extLst>
          </p:cNvPr>
          <p:cNvSpPr/>
          <p:nvPr/>
        </p:nvSpPr>
        <p:spPr>
          <a:xfrm>
            <a:off x="6448576" y="4070664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Личное сопровождение и контроль инвестиционным уполномоченным каждого крупного проекта на всех  стадиях его реализации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9" name="Рисунок 68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46C043A9-712E-86AC-3639-5FC5E87C4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2648" y="2881901"/>
            <a:ext cx="365554" cy="365554"/>
          </a:xfrm>
          <a:prstGeom prst="rect">
            <a:avLst/>
          </a:prstGeom>
        </p:spPr>
      </p:pic>
      <p:sp>
        <p:nvSpPr>
          <p:cNvPr id="88" name="Скругленный прямоугольник 87">
            <a:extLst>
              <a:ext uri="{FF2B5EF4-FFF2-40B4-BE49-F238E27FC236}">
                <a16:creationId xmlns:a16="http://schemas.microsoft.com/office/drawing/2014/main" id="{EB6B743D-795C-9F66-43B5-0D7D12A5B711}"/>
              </a:ext>
            </a:extLst>
          </p:cNvPr>
          <p:cNvSpPr/>
          <p:nvPr/>
        </p:nvSpPr>
        <p:spPr>
          <a:xfrm>
            <a:off x="619221" y="3475239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ИНФРАСТРУКТУРА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ИНВЕСТИЦИОННЫХ ПЛОЩАДКАХ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" name="Скругленный прямоугольник 89">
            <a:extLst>
              <a:ext uri="{FF2B5EF4-FFF2-40B4-BE49-F238E27FC236}">
                <a16:creationId xmlns:a16="http://schemas.microsoft.com/office/drawing/2014/main" id="{51447579-5086-5E11-AF44-D45DBDED33A5}"/>
              </a:ext>
            </a:extLst>
          </p:cNvPr>
          <p:cNvSpPr/>
          <p:nvPr/>
        </p:nvSpPr>
        <p:spPr>
          <a:xfrm>
            <a:off x="2952223" y="3440060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инфраструктуры по запросу инвестора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" name="Скругленный прямоугольник 91">
            <a:extLst>
              <a:ext uri="{FF2B5EF4-FFF2-40B4-BE49-F238E27FC236}">
                <a16:creationId xmlns:a16="http://schemas.microsoft.com/office/drawing/2014/main" id="{CD48F55F-F4ED-4364-E95B-98D535EDD6D8}"/>
              </a:ext>
            </a:extLst>
          </p:cNvPr>
          <p:cNvSpPr/>
          <p:nvPr/>
        </p:nvSpPr>
        <p:spPr>
          <a:xfrm>
            <a:off x="6439596" y="3475239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инженерной и транспортной инфраструктуры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 прихода инвестора на объект с целью экономии времени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6" name="Рисунок 95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E9E74D18-DDA5-DE48-E379-764E35F17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17813" y="3534929"/>
            <a:ext cx="365554" cy="365554"/>
          </a:xfrm>
          <a:prstGeom prst="rect">
            <a:avLst/>
          </a:prstGeom>
        </p:spPr>
      </p:pic>
      <p:pic>
        <p:nvPicPr>
          <p:cNvPr id="98" name="Рисунок 97" descr="Запрещено со сплошной заливкой">
            <a:extLst>
              <a:ext uri="{FF2B5EF4-FFF2-40B4-BE49-F238E27FC236}">
                <a16:creationId xmlns:a16="http://schemas.microsoft.com/office/drawing/2014/main" id="{89EEB087-2E1A-1414-262C-D847E8EB21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39420" y="3506724"/>
            <a:ext cx="360000" cy="360000"/>
          </a:xfrm>
          <a:prstGeom prst="rect">
            <a:avLst/>
          </a:prstGeom>
        </p:spPr>
      </p:pic>
      <p:sp>
        <p:nvSpPr>
          <p:cNvPr id="105" name="Скругленный прямоугольник 104">
            <a:extLst>
              <a:ext uri="{FF2B5EF4-FFF2-40B4-BE49-F238E27FC236}">
                <a16:creationId xmlns:a16="http://schemas.microsoft.com/office/drawing/2014/main" id="{8F2C9022-10A3-0D35-CA05-80E92637D0EB}"/>
              </a:ext>
            </a:extLst>
          </p:cNvPr>
          <p:cNvSpPr/>
          <p:nvPr/>
        </p:nvSpPr>
        <p:spPr>
          <a:xfrm>
            <a:off x="627016" y="4763203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ПОТЕНЦИАЛЬНЫМИ ИНВЕСТОРАМИ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6" name="Скругленный прямоугольник 105">
            <a:extLst>
              <a:ext uri="{FF2B5EF4-FFF2-40B4-BE49-F238E27FC236}">
                <a16:creationId xmlns:a16="http://schemas.microsoft.com/office/drawing/2014/main" id="{13BF7DE7-719C-8EA1-6A8B-47FABDE54711}"/>
              </a:ext>
            </a:extLst>
          </p:cNvPr>
          <p:cNvSpPr/>
          <p:nvPr/>
        </p:nvSpPr>
        <p:spPr>
          <a:xfrm>
            <a:off x="612611" y="5412235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РЕАЛИЗОВАННЫМИ ПРОЕКТАМИ НА ИНВЕСТИЦИОННЫХ ПЛОЩАДКАХ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8" name="Скругленный прямоугольник 107">
            <a:extLst>
              <a:ext uri="{FF2B5EF4-FFF2-40B4-BE49-F238E27FC236}">
                <a16:creationId xmlns:a16="http://schemas.microsoft.com/office/drawing/2014/main" id="{AD24024F-306A-2906-6186-DF6244617AD9}"/>
              </a:ext>
            </a:extLst>
          </p:cNvPr>
          <p:cNvSpPr/>
          <p:nvPr/>
        </p:nvSpPr>
        <p:spPr>
          <a:xfrm>
            <a:off x="2962388" y="4727829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Подготовка к возможному приходу инвесторов,                    при возникновении интереса с их стороны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9" name="Скругленный прямоугольник 108">
            <a:extLst>
              <a:ext uri="{FF2B5EF4-FFF2-40B4-BE49-F238E27FC236}">
                <a16:creationId xmlns:a16="http://schemas.microsoft.com/office/drawing/2014/main" id="{056BF571-D559-1AE5-97A9-339C60CDBD58}"/>
              </a:ext>
            </a:extLst>
          </p:cNvPr>
          <p:cNvSpPr/>
          <p:nvPr/>
        </p:nvSpPr>
        <p:spPr>
          <a:xfrm>
            <a:off x="2962388" y="5385034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Обратная связь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1" name="Скругленный прямоугольник 110">
            <a:extLst>
              <a:ext uri="{FF2B5EF4-FFF2-40B4-BE49-F238E27FC236}">
                <a16:creationId xmlns:a16="http://schemas.microsoft.com/office/drawing/2014/main" id="{C659C721-60D7-16F6-22C9-5D4F85D947F4}"/>
              </a:ext>
            </a:extLst>
          </p:cNvPr>
          <p:cNvSpPr/>
          <p:nvPr/>
        </p:nvSpPr>
        <p:spPr>
          <a:xfrm>
            <a:off x="6439596" y="4693803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Подготовка к возможному приходу инвесторов, создание информационно-аналитических буклетов, сохранение контактов потенциальных инвесторов, составления списка для дальнейшей регулярной коммуникации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2" name="Скругленный прямоугольник 111">
            <a:extLst>
              <a:ext uri="{FF2B5EF4-FFF2-40B4-BE49-F238E27FC236}">
                <a16:creationId xmlns:a16="http://schemas.microsoft.com/office/drawing/2014/main" id="{BC0EC73D-8ED4-29A5-781D-A7DA2ACB84DB}"/>
              </a:ext>
            </a:extLst>
          </p:cNvPr>
          <p:cNvSpPr/>
          <p:nvPr/>
        </p:nvSpPr>
        <p:spPr>
          <a:xfrm>
            <a:off x="6464166" y="5355650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Регулярная обратная связь и помощь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дальнейшим развитием в случае необходимости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5" name="Рисунок 114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08802114-ACA9-8001-E871-C9FE72E05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17813" y="4130887"/>
            <a:ext cx="365554" cy="365554"/>
          </a:xfrm>
          <a:prstGeom prst="rect">
            <a:avLst/>
          </a:prstGeom>
        </p:spPr>
      </p:pic>
      <p:pic>
        <p:nvPicPr>
          <p:cNvPr id="126" name="Рисунок 125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1BA9EACC-0D27-26F9-309F-401843F56B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2648" y="4760697"/>
            <a:ext cx="365554" cy="365554"/>
          </a:xfrm>
          <a:prstGeom prst="rect">
            <a:avLst/>
          </a:prstGeom>
        </p:spPr>
      </p:pic>
      <p:pic>
        <p:nvPicPr>
          <p:cNvPr id="128" name="Рисунок 127" descr="Запрещено со сплошной заливкой">
            <a:extLst>
              <a:ext uri="{FF2B5EF4-FFF2-40B4-BE49-F238E27FC236}">
                <a16:creationId xmlns:a16="http://schemas.microsoft.com/office/drawing/2014/main" id="{C614B3DA-E67F-533B-8DF9-549B5A7127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39420" y="4785771"/>
            <a:ext cx="360000" cy="360000"/>
          </a:xfrm>
          <a:prstGeom prst="rect">
            <a:avLst/>
          </a:prstGeom>
        </p:spPr>
      </p:pic>
      <p:pic>
        <p:nvPicPr>
          <p:cNvPr id="131" name="Рисунок 130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6FC59EA5-C4D0-C533-25A3-9C1D5B723C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25608" y="5415873"/>
            <a:ext cx="365554" cy="365554"/>
          </a:xfrm>
          <a:prstGeom prst="rect">
            <a:avLst/>
          </a:prstGeom>
        </p:spPr>
      </p:pic>
      <p:pic>
        <p:nvPicPr>
          <p:cNvPr id="134" name="Рисунок 133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59FADAC9-EB60-3542-155B-F21BD309B3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39420" y="2871118"/>
            <a:ext cx="365554" cy="365554"/>
          </a:xfrm>
          <a:prstGeom prst="rect">
            <a:avLst/>
          </a:prstGeom>
        </p:spPr>
      </p:pic>
      <p:pic>
        <p:nvPicPr>
          <p:cNvPr id="135" name="Рисунок 134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9E3DFFFC-8EDA-1F00-338B-DD8E006DD3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28312" y="4146074"/>
            <a:ext cx="365554" cy="365554"/>
          </a:xfrm>
          <a:prstGeom prst="rect">
            <a:avLst/>
          </a:prstGeom>
        </p:spPr>
      </p:pic>
      <p:pic>
        <p:nvPicPr>
          <p:cNvPr id="136" name="Рисунок 135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796FE730-BFA9-E2F5-28DD-287C9158C1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39420" y="5415873"/>
            <a:ext cx="365554" cy="365554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24F2DAF3-6F3F-4405-845B-C3D9CE64A992}"/>
              </a:ext>
            </a:extLst>
          </p:cNvPr>
          <p:cNvSpPr txBox="1"/>
          <p:nvPr/>
        </p:nvSpPr>
        <p:spPr>
          <a:xfrm>
            <a:off x="627015" y="6590917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МУНИЦИПАЛЬНОГО РАЙОНА «ТАБАСАРАНСКИЙ РАЙОН»</a:t>
            </a:r>
          </a:p>
        </p:txBody>
      </p:sp>
    </p:spTree>
    <p:extLst>
      <p:ext uri="{BB962C8B-B14F-4D97-AF65-F5344CB8AC3E}">
        <p14:creationId xmlns:p14="http://schemas.microsoft.com/office/powerpoint/2010/main" val="2819062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МЕРЫ ГОСУДАРСТВЕННОЙ ПОДДЕРЖКИ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34562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959288B3-6129-0F6E-2F82-BEEB0DD1000F}"/>
              </a:ext>
            </a:extLst>
          </p:cNvPr>
          <p:cNvSpPr/>
          <p:nvPr/>
        </p:nvSpPr>
        <p:spPr>
          <a:xfrm>
            <a:off x="431387" y="2953916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id="{536BD308-6967-8AF5-7432-C3280FD3FCAB}"/>
              </a:ext>
            </a:extLst>
          </p:cNvPr>
          <p:cNvSpPr/>
          <p:nvPr/>
        </p:nvSpPr>
        <p:spPr>
          <a:xfrm>
            <a:off x="550190" y="3161143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74865467-DC3F-30ED-A2E2-AE772E0BB58C}"/>
              </a:ext>
            </a:extLst>
          </p:cNvPr>
          <p:cNvSpPr/>
          <p:nvPr/>
        </p:nvSpPr>
        <p:spPr>
          <a:xfrm>
            <a:off x="2324287" y="2954725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6035FA24-3445-92D9-8779-8906CA8356A4}"/>
              </a:ext>
            </a:extLst>
          </p:cNvPr>
          <p:cNvSpPr/>
          <p:nvPr/>
        </p:nvSpPr>
        <p:spPr>
          <a:xfrm>
            <a:off x="4204592" y="2998126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A930814C-6C32-C14B-E8DE-92769C490880}"/>
              </a:ext>
            </a:extLst>
          </p:cNvPr>
          <p:cNvSpPr/>
          <p:nvPr/>
        </p:nvSpPr>
        <p:spPr>
          <a:xfrm>
            <a:off x="6105230" y="2989372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44ADC4D1-8BC2-CA35-A570-1D20527B0079}"/>
              </a:ext>
            </a:extLst>
          </p:cNvPr>
          <p:cNvSpPr/>
          <p:nvPr/>
        </p:nvSpPr>
        <p:spPr>
          <a:xfrm>
            <a:off x="7941771" y="2954725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AC0CC6E-70E5-5156-8AC0-98DA024669CB}"/>
              </a:ext>
            </a:extLst>
          </p:cNvPr>
          <p:cNvSpPr txBox="1"/>
          <p:nvPr/>
        </p:nvSpPr>
        <p:spPr>
          <a:xfrm>
            <a:off x="909032" y="3865390"/>
            <a:ext cx="81922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МОЙ БИЗНЕС 05</a:t>
            </a:r>
            <a:endParaRPr lang="ru-ID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3DA13379-7070-0B20-1B13-073470D0CFB7}"/>
              </a:ext>
            </a:extLst>
          </p:cNvPr>
          <p:cNvSpPr/>
          <p:nvPr/>
        </p:nvSpPr>
        <p:spPr>
          <a:xfrm>
            <a:off x="819015" y="4355291"/>
            <a:ext cx="841719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sz="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mb05.ru</a:t>
            </a:r>
            <a:r>
              <a: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FDD239D5-900C-057A-54CE-1A882E44D0FF}"/>
              </a:ext>
            </a:extLst>
          </p:cNvPr>
          <p:cNvSpPr/>
          <p:nvPr/>
        </p:nvSpPr>
        <p:spPr>
          <a:xfrm>
            <a:off x="2443976" y="3135601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33857DB-2DA8-E6E3-4AD9-3428BA1DD7BC}"/>
              </a:ext>
            </a:extLst>
          </p:cNvPr>
          <p:cNvSpPr txBox="1"/>
          <p:nvPr/>
        </p:nvSpPr>
        <p:spPr>
          <a:xfrm>
            <a:off x="2684093" y="3849986"/>
            <a:ext cx="145691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КОРПОРАЦИЯ РАЗВИТИЯ </a:t>
            </a:r>
          </a:p>
          <a:p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РЕСПУБЛИКИ ДАГЕСТАН</a:t>
            </a:r>
            <a:endParaRPr lang="ru-ID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FEB17594-FA55-5D4B-A29C-3B4D61CD6D8D}"/>
              </a:ext>
            </a:extLst>
          </p:cNvPr>
          <p:cNvSpPr/>
          <p:nvPr/>
        </p:nvSpPr>
        <p:spPr>
          <a:xfrm>
            <a:off x="2748261" y="4355291"/>
            <a:ext cx="841719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sz="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krdag.ru</a:t>
            </a:r>
            <a:r>
              <a: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id="{56B14C1F-90BD-1C90-73F6-6C9F59151716}"/>
              </a:ext>
            </a:extLst>
          </p:cNvPr>
          <p:cNvSpPr/>
          <p:nvPr/>
        </p:nvSpPr>
        <p:spPr>
          <a:xfrm>
            <a:off x="4325313" y="3133794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E951FBD-1E74-BE7C-D4A3-F35376CDAEF3}"/>
              </a:ext>
            </a:extLst>
          </p:cNvPr>
          <p:cNvSpPr txBox="1"/>
          <p:nvPr/>
        </p:nvSpPr>
        <p:spPr>
          <a:xfrm>
            <a:off x="4648899" y="3844372"/>
            <a:ext cx="145691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ФОНД РАЗВИТИЯ ПРОМЫШЛЕННОСТИ </a:t>
            </a: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B81A249F-DCE3-08A0-4B87-C67630735136}"/>
              </a:ext>
            </a:extLst>
          </p:cNvPr>
          <p:cNvSpPr/>
          <p:nvPr/>
        </p:nvSpPr>
        <p:spPr>
          <a:xfrm>
            <a:off x="4648899" y="4355291"/>
            <a:ext cx="841719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r>
              <a: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sz="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fondpromrd.ru</a:t>
            </a:r>
            <a:r>
              <a: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id="{639E1C2B-6618-B164-86D8-41D1A9B3E5DC}"/>
              </a:ext>
            </a:extLst>
          </p:cNvPr>
          <p:cNvSpPr/>
          <p:nvPr/>
        </p:nvSpPr>
        <p:spPr>
          <a:xfrm>
            <a:off x="6231771" y="3161143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627D5FE-F318-9DC8-513C-A48C26710BE8}"/>
              </a:ext>
            </a:extLst>
          </p:cNvPr>
          <p:cNvSpPr txBox="1"/>
          <p:nvPr/>
        </p:nvSpPr>
        <p:spPr>
          <a:xfrm>
            <a:off x="6553562" y="3844372"/>
            <a:ext cx="105201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АГЕНТСТВО ПО ПРЕДПРИНИМАТЕЛЬСТВУ И ИНВЕСТИЦИЯМ РД</a:t>
            </a:r>
            <a:endParaRPr lang="ru-ID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3FEF74B3-ADEE-BCE6-D097-03A5BBB0295C}"/>
              </a:ext>
            </a:extLst>
          </p:cNvPr>
          <p:cNvSpPr/>
          <p:nvPr/>
        </p:nvSpPr>
        <p:spPr>
          <a:xfrm>
            <a:off x="6539370" y="4390084"/>
            <a:ext cx="841719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ссылка на сайт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Скругленный прямоугольник 69">
            <a:extLst>
              <a:ext uri="{FF2B5EF4-FFF2-40B4-BE49-F238E27FC236}">
                <a16:creationId xmlns:a16="http://schemas.microsoft.com/office/drawing/2014/main" id="{6841A548-C249-DE1A-6B4E-2631A272228B}"/>
              </a:ext>
            </a:extLst>
          </p:cNvPr>
          <p:cNvSpPr/>
          <p:nvPr/>
        </p:nvSpPr>
        <p:spPr>
          <a:xfrm>
            <a:off x="8089265" y="3137749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0073448-8747-6D8A-73C5-5F95CEF649BB}"/>
              </a:ext>
            </a:extLst>
          </p:cNvPr>
          <p:cNvSpPr txBox="1"/>
          <p:nvPr/>
        </p:nvSpPr>
        <p:spPr>
          <a:xfrm>
            <a:off x="8365158" y="3819223"/>
            <a:ext cx="145691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ЦЕНТР ПОДДЕРЖКИ ПРЕДПРИНИМАТЕЛЬСТВА РЕСПУБЛИКИ ДАГЕСТАН </a:t>
            </a:r>
            <a:endParaRPr lang="ru-ID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Скругленный прямоугольник 71">
            <a:extLst>
              <a:ext uri="{FF2B5EF4-FFF2-40B4-BE49-F238E27FC236}">
                <a16:creationId xmlns:a16="http://schemas.microsoft.com/office/drawing/2014/main" id="{34A64A6B-D22A-7DF3-6ECE-D890B8000BAF}"/>
              </a:ext>
            </a:extLst>
          </p:cNvPr>
          <p:cNvSpPr/>
          <p:nvPr/>
        </p:nvSpPr>
        <p:spPr>
          <a:xfrm>
            <a:off x="8396865" y="4390084"/>
            <a:ext cx="841719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ссылка на сайт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3" name="Picture 2" descr="логотип Мой бизнес | С 1 января 2023 года Администрация Чарышского района  Алтайского края преобразована в Администрацию муниципального округа  Чарышский район Алтайского края.">
            <a:extLst>
              <a:ext uri="{FF2B5EF4-FFF2-40B4-BE49-F238E27FC236}">
                <a16:creationId xmlns:a16="http://schemas.microsoft.com/office/drawing/2014/main" id="{CB9E44DB-1C66-11F1-4DA7-8FAD32372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41" y="3278659"/>
            <a:ext cx="943068" cy="42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840D4C8D-C843-49C7-AA41-1933B2C3A1FE}"/>
              </a:ext>
            </a:extLst>
          </p:cNvPr>
          <p:cNvSpPr txBox="1"/>
          <p:nvPr/>
        </p:nvSpPr>
        <p:spPr>
          <a:xfrm>
            <a:off x="627015" y="6590917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МУНИЦИПАЛЬНОГО РАЙОНА «ТАБАСАРАНСКИЙ РАЙОН»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A9699CA-F98E-4696-8BAC-947B891C8D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1108" y="3219913"/>
            <a:ext cx="917598" cy="43341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C4F7D3-6CAB-4E17-A171-3044CD1031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7824" y="3209721"/>
            <a:ext cx="1264087" cy="42358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BE610C6-D26C-4975-8918-D3DED9B52F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7963" y="3187544"/>
            <a:ext cx="890092" cy="51212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4902CDA-E15A-443F-A8AD-71992E1E29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6214" y="3173680"/>
            <a:ext cx="900473" cy="53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5054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BF9AB-A0AB-E438-5E37-598319588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D59815C-E31A-4545-9B3D-F1659FED2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2688" y="4078694"/>
            <a:ext cx="591363" cy="58526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90C0C8E-BC95-41A6-9C6E-4F4C60B454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8159" y="4038089"/>
            <a:ext cx="585267" cy="58526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A5D7D06-8708-48DA-8D01-AC5C6FBCC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8159" y="4064406"/>
            <a:ext cx="585267" cy="58526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769BB82-6A72-496E-AB82-DBC4601148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9746" y="4816871"/>
            <a:ext cx="4499238" cy="84741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59591ED-2605-405E-AA53-CCFDEBBED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3939" y="4263222"/>
            <a:ext cx="585267" cy="58526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DCE5EB1-769C-4354-9726-8A9D01637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8004" y="4874806"/>
            <a:ext cx="585267" cy="5852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33D8E7-695C-4B68-93BF-55B165B65A6A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МИНИСТЕРСТВА, ОКАЗЫВАЮЩИЕ ПОДДЕРЖКУ ПРЕДПРИНИМАТЕЛЯМ И ИНВЕСТОРАМ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1023177A-CC1F-844A-E590-360AFD16E876}"/>
              </a:ext>
            </a:extLst>
          </p:cNvPr>
          <p:cNvSpPr/>
          <p:nvPr/>
        </p:nvSpPr>
        <p:spPr>
          <a:xfrm>
            <a:off x="627017" y="163628"/>
            <a:ext cx="134562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3BF8DC81-CD65-F7C5-5380-B95AFF24C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Скругленный прямоугольник 102">
            <a:extLst>
              <a:ext uri="{FF2B5EF4-FFF2-40B4-BE49-F238E27FC236}">
                <a16:creationId xmlns:a16="http://schemas.microsoft.com/office/drawing/2014/main" id="{2BB5EBE9-65B5-B62A-9463-A385D023A95B}"/>
              </a:ext>
            </a:extLst>
          </p:cNvPr>
          <p:cNvSpPr/>
          <p:nvPr/>
        </p:nvSpPr>
        <p:spPr>
          <a:xfrm>
            <a:off x="2581142" y="2213759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ТУРИЗМА И ТУРИЗМА И НАРОДНЫХ ХУДОЖЕСТВЕННЫХ ПРОМЫСЛОВ РЕСПУБЛИКА ДАГЕСТАН 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1" name="Скругленный прямоугольник 110">
            <a:extLst>
              <a:ext uri="{FF2B5EF4-FFF2-40B4-BE49-F238E27FC236}">
                <a16:creationId xmlns:a16="http://schemas.microsoft.com/office/drawing/2014/main" id="{D7D0A12C-4216-66F6-609A-1DF85D2F79D6}"/>
              </a:ext>
            </a:extLst>
          </p:cNvPr>
          <p:cNvSpPr/>
          <p:nvPr/>
        </p:nvSpPr>
        <p:spPr>
          <a:xfrm>
            <a:off x="2581142" y="1341097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УПОЛНОМОЧЕННЫЙ ПО ЗАЩИТЕ ПРАВ ПРЕДПРИНИМАТЕЛЕЙ РЕСПУБЛИКИ ДАГЕСТАН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3" name="Скругленный прямоугольник 112">
            <a:extLst>
              <a:ext uri="{FF2B5EF4-FFF2-40B4-BE49-F238E27FC236}">
                <a16:creationId xmlns:a16="http://schemas.microsoft.com/office/drawing/2014/main" id="{F6D9C1A6-36DF-B7C8-A1A4-E0DF0D6AF5F8}"/>
              </a:ext>
            </a:extLst>
          </p:cNvPr>
          <p:cNvSpPr/>
          <p:nvPr/>
        </p:nvSpPr>
        <p:spPr>
          <a:xfrm>
            <a:off x="2641770" y="4136361"/>
            <a:ext cx="575892" cy="498394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116" name="Скругленный прямоугольник 115">
            <a:extLst>
              <a:ext uri="{FF2B5EF4-FFF2-40B4-BE49-F238E27FC236}">
                <a16:creationId xmlns:a16="http://schemas.microsoft.com/office/drawing/2014/main" id="{C710E187-EF2B-9551-02E2-2EE963AA66F3}"/>
              </a:ext>
            </a:extLst>
          </p:cNvPr>
          <p:cNvSpPr/>
          <p:nvPr/>
        </p:nvSpPr>
        <p:spPr>
          <a:xfrm>
            <a:off x="2581142" y="3073004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МИНИСТЕРСТВА СЕЛЬСКОГО ХОЗЯЙСТВА И ПРОДОВОЛЬСТВИЯ РЕСПУБЛИКИ ДАГЕСТАН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8" name="Скругленный прямоугольник 117">
            <a:extLst>
              <a:ext uri="{FF2B5EF4-FFF2-40B4-BE49-F238E27FC236}">
                <a16:creationId xmlns:a16="http://schemas.microsoft.com/office/drawing/2014/main" id="{20228815-09FF-6E6C-556A-998EFA1255AA}"/>
              </a:ext>
            </a:extLst>
          </p:cNvPr>
          <p:cNvSpPr/>
          <p:nvPr/>
        </p:nvSpPr>
        <p:spPr>
          <a:xfrm>
            <a:off x="2706052" y="3246853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123" name="Скругленный прямоугольник 122">
            <a:extLst>
              <a:ext uri="{FF2B5EF4-FFF2-40B4-BE49-F238E27FC236}">
                <a16:creationId xmlns:a16="http://schemas.microsoft.com/office/drawing/2014/main" id="{DE59F9B4-87D8-8A85-32F4-840EE4EAE820}"/>
              </a:ext>
            </a:extLst>
          </p:cNvPr>
          <p:cNvSpPr/>
          <p:nvPr/>
        </p:nvSpPr>
        <p:spPr>
          <a:xfrm>
            <a:off x="2746040" y="1431704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FBB2EC9-00BC-4551-AB78-4F2D870291FF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МУНИЦИПАЛЬНОГО РАЙОНА «ТАБАСАРАНСКИЙ РАЙОН»</a:t>
            </a:r>
          </a:p>
        </p:txBody>
      </p:sp>
      <p:sp>
        <p:nvSpPr>
          <p:cNvPr id="20" name="Скругленный прямоугольник 110">
            <a:extLst>
              <a:ext uri="{FF2B5EF4-FFF2-40B4-BE49-F238E27FC236}">
                <a16:creationId xmlns:a16="http://schemas.microsoft.com/office/drawing/2014/main" id="{EB2FAF4B-4BD8-41AE-AC75-172EA2C0B684}"/>
              </a:ext>
            </a:extLst>
          </p:cNvPr>
          <p:cNvSpPr/>
          <p:nvPr/>
        </p:nvSpPr>
        <p:spPr>
          <a:xfrm>
            <a:off x="2579746" y="3951076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lvl="0">
              <a:defRPr/>
            </a:pPr>
            <a:r>
              <a:rPr lang="ru-RU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ЭКОНОМИКИ И ТЕРРИТОРИАЛЬНОГО РАЗВИТИЯ РЕСПУБЛИКИ ДАГЕСТАН.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DA11CE1-5C9E-4104-BDBB-6605D54A59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9746" y="5698037"/>
            <a:ext cx="4499238" cy="84132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71F2ED6-E73C-4CEA-B96C-FA7F5FFB59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6040" y="5812388"/>
            <a:ext cx="573074" cy="49991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D063D19-818D-4AED-B006-E43995AC40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78626" y="4790822"/>
            <a:ext cx="694266" cy="72608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8F7E37E-4B6B-4CCC-AF55-EE12B00213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82688" y="2359269"/>
            <a:ext cx="567711" cy="517407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CDE9C65-66D8-4E33-A23D-D47BAF29B8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09037" y="3168906"/>
            <a:ext cx="738663" cy="73866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CCA8487-663D-4E5E-9931-0CDE1D4F5E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00206" y="4022656"/>
            <a:ext cx="641649" cy="629542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959DA1E-1767-4DFB-805D-2F2BA08C47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60312" y="1545345"/>
            <a:ext cx="390087" cy="390087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C890370-85AC-4AFD-9B31-30FBF42B15F4}"/>
              </a:ext>
            </a:extLst>
          </p:cNvPr>
          <p:cNvPicPr>
            <a:picLocks noChangeAspect="1"/>
          </p:cNvPicPr>
          <p:nvPr/>
        </p:nvPicPr>
        <p:blipFill>
          <a:blip r:embed="rId13">
            <a:biLevel thresh="75000"/>
          </a:blip>
          <a:stretch>
            <a:fillRect/>
          </a:stretch>
        </p:blipFill>
        <p:spPr>
          <a:xfrm>
            <a:off x="2828479" y="5778639"/>
            <a:ext cx="504359" cy="50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0225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7015" y="3919792"/>
            <a:ext cx="3470910" cy="2388235"/>
          </a:xfrm>
          <a:custGeom>
            <a:avLst/>
            <a:gdLst/>
            <a:ahLst/>
            <a:cxnLst/>
            <a:rect l="l" t="t" r="r" b="b"/>
            <a:pathLst>
              <a:path w="3470910" h="2388235">
                <a:moveTo>
                  <a:pt x="3189374" y="2388028"/>
                </a:moveTo>
                <a:lnTo>
                  <a:pt x="281476" y="2388028"/>
                </a:lnTo>
                <a:lnTo>
                  <a:pt x="235819" y="2384344"/>
                </a:lnTo>
                <a:lnTo>
                  <a:pt x="192508" y="2373678"/>
                </a:lnTo>
                <a:lnTo>
                  <a:pt x="152122" y="2356610"/>
                </a:lnTo>
                <a:lnTo>
                  <a:pt x="115240" y="2333720"/>
                </a:lnTo>
                <a:lnTo>
                  <a:pt x="82442" y="2305586"/>
                </a:lnTo>
                <a:lnTo>
                  <a:pt x="54308" y="2272788"/>
                </a:lnTo>
                <a:lnTo>
                  <a:pt x="31417" y="2235906"/>
                </a:lnTo>
                <a:lnTo>
                  <a:pt x="14349" y="2195520"/>
                </a:lnTo>
                <a:lnTo>
                  <a:pt x="3684" y="2152208"/>
                </a:lnTo>
                <a:lnTo>
                  <a:pt x="0" y="2106551"/>
                </a:lnTo>
                <a:lnTo>
                  <a:pt x="0" y="281476"/>
                </a:lnTo>
                <a:lnTo>
                  <a:pt x="3684" y="235819"/>
                </a:lnTo>
                <a:lnTo>
                  <a:pt x="14349" y="192508"/>
                </a:lnTo>
                <a:lnTo>
                  <a:pt x="31417" y="152122"/>
                </a:lnTo>
                <a:lnTo>
                  <a:pt x="54308" y="115240"/>
                </a:lnTo>
                <a:lnTo>
                  <a:pt x="82442" y="82442"/>
                </a:lnTo>
                <a:lnTo>
                  <a:pt x="115240" y="54308"/>
                </a:lnTo>
                <a:lnTo>
                  <a:pt x="152122" y="31417"/>
                </a:lnTo>
                <a:lnTo>
                  <a:pt x="192508" y="14349"/>
                </a:lnTo>
                <a:lnTo>
                  <a:pt x="235819" y="3684"/>
                </a:lnTo>
                <a:lnTo>
                  <a:pt x="281476" y="0"/>
                </a:lnTo>
                <a:lnTo>
                  <a:pt x="3189374" y="0"/>
                </a:lnTo>
                <a:lnTo>
                  <a:pt x="3244544" y="5458"/>
                </a:lnTo>
                <a:lnTo>
                  <a:pt x="3297091" y="21426"/>
                </a:lnTo>
                <a:lnTo>
                  <a:pt x="3345538" y="47291"/>
                </a:lnTo>
                <a:lnTo>
                  <a:pt x="3388409" y="82442"/>
                </a:lnTo>
                <a:lnTo>
                  <a:pt x="3423560" y="125313"/>
                </a:lnTo>
                <a:lnTo>
                  <a:pt x="3449425" y="173760"/>
                </a:lnTo>
                <a:lnTo>
                  <a:pt x="3465393" y="226307"/>
                </a:lnTo>
                <a:lnTo>
                  <a:pt x="3470851" y="281476"/>
                </a:lnTo>
                <a:lnTo>
                  <a:pt x="3470851" y="2106551"/>
                </a:lnTo>
                <a:lnTo>
                  <a:pt x="3467167" y="2152208"/>
                </a:lnTo>
                <a:lnTo>
                  <a:pt x="3456502" y="2195520"/>
                </a:lnTo>
                <a:lnTo>
                  <a:pt x="3439434" y="2235906"/>
                </a:lnTo>
                <a:lnTo>
                  <a:pt x="3416543" y="2272788"/>
                </a:lnTo>
                <a:lnTo>
                  <a:pt x="3388409" y="2305586"/>
                </a:lnTo>
                <a:lnTo>
                  <a:pt x="3355611" y="2333720"/>
                </a:lnTo>
                <a:lnTo>
                  <a:pt x="3318729" y="2356610"/>
                </a:lnTo>
                <a:lnTo>
                  <a:pt x="3278343" y="2373678"/>
                </a:lnTo>
                <a:lnTo>
                  <a:pt x="3235032" y="2384344"/>
                </a:lnTo>
                <a:lnTo>
                  <a:pt x="3189374" y="2388028"/>
                </a:lnTo>
                <a:close/>
              </a:path>
            </a:pathLst>
          </a:custGeom>
          <a:solidFill>
            <a:srgbClr val="4755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81038" y="652163"/>
            <a:ext cx="9106909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7005" marR="508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ПРЕДЛОЖЕНИЯ </a:t>
            </a:r>
            <a:r>
              <a:rPr spc="-5" dirty="0"/>
              <a:t>ПО КОРРЕКТИРОВКЕ </a:t>
            </a:r>
            <a:r>
              <a:rPr dirty="0"/>
              <a:t>МЕР </a:t>
            </a:r>
            <a:r>
              <a:rPr spc="-20" dirty="0"/>
              <a:t>ФИНАНСОВОЙ </a:t>
            </a:r>
            <a:r>
              <a:rPr spc="-655" dirty="0"/>
              <a:t> </a:t>
            </a:r>
            <a:r>
              <a:rPr dirty="0"/>
              <a:t>И</a:t>
            </a:r>
            <a:r>
              <a:rPr spc="-15" dirty="0"/>
              <a:t> ОРГАНИЗАЦИОННОЙ</a:t>
            </a:r>
            <a:r>
              <a:rPr spc="-5" dirty="0"/>
              <a:t> </a:t>
            </a:r>
            <a:r>
              <a:rPr spc="-15" dirty="0"/>
              <a:t>ПОДДЕРЖКИ </a:t>
            </a:r>
            <a:r>
              <a:rPr spc="-10" dirty="0"/>
              <a:t>ПРОЕКТОВ</a:t>
            </a:r>
          </a:p>
        </p:txBody>
      </p:sp>
      <p:sp>
        <p:nvSpPr>
          <p:cNvPr id="4" name="object 4"/>
          <p:cNvSpPr/>
          <p:nvPr/>
        </p:nvSpPr>
        <p:spPr>
          <a:xfrm>
            <a:off x="627017" y="163627"/>
            <a:ext cx="1899920" cy="274320"/>
          </a:xfrm>
          <a:custGeom>
            <a:avLst/>
            <a:gdLst/>
            <a:ahLst/>
            <a:cxnLst/>
            <a:rect l="l" t="t" r="r" b="b"/>
            <a:pathLst>
              <a:path w="1899920" h="274320">
                <a:moveTo>
                  <a:pt x="1762950" y="273843"/>
                </a:moveTo>
                <a:lnTo>
                  <a:pt x="136921" y="273843"/>
                </a:lnTo>
                <a:lnTo>
                  <a:pt x="93644" y="266863"/>
                </a:lnTo>
                <a:lnTo>
                  <a:pt x="56057" y="247425"/>
                </a:lnTo>
                <a:lnTo>
                  <a:pt x="26418" y="217786"/>
                </a:lnTo>
                <a:lnTo>
                  <a:pt x="6980" y="180199"/>
                </a:lnTo>
                <a:lnTo>
                  <a:pt x="0" y="136921"/>
                </a:lnTo>
                <a:lnTo>
                  <a:pt x="6980" y="93644"/>
                </a:lnTo>
                <a:lnTo>
                  <a:pt x="26418" y="56057"/>
                </a:lnTo>
                <a:lnTo>
                  <a:pt x="56057" y="26418"/>
                </a:lnTo>
                <a:lnTo>
                  <a:pt x="93644" y="6980"/>
                </a:lnTo>
                <a:lnTo>
                  <a:pt x="136921" y="0"/>
                </a:lnTo>
                <a:lnTo>
                  <a:pt x="1762950" y="0"/>
                </a:lnTo>
                <a:lnTo>
                  <a:pt x="1815348" y="10422"/>
                </a:lnTo>
                <a:lnTo>
                  <a:pt x="1859769" y="40103"/>
                </a:lnTo>
                <a:lnTo>
                  <a:pt x="1889450" y="84524"/>
                </a:lnTo>
                <a:lnTo>
                  <a:pt x="1899872" y="136921"/>
                </a:lnTo>
                <a:lnTo>
                  <a:pt x="1892892" y="180199"/>
                </a:lnTo>
                <a:lnTo>
                  <a:pt x="1873454" y="217786"/>
                </a:lnTo>
                <a:lnTo>
                  <a:pt x="1843815" y="247425"/>
                </a:lnTo>
                <a:lnTo>
                  <a:pt x="1806228" y="266863"/>
                </a:lnTo>
                <a:lnTo>
                  <a:pt x="1762950" y="273843"/>
                </a:lnTo>
                <a:close/>
              </a:path>
            </a:pathLst>
          </a:custGeom>
          <a:solidFill>
            <a:srgbClr val="4755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59195" y="222825"/>
            <a:ext cx="163195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FFFFFF"/>
                </a:solidFill>
                <a:latin typeface="Arial"/>
                <a:cs typeface="Arial"/>
              </a:rPr>
              <a:t>предложения</a:t>
            </a:r>
            <a:r>
              <a:rPr sz="8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по</a:t>
            </a:r>
            <a:r>
              <a:rPr sz="8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-10" dirty="0">
                <a:solidFill>
                  <a:srgbClr val="FFFFFF"/>
                </a:solidFill>
                <a:latin typeface="Arial"/>
                <a:cs typeface="Arial"/>
              </a:rPr>
              <a:t>корректировке</a:t>
            </a:r>
            <a:endParaRPr sz="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522846" y="1401546"/>
            <a:ext cx="2155190" cy="2407285"/>
          </a:xfrm>
          <a:custGeom>
            <a:avLst/>
            <a:gdLst/>
            <a:ahLst/>
            <a:cxnLst/>
            <a:rect l="l" t="t" r="r" b="b"/>
            <a:pathLst>
              <a:path w="2155190" h="2407285">
                <a:moveTo>
                  <a:pt x="1893710" y="2406882"/>
                </a:moveTo>
                <a:lnTo>
                  <a:pt x="260975" y="2406882"/>
                </a:lnTo>
                <a:lnTo>
                  <a:pt x="214064" y="2402678"/>
                </a:lnTo>
                <a:lnTo>
                  <a:pt x="169912" y="2390555"/>
                </a:lnTo>
                <a:lnTo>
                  <a:pt x="129256" y="2371252"/>
                </a:lnTo>
                <a:lnTo>
                  <a:pt x="92832" y="2345504"/>
                </a:lnTo>
                <a:lnTo>
                  <a:pt x="61378" y="2314050"/>
                </a:lnTo>
                <a:lnTo>
                  <a:pt x="35630" y="2277626"/>
                </a:lnTo>
                <a:lnTo>
                  <a:pt x="16327" y="2236970"/>
                </a:lnTo>
                <a:lnTo>
                  <a:pt x="4204" y="2192818"/>
                </a:lnTo>
                <a:lnTo>
                  <a:pt x="0" y="2145907"/>
                </a:lnTo>
                <a:lnTo>
                  <a:pt x="0" y="260975"/>
                </a:lnTo>
                <a:lnTo>
                  <a:pt x="4204" y="214064"/>
                </a:lnTo>
                <a:lnTo>
                  <a:pt x="16327" y="169912"/>
                </a:lnTo>
                <a:lnTo>
                  <a:pt x="35630" y="129256"/>
                </a:lnTo>
                <a:lnTo>
                  <a:pt x="61378" y="92832"/>
                </a:lnTo>
                <a:lnTo>
                  <a:pt x="92832" y="61378"/>
                </a:lnTo>
                <a:lnTo>
                  <a:pt x="129256" y="35630"/>
                </a:lnTo>
                <a:lnTo>
                  <a:pt x="169912" y="16327"/>
                </a:lnTo>
                <a:lnTo>
                  <a:pt x="214064" y="4204"/>
                </a:lnTo>
                <a:lnTo>
                  <a:pt x="260975" y="0"/>
                </a:lnTo>
                <a:lnTo>
                  <a:pt x="1893710" y="0"/>
                </a:lnTo>
                <a:lnTo>
                  <a:pt x="1944861" y="5060"/>
                </a:lnTo>
                <a:lnTo>
                  <a:pt x="1993581" y="19865"/>
                </a:lnTo>
                <a:lnTo>
                  <a:pt x="2038499" y="43846"/>
                </a:lnTo>
                <a:lnTo>
                  <a:pt x="2078247" y="76437"/>
                </a:lnTo>
                <a:lnTo>
                  <a:pt x="2110839" y="116186"/>
                </a:lnTo>
                <a:lnTo>
                  <a:pt x="2134820" y="161104"/>
                </a:lnTo>
                <a:lnTo>
                  <a:pt x="2149624" y="209823"/>
                </a:lnTo>
                <a:lnTo>
                  <a:pt x="2154685" y="260975"/>
                </a:lnTo>
                <a:lnTo>
                  <a:pt x="2154685" y="2145907"/>
                </a:lnTo>
                <a:lnTo>
                  <a:pt x="2150481" y="2192818"/>
                </a:lnTo>
                <a:lnTo>
                  <a:pt x="2138358" y="2236970"/>
                </a:lnTo>
                <a:lnTo>
                  <a:pt x="2119054" y="2277626"/>
                </a:lnTo>
                <a:lnTo>
                  <a:pt x="2093307" y="2314050"/>
                </a:lnTo>
                <a:lnTo>
                  <a:pt x="2061853" y="2345504"/>
                </a:lnTo>
                <a:lnTo>
                  <a:pt x="2025429" y="2371252"/>
                </a:lnTo>
                <a:lnTo>
                  <a:pt x="1984773" y="2390555"/>
                </a:lnTo>
                <a:lnTo>
                  <a:pt x="1940621" y="2402678"/>
                </a:lnTo>
                <a:lnTo>
                  <a:pt x="1893710" y="2406882"/>
                </a:lnTo>
                <a:close/>
              </a:path>
            </a:pathLst>
          </a:custGeom>
          <a:solidFill>
            <a:srgbClr val="4755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27015" y="1401546"/>
            <a:ext cx="2780665" cy="2407285"/>
          </a:xfrm>
          <a:custGeom>
            <a:avLst/>
            <a:gdLst/>
            <a:ahLst/>
            <a:cxnLst/>
            <a:rect l="l" t="t" r="r" b="b"/>
            <a:pathLst>
              <a:path w="2780665" h="2407285">
                <a:moveTo>
                  <a:pt x="2508980" y="2406882"/>
                </a:moveTo>
                <a:lnTo>
                  <a:pt x="271424" y="2406882"/>
                </a:lnTo>
                <a:lnTo>
                  <a:pt x="222635" y="2402509"/>
                </a:lnTo>
                <a:lnTo>
                  <a:pt x="176715" y="2389902"/>
                </a:lnTo>
                <a:lnTo>
                  <a:pt x="134431" y="2369825"/>
                </a:lnTo>
                <a:lnTo>
                  <a:pt x="96549" y="2343047"/>
                </a:lnTo>
                <a:lnTo>
                  <a:pt x="63835" y="2310333"/>
                </a:lnTo>
                <a:lnTo>
                  <a:pt x="37057" y="2272451"/>
                </a:lnTo>
                <a:lnTo>
                  <a:pt x="16980" y="2230167"/>
                </a:lnTo>
                <a:lnTo>
                  <a:pt x="4373" y="2184247"/>
                </a:lnTo>
                <a:lnTo>
                  <a:pt x="0" y="2135458"/>
                </a:lnTo>
                <a:lnTo>
                  <a:pt x="0" y="271424"/>
                </a:lnTo>
                <a:lnTo>
                  <a:pt x="4373" y="222635"/>
                </a:lnTo>
                <a:lnTo>
                  <a:pt x="16980" y="176715"/>
                </a:lnTo>
                <a:lnTo>
                  <a:pt x="37057" y="134431"/>
                </a:lnTo>
                <a:lnTo>
                  <a:pt x="63835" y="96549"/>
                </a:lnTo>
                <a:lnTo>
                  <a:pt x="96549" y="63835"/>
                </a:lnTo>
                <a:lnTo>
                  <a:pt x="134431" y="37057"/>
                </a:lnTo>
                <a:lnTo>
                  <a:pt x="176715" y="16980"/>
                </a:lnTo>
                <a:lnTo>
                  <a:pt x="222635" y="4373"/>
                </a:lnTo>
                <a:lnTo>
                  <a:pt x="271424" y="0"/>
                </a:lnTo>
                <a:lnTo>
                  <a:pt x="2508980" y="0"/>
                </a:lnTo>
                <a:lnTo>
                  <a:pt x="2562180" y="5263"/>
                </a:lnTo>
                <a:lnTo>
                  <a:pt x="2612850" y="20660"/>
                </a:lnTo>
                <a:lnTo>
                  <a:pt x="2659566" y="45602"/>
                </a:lnTo>
                <a:lnTo>
                  <a:pt x="2700906" y="79498"/>
                </a:lnTo>
                <a:lnTo>
                  <a:pt x="2734802" y="120837"/>
                </a:lnTo>
                <a:lnTo>
                  <a:pt x="2759743" y="167554"/>
                </a:lnTo>
                <a:lnTo>
                  <a:pt x="2775141" y="218224"/>
                </a:lnTo>
                <a:lnTo>
                  <a:pt x="2780404" y="271424"/>
                </a:lnTo>
                <a:lnTo>
                  <a:pt x="2780404" y="2135458"/>
                </a:lnTo>
                <a:lnTo>
                  <a:pt x="2776031" y="2184247"/>
                </a:lnTo>
                <a:lnTo>
                  <a:pt x="2763424" y="2230167"/>
                </a:lnTo>
                <a:lnTo>
                  <a:pt x="2743347" y="2272451"/>
                </a:lnTo>
                <a:lnTo>
                  <a:pt x="2716569" y="2310333"/>
                </a:lnTo>
                <a:lnTo>
                  <a:pt x="2683856" y="2343047"/>
                </a:lnTo>
                <a:lnTo>
                  <a:pt x="2645973" y="2369825"/>
                </a:lnTo>
                <a:lnTo>
                  <a:pt x="2603689" y="2389902"/>
                </a:lnTo>
                <a:lnTo>
                  <a:pt x="2557769" y="2402509"/>
                </a:lnTo>
                <a:lnTo>
                  <a:pt x="2508980" y="2406882"/>
                </a:lnTo>
                <a:close/>
              </a:path>
            </a:pathLst>
          </a:custGeom>
          <a:solidFill>
            <a:srgbClr val="4755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795702" y="1401545"/>
            <a:ext cx="3992245" cy="2407285"/>
          </a:xfrm>
          <a:custGeom>
            <a:avLst/>
            <a:gdLst/>
            <a:ahLst/>
            <a:cxnLst/>
            <a:rect l="l" t="t" r="r" b="b"/>
            <a:pathLst>
              <a:path w="3992245" h="2407285">
                <a:moveTo>
                  <a:pt x="3723212" y="2406882"/>
                </a:moveTo>
                <a:lnTo>
                  <a:pt x="268680" y="2406882"/>
                </a:lnTo>
                <a:lnTo>
                  <a:pt x="220384" y="2402554"/>
                </a:lnTo>
                <a:lnTo>
                  <a:pt x="174929" y="2390073"/>
                </a:lnTo>
                <a:lnTo>
                  <a:pt x="133072" y="2370200"/>
                </a:lnTo>
                <a:lnTo>
                  <a:pt x="95572" y="2343692"/>
                </a:lnTo>
                <a:lnTo>
                  <a:pt x="63190" y="2311309"/>
                </a:lnTo>
                <a:lnTo>
                  <a:pt x="36682" y="2273810"/>
                </a:lnTo>
                <a:lnTo>
                  <a:pt x="16809" y="2231953"/>
                </a:lnTo>
                <a:lnTo>
                  <a:pt x="4328" y="2186498"/>
                </a:lnTo>
                <a:lnTo>
                  <a:pt x="0" y="2138202"/>
                </a:lnTo>
                <a:lnTo>
                  <a:pt x="0" y="268680"/>
                </a:lnTo>
                <a:lnTo>
                  <a:pt x="4328" y="220384"/>
                </a:lnTo>
                <a:lnTo>
                  <a:pt x="16809" y="174929"/>
                </a:lnTo>
                <a:lnTo>
                  <a:pt x="36682" y="133072"/>
                </a:lnTo>
                <a:lnTo>
                  <a:pt x="63190" y="95573"/>
                </a:lnTo>
                <a:lnTo>
                  <a:pt x="95572" y="63190"/>
                </a:lnTo>
                <a:lnTo>
                  <a:pt x="133072" y="36682"/>
                </a:lnTo>
                <a:lnTo>
                  <a:pt x="174929" y="16809"/>
                </a:lnTo>
                <a:lnTo>
                  <a:pt x="220384" y="4328"/>
                </a:lnTo>
                <a:lnTo>
                  <a:pt x="268680" y="0"/>
                </a:lnTo>
                <a:lnTo>
                  <a:pt x="3723212" y="0"/>
                </a:lnTo>
                <a:lnTo>
                  <a:pt x="3775874" y="5210"/>
                </a:lnTo>
                <a:lnTo>
                  <a:pt x="3826032" y="20452"/>
                </a:lnTo>
                <a:lnTo>
                  <a:pt x="3872276" y="45141"/>
                </a:lnTo>
                <a:lnTo>
                  <a:pt x="3913198" y="78694"/>
                </a:lnTo>
                <a:lnTo>
                  <a:pt x="3946751" y="119616"/>
                </a:lnTo>
                <a:lnTo>
                  <a:pt x="3971441" y="165860"/>
                </a:lnTo>
                <a:lnTo>
                  <a:pt x="3986682" y="216018"/>
                </a:lnTo>
                <a:lnTo>
                  <a:pt x="3991892" y="268680"/>
                </a:lnTo>
                <a:lnTo>
                  <a:pt x="3991892" y="2138202"/>
                </a:lnTo>
                <a:lnTo>
                  <a:pt x="3987564" y="2186498"/>
                </a:lnTo>
                <a:lnTo>
                  <a:pt x="3975083" y="2231953"/>
                </a:lnTo>
                <a:lnTo>
                  <a:pt x="3955210" y="2273810"/>
                </a:lnTo>
                <a:lnTo>
                  <a:pt x="3928702" y="2311309"/>
                </a:lnTo>
                <a:lnTo>
                  <a:pt x="3896320" y="2343692"/>
                </a:lnTo>
                <a:lnTo>
                  <a:pt x="3858820" y="2370200"/>
                </a:lnTo>
                <a:lnTo>
                  <a:pt x="3816963" y="2390073"/>
                </a:lnTo>
                <a:lnTo>
                  <a:pt x="3771508" y="2402554"/>
                </a:lnTo>
                <a:lnTo>
                  <a:pt x="3723212" y="2406882"/>
                </a:lnTo>
                <a:close/>
              </a:path>
            </a:pathLst>
          </a:custGeom>
          <a:solidFill>
            <a:srgbClr val="4755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20619" y="3919790"/>
            <a:ext cx="2726690" cy="2388235"/>
          </a:xfrm>
          <a:custGeom>
            <a:avLst/>
            <a:gdLst/>
            <a:ahLst/>
            <a:cxnLst/>
            <a:rect l="l" t="t" r="r" b="b"/>
            <a:pathLst>
              <a:path w="2726690" h="2388235">
                <a:moveTo>
                  <a:pt x="2469649" y="2388028"/>
                </a:moveTo>
                <a:lnTo>
                  <a:pt x="256521" y="2388028"/>
                </a:lnTo>
                <a:lnTo>
                  <a:pt x="210411" y="2383896"/>
                </a:lnTo>
                <a:lnTo>
                  <a:pt x="167013" y="2371980"/>
                </a:lnTo>
                <a:lnTo>
                  <a:pt x="127050" y="2353006"/>
                </a:lnTo>
                <a:lnTo>
                  <a:pt x="91248" y="2327698"/>
                </a:lnTo>
                <a:lnTo>
                  <a:pt x="60330" y="2296780"/>
                </a:lnTo>
                <a:lnTo>
                  <a:pt x="35022" y="2260978"/>
                </a:lnTo>
                <a:lnTo>
                  <a:pt x="16048" y="2221015"/>
                </a:lnTo>
                <a:lnTo>
                  <a:pt x="4132" y="2177617"/>
                </a:lnTo>
                <a:lnTo>
                  <a:pt x="0" y="2131506"/>
                </a:lnTo>
                <a:lnTo>
                  <a:pt x="0" y="256521"/>
                </a:lnTo>
                <a:lnTo>
                  <a:pt x="4132" y="210411"/>
                </a:lnTo>
                <a:lnTo>
                  <a:pt x="16048" y="167013"/>
                </a:lnTo>
                <a:lnTo>
                  <a:pt x="35022" y="127050"/>
                </a:lnTo>
                <a:lnTo>
                  <a:pt x="60330" y="91248"/>
                </a:lnTo>
                <a:lnTo>
                  <a:pt x="91248" y="60330"/>
                </a:lnTo>
                <a:lnTo>
                  <a:pt x="127050" y="35022"/>
                </a:lnTo>
                <a:lnTo>
                  <a:pt x="167013" y="16048"/>
                </a:lnTo>
                <a:lnTo>
                  <a:pt x="210411" y="4132"/>
                </a:lnTo>
                <a:lnTo>
                  <a:pt x="256521" y="0"/>
                </a:lnTo>
                <a:lnTo>
                  <a:pt x="2469649" y="0"/>
                </a:lnTo>
                <a:lnTo>
                  <a:pt x="2519928" y="4974"/>
                </a:lnTo>
                <a:lnTo>
                  <a:pt x="2567816" y="19526"/>
                </a:lnTo>
                <a:lnTo>
                  <a:pt x="2611968" y="43098"/>
                </a:lnTo>
                <a:lnTo>
                  <a:pt x="2651038" y="75133"/>
                </a:lnTo>
                <a:lnTo>
                  <a:pt x="2683073" y="114203"/>
                </a:lnTo>
                <a:lnTo>
                  <a:pt x="2706645" y="158355"/>
                </a:lnTo>
                <a:lnTo>
                  <a:pt x="2721196" y="206243"/>
                </a:lnTo>
                <a:lnTo>
                  <a:pt x="2726171" y="256521"/>
                </a:lnTo>
                <a:lnTo>
                  <a:pt x="2726171" y="2131506"/>
                </a:lnTo>
                <a:lnTo>
                  <a:pt x="2722038" y="2177617"/>
                </a:lnTo>
                <a:lnTo>
                  <a:pt x="2710122" y="2221015"/>
                </a:lnTo>
                <a:lnTo>
                  <a:pt x="2691148" y="2260978"/>
                </a:lnTo>
                <a:lnTo>
                  <a:pt x="2665840" y="2296780"/>
                </a:lnTo>
                <a:lnTo>
                  <a:pt x="2634923" y="2327698"/>
                </a:lnTo>
                <a:lnTo>
                  <a:pt x="2599121" y="2353006"/>
                </a:lnTo>
                <a:lnTo>
                  <a:pt x="2559158" y="2371980"/>
                </a:lnTo>
                <a:lnTo>
                  <a:pt x="2515759" y="2383896"/>
                </a:lnTo>
                <a:lnTo>
                  <a:pt x="2469649" y="2388028"/>
                </a:lnTo>
                <a:close/>
              </a:path>
            </a:pathLst>
          </a:custGeom>
          <a:solidFill>
            <a:srgbClr val="4755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061424" y="3919790"/>
            <a:ext cx="2726690" cy="2388235"/>
          </a:xfrm>
          <a:custGeom>
            <a:avLst/>
            <a:gdLst/>
            <a:ahLst/>
            <a:cxnLst/>
            <a:rect l="l" t="t" r="r" b="b"/>
            <a:pathLst>
              <a:path w="2726690" h="2388235">
                <a:moveTo>
                  <a:pt x="2445530" y="2388028"/>
                </a:moveTo>
                <a:lnTo>
                  <a:pt x="280640" y="2388028"/>
                </a:lnTo>
                <a:lnTo>
                  <a:pt x="235119" y="2384355"/>
                </a:lnTo>
                <a:lnTo>
                  <a:pt x="191936" y="2373721"/>
                </a:lnTo>
                <a:lnTo>
                  <a:pt x="151669" y="2356704"/>
                </a:lnTo>
                <a:lnTo>
                  <a:pt x="114897" y="2333881"/>
                </a:lnTo>
                <a:lnTo>
                  <a:pt x="82197" y="2305831"/>
                </a:lnTo>
                <a:lnTo>
                  <a:pt x="54147" y="2273130"/>
                </a:lnTo>
                <a:lnTo>
                  <a:pt x="31324" y="2236358"/>
                </a:lnTo>
                <a:lnTo>
                  <a:pt x="14307" y="2196092"/>
                </a:lnTo>
                <a:lnTo>
                  <a:pt x="3673" y="2152909"/>
                </a:lnTo>
                <a:lnTo>
                  <a:pt x="0" y="2107387"/>
                </a:lnTo>
                <a:lnTo>
                  <a:pt x="0" y="280640"/>
                </a:lnTo>
                <a:lnTo>
                  <a:pt x="3673" y="235119"/>
                </a:lnTo>
                <a:lnTo>
                  <a:pt x="14307" y="191936"/>
                </a:lnTo>
                <a:lnTo>
                  <a:pt x="31324" y="151670"/>
                </a:lnTo>
                <a:lnTo>
                  <a:pt x="54147" y="114898"/>
                </a:lnTo>
                <a:lnTo>
                  <a:pt x="82197" y="82197"/>
                </a:lnTo>
                <a:lnTo>
                  <a:pt x="114897" y="54147"/>
                </a:lnTo>
                <a:lnTo>
                  <a:pt x="151669" y="31324"/>
                </a:lnTo>
                <a:lnTo>
                  <a:pt x="191936" y="14307"/>
                </a:lnTo>
                <a:lnTo>
                  <a:pt x="235119" y="3673"/>
                </a:lnTo>
                <a:lnTo>
                  <a:pt x="280640" y="0"/>
                </a:lnTo>
                <a:lnTo>
                  <a:pt x="2445530" y="0"/>
                </a:lnTo>
                <a:lnTo>
                  <a:pt x="2500536" y="5442"/>
                </a:lnTo>
                <a:lnTo>
                  <a:pt x="2552927" y="21362"/>
                </a:lnTo>
                <a:lnTo>
                  <a:pt x="2601230" y="47151"/>
                </a:lnTo>
                <a:lnTo>
                  <a:pt x="2643974" y="82197"/>
                </a:lnTo>
                <a:lnTo>
                  <a:pt x="2679021" y="124941"/>
                </a:lnTo>
                <a:lnTo>
                  <a:pt x="2704809" y="173244"/>
                </a:lnTo>
                <a:lnTo>
                  <a:pt x="2720729" y="225635"/>
                </a:lnTo>
                <a:lnTo>
                  <a:pt x="2726171" y="280640"/>
                </a:lnTo>
                <a:lnTo>
                  <a:pt x="2726171" y="2107387"/>
                </a:lnTo>
                <a:lnTo>
                  <a:pt x="2722498" y="2152909"/>
                </a:lnTo>
                <a:lnTo>
                  <a:pt x="2711864" y="2196092"/>
                </a:lnTo>
                <a:lnTo>
                  <a:pt x="2694847" y="2236358"/>
                </a:lnTo>
                <a:lnTo>
                  <a:pt x="2672024" y="2273130"/>
                </a:lnTo>
                <a:lnTo>
                  <a:pt x="2643973" y="2305831"/>
                </a:lnTo>
                <a:lnTo>
                  <a:pt x="2611273" y="2333881"/>
                </a:lnTo>
                <a:lnTo>
                  <a:pt x="2574501" y="2356704"/>
                </a:lnTo>
                <a:lnTo>
                  <a:pt x="2534234" y="2373721"/>
                </a:lnTo>
                <a:lnTo>
                  <a:pt x="2491052" y="2384355"/>
                </a:lnTo>
                <a:lnTo>
                  <a:pt x="2445530" y="2388028"/>
                </a:lnTo>
                <a:close/>
              </a:path>
            </a:pathLst>
          </a:custGeom>
          <a:solidFill>
            <a:srgbClr val="4755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40668" y="1566212"/>
            <a:ext cx="1715135" cy="863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42570">
              <a:lnSpc>
                <a:spcPct val="100000"/>
              </a:lnSpc>
              <a:spcBef>
                <a:spcPts val="100"/>
              </a:spcBef>
            </a:pP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АКТИВНАЯ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ИНФО</a:t>
            </a:r>
            <a:r>
              <a:rPr sz="1100" b="1" spc="-20" dirty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МАЦИОННАЯ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1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20" dirty="0">
                <a:solidFill>
                  <a:srgbClr val="FFFFFF"/>
                </a:solidFill>
                <a:latin typeface="Arial"/>
                <a:cs typeface="Arial"/>
              </a:rPr>
              <a:t>КОНСУЛЬТАЦИОННАЯ </a:t>
            </a:r>
            <a:r>
              <a:rPr sz="1100" b="1" spc="-2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ПОДДЕРЖКА 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ПРЕДПРИНИМАТЕЛЕЙ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750124" y="1566212"/>
            <a:ext cx="1423670" cy="1366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77190">
              <a:lnSpc>
                <a:spcPct val="100000"/>
              </a:lnSpc>
              <a:spcBef>
                <a:spcPts val="100"/>
              </a:spcBef>
            </a:pP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УМЕНЬШЕНИЕ  </a:t>
            </a:r>
            <a:r>
              <a:rPr sz="1100" b="1" spc="-15" dirty="0">
                <a:solidFill>
                  <a:srgbClr val="FFFFFF"/>
                </a:solidFill>
                <a:latin typeface="Arial"/>
                <a:cs typeface="Arial"/>
              </a:rPr>
              <a:t>КОЛИЧЕСТВА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И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СРОКОВ 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25" dirty="0">
                <a:solidFill>
                  <a:srgbClr val="FFFFFF"/>
                </a:solidFill>
                <a:latin typeface="Arial"/>
                <a:cs typeface="Arial"/>
              </a:rPr>
              <a:t>ПРОЦЕДУР,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100" b="1" spc="-15" dirty="0">
                <a:solidFill>
                  <a:srgbClr val="FFFFFF"/>
                </a:solidFill>
                <a:latin typeface="Arial"/>
                <a:cs typeface="Arial"/>
              </a:rPr>
              <a:t>НЕОБХОДИМЫХ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ДЛЯ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ПОЛУЧЕНИЯ 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 ИНВЕ</a:t>
            </a:r>
            <a:r>
              <a:rPr sz="1100" b="1" spc="-30" dirty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ТИЦИОННОЙ 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ПЛОЩАДКИ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40611" y="4110168"/>
            <a:ext cx="1585595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5410">
              <a:lnSpc>
                <a:spcPct val="100000"/>
              </a:lnSpc>
              <a:spcBef>
                <a:spcPts val="100"/>
              </a:spcBef>
            </a:pP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УМЕНЬШЕНИЕ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15" dirty="0">
                <a:solidFill>
                  <a:srgbClr val="FFFFFF"/>
                </a:solidFill>
                <a:latin typeface="Arial"/>
                <a:cs typeface="Arial"/>
              </a:rPr>
              <a:t>КОЛИЧЕСТВА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20" dirty="0">
                <a:solidFill>
                  <a:srgbClr val="FFFFFF"/>
                </a:solidFill>
                <a:latin typeface="Arial"/>
                <a:cs typeface="Arial"/>
              </a:rPr>
              <a:t>БЮРОКРАТИЧЕСКИХ </a:t>
            </a:r>
            <a:r>
              <a:rPr sz="1100" b="1" spc="-2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ПРОЦЕДУР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ДЛЯ</a:t>
            </a:r>
            <a:r>
              <a:rPr sz="11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ПОЛУЧЕНИЯ</a:t>
            </a:r>
            <a:r>
              <a:rPr sz="11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МЕР </a:t>
            </a:r>
            <a:r>
              <a:rPr sz="1100" b="1" spc="-2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ПОДДЕРЖКИ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449786" y="4117565"/>
            <a:ext cx="1600835" cy="863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ПЕРЕНОС ПРОЦЕДУР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 В</a:t>
            </a:r>
            <a:r>
              <a:rPr sz="11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ЭЛЕКТРОННЫЙ</a:t>
            </a:r>
            <a:r>
              <a:rPr sz="11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ВИД </a:t>
            </a:r>
            <a:r>
              <a:rPr sz="1100" b="1" spc="-2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ДЛЯ </a:t>
            </a:r>
            <a:r>
              <a:rPr sz="1100" b="1" spc="-20" dirty="0">
                <a:solidFill>
                  <a:srgbClr val="FFFFFF"/>
                </a:solidFill>
                <a:latin typeface="Arial"/>
                <a:cs typeface="Arial"/>
              </a:rPr>
              <a:t>СОКРАЩЕНИЯ </a:t>
            </a:r>
            <a:r>
              <a:rPr sz="11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ВРЕМЕННЫХ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ИЗДЕРЖЕК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014353" y="1558371"/>
            <a:ext cx="1858010" cy="1701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СОЗДАНИЕ 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15" dirty="0">
                <a:solidFill>
                  <a:srgbClr val="FFFFFF"/>
                </a:solidFill>
                <a:latin typeface="Arial"/>
                <a:cs typeface="Arial"/>
              </a:rPr>
              <a:t>СОВЕЩАТЕЛЬНОГО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15" dirty="0">
                <a:solidFill>
                  <a:srgbClr val="FFFFFF"/>
                </a:solidFill>
                <a:latin typeface="Arial"/>
                <a:cs typeface="Arial"/>
              </a:rPr>
              <a:t>ОРГАНА 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ПРИ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ГЛАВЕ 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 МУНИЦИПАЛЬНОГО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20" dirty="0">
                <a:solidFill>
                  <a:srgbClr val="FFFFFF"/>
                </a:solidFill>
                <a:latin typeface="Arial"/>
                <a:cs typeface="Arial"/>
              </a:rPr>
              <a:t>РАЙОНА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ПО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15" dirty="0">
                <a:solidFill>
                  <a:srgbClr val="FFFFFF"/>
                </a:solidFill>
                <a:latin typeface="Arial"/>
                <a:cs typeface="Arial"/>
              </a:rPr>
              <a:t>РАССМОТРЕНИЮ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15" dirty="0">
                <a:solidFill>
                  <a:srgbClr val="FFFFFF"/>
                </a:solidFill>
                <a:latin typeface="Arial"/>
                <a:cs typeface="Arial"/>
              </a:rPr>
              <a:t>ВОПРОСОВ СОДЕЙСТВИЯ </a:t>
            </a:r>
            <a:r>
              <a:rPr sz="1100" b="1" spc="-2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РЕАЛИЗАЦИИ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ИНВЕСТИЦИОННЫХ 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ПРОЕКТОВ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275277" y="4117565"/>
            <a:ext cx="1444625" cy="863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УТВЕРЖДЕНИЕ 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15" dirty="0">
                <a:solidFill>
                  <a:srgbClr val="FFFFFF"/>
                </a:solidFill>
                <a:latin typeface="Arial"/>
                <a:cs typeface="Arial"/>
              </a:rPr>
              <a:t>РЕГЛАМЕНТА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15" dirty="0">
                <a:solidFill>
                  <a:srgbClr val="FFFFFF"/>
                </a:solidFill>
                <a:latin typeface="Arial"/>
                <a:cs typeface="Arial"/>
              </a:rPr>
              <a:t>СОПРОВОЖДЕНИЯ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ИНВЕ</a:t>
            </a:r>
            <a:r>
              <a:rPr sz="1100" b="1" spc="-30" dirty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ТИЦИОННЫХ 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ПРОЕКТОВ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17" name="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95217" y="1554054"/>
            <a:ext cx="359999" cy="359999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43785" y="1554054"/>
            <a:ext cx="359999" cy="359999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91807" y="4095217"/>
            <a:ext cx="359999" cy="359999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580434" y="4095217"/>
            <a:ext cx="359999" cy="359999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180039" y="1554054"/>
            <a:ext cx="359999" cy="359999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201150" y="4135528"/>
            <a:ext cx="431462" cy="431462"/>
          </a:xfrm>
          <a:prstGeom prst="rect">
            <a:avLst/>
          </a:prstGeom>
        </p:spPr>
      </p:pic>
      <p:sp>
        <p:nvSpPr>
          <p:cNvPr id="23" name="object 23"/>
          <p:cNvSpPr txBox="1">
            <a:spLocks noGrp="1"/>
          </p:cNvSpPr>
          <p:nvPr>
            <p:ph type="ftr" sz="quarter" idx="5"/>
          </p:nvPr>
        </p:nvSpPr>
        <p:spPr>
          <a:xfrm>
            <a:off x="627015" y="6475756"/>
            <a:ext cx="5997623" cy="12631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25"/>
              </a:spcBef>
            </a:pPr>
            <a:r>
              <a:rPr spc="-10" dirty="0"/>
              <a:t>ИНВЕСТИЦИОННЫЙ</a:t>
            </a:r>
            <a:r>
              <a:rPr spc="5" dirty="0"/>
              <a:t> </a:t>
            </a:r>
            <a:r>
              <a:rPr spc="-25" dirty="0"/>
              <a:t>ПРОФИЛЬ</a:t>
            </a:r>
            <a:r>
              <a:rPr spc="5" dirty="0"/>
              <a:t> </a:t>
            </a:r>
            <a:r>
              <a:rPr lang="ru-RU" spc="-30" dirty="0"/>
              <a:t>МУНИЦИПАЛЬНОГО РАЙОНА «ТАБАСАРАНСКИЙ РАЙОН»</a:t>
            </a:r>
            <a:endParaRPr spc="-35" dirty="0"/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dirty="0"/>
              <a:t>36</a:t>
            </a:fld>
            <a:endParaRPr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Рисунок 66" descr="Презентация с организационной диаграммой со сплошной заливкой">
            <a:extLst>
              <a:ext uri="{FF2B5EF4-FFF2-40B4-BE49-F238E27FC236}">
                <a16:creationId xmlns:a16="http://schemas.microsoft.com/office/drawing/2014/main" id="{A71FDA74-3CF5-F1A5-4106-138AE36E9A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6578" y="2501820"/>
            <a:ext cx="360000" cy="360000"/>
          </a:xfrm>
          <a:prstGeom prst="rect">
            <a:avLst/>
          </a:prstGeom>
        </p:spPr>
      </p:pic>
      <p:pic>
        <p:nvPicPr>
          <p:cNvPr id="65" name="Рисунок 64" descr="Магнит со сплошной заливкой">
            <a:extLst>
              <a:ext uri="{FF2B5EF4-FFF2-40B4-BE49-F238E27FC236}">
                <a16:creationId xmlns:a16="http://schemas.microsoft.com/office/drawing/2014/main" id="{59F18960-354C-24C7-7FA2-B551F64ACC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27031" y="2516875"/>
            <a:ext cx="360000" cy="360000"/>
          </a:xfrm>
          <a:prstGeom prst="rect">
            <a:avLst/>
          </a:prstGeom>
        </p:spPr>
      </p:pic>
      <p:pic>
        <p:nvPicPr>
          <p:cNvPr id="53" name="Рисунок 52" descr="Производство со сплошной заливкой">
            <a:extLst>
              <a:ext uri="{FF2B5EF4-FFF2-40B4-BE49-F238E27FC236}">
                <a16:creationId xmlns:a16="http://schemas.microsoft.com/office/drawing/2014/main" id="{33405C6C-F338-66DE-9830-A2374EBCBE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6578" y="5058538"/>
            <a:ext cx="360000" cy="360000"/>
          </a:xfrm>
          <a:prstGeom prst="rect">
            <a:avLst/>
          </a:prstGeom>
        </p:spPr>
      </p:pic>
      <p:pic>
        <p:nvPicPr>
          <p:cNvPr id="56" name="Рисунок 55" descr="Портфель со сплошной заливкой">
            <a:extLst>
              <a:ext uri="{FF2B5EF4-FFF2-40B4-BE49-F238E27FC236}">
                <a16:creationId xmlns:a16="http://schemas.microsoft.com/office/drawing/2014/main" id="{E3D5026D-F530-776D-1F39-B579F42740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6578" y="3129977"/>
            <a:ext cx="360000" cy="360000"/>
          </a:xfrm>
          <a:prstGeom prst="rect">
            <a:avLst/>
          </a:prstGeom>
        </p:spPr>
      </p:pic>
      <p:pic>
        <p:nvPicPr>
          <p:cNvPr id="60" name="Рисунок 59" descr="Включенный свет со сплошной заливкой">
            <a:extLst>
              <a:ext uri="{FF2B5EF4-FFF2-40B4-BE49-F238E27FC236}">
                <a16:creationId xmlns:a16="http://schemas.microsoft.com/office/drawing/2014/main" id="{7C7AD6CC-787D-CD34-EA28-14CBC13E58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889910" y="2507195"/>
            <a:ext cx="360000" cy="360000"/>
          </a:xfrm>
          <a:prstGeom prst="rect">
            <a:avLst/>
          </a:prstGeom>
        </p:spPr>
      </p:pic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27DC45EC-6B72-FC57-F6E6-430D336317AA}"/>
              </a:ext>
            </a:extLst>
          </p:cNvPr>
          <p:cNvSpPr/>
          <p:nvPr/>
        </p:nvSpPr>
        <p:spPr>
          <a:xfrm>
            <a:off x="640991" y="2269714"/>
            <a:ext cx="4497839" cy="1483045"/>
          </a:xfrm>
          <a:prstGeom prst="roundRect">
            <a:avLst>
              <a:gd name="adj" fmla="val 1668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6C471008-A80D-1F1B-BC66-2067DA06313A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ЭФФЕКТИВНАЯ РАБОТА С ИНВЕСТОРАМИ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F7E90DD8-F625-774B-4916-57BEE3A50CB4}"/>
              </a:ext>
            </a:extLst>
          </p:cNvPr>
          <p:cNvSpPr/>
          <p:nvPr/>
        </p:nvSpPr>
        <p:spPr>
          <a:xfrm>
            <a:off x="627014" y="4824775"/>
            <a:ext cx="4497839" cy="1483045"/>
          </a:xfrm>
          <a:prstGeom prst="roundRect">
            <a:avLst>
              <a:gd name="adj" fmla="val 1668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ОБРАЗ БУДУЩЕГО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7737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 будущего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601F0F1B-D35B-D76C-54E6-EAC417466077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ИНФРАСТРУКТУРА</a:t>
            </a: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id="{AE91EFE9-B67B-0E7F-6272-816E1137AE9A}"/>
              </a:ext>
            </a:extLst>
          </p:cNvPr>
          <p:cNvSpPr/>
          <p:nvPr/>
        </p:nvSpPr>
        <p:spPr>
          <a:xfrm>
            <a:off x="5286115" y="4824775"/>
            <a:ext cx="4497839" cy="1483045"/>
          </a:xfrm>
          <a:prstGeom prst="roundRect">
            <a:avLst>
              <a:gd name="adj" fmla="val 1668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38997C38-2D25-2F3C-467D-A9A159CF5BA9}"/>
              </a:ext>
            </a:extLst>
          </p:cNvPr>
          <p:cNvSpPr/>
          <p:nvPr/>
        </p:nvSpPr>
        <p:spPr>
          <a:xfrm>
            <a:off x="5286115" y="3931822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ИНВЕСТИЦИОННАЯ ДЕЯТЕЛЬНОСТЬ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0282E4-2CCC-CE9A-16F7-CC2F77DF86AD}"/>
              </a:ext>
            </a:extLst>
          </p:cNvPr>
          <p:cNvSpPr txBox="1"/>
          <p:nvPr/>
        </p:nvSpPr>
        <p:spPr>
          <a:xfrm>
            <a:off x="1201370" y="2517918"/>
            <a:ext cx="167893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создана дорожная карта         по работе с инвесторами 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94ACB4A-9A05-F909-1488-4F131CC71B1A}"/>
              </a:ext>
            </a:extLst>
          </p:cNvPr>
          <p:cNvSpPr txBox="1"/>
          <p:nvPr/>
        </p:nvSpPr>
        <p:spPr>
          <a:xfrm>
            <a:off x="1201370" y="3133052"/>
            <a:ext cx="1678936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компаний знакомы </a:t>
            </a:r>
          </a:p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инвестиционным уполномоченным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08F2D5-E7B1-9859-0C27-C31633C7E698}"/>
              </a:ext>
            </a:extLst>
          </p:cNvPr>
          <p:cNvSpPr txBox="1"/>
          <p:nvPr/>
        </p:nvSpPr>
        <p:spPr>
          <a:xfrm>
            <a:off x="3321000" y="2520096"/>
            <a:ext cx="167893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 пакет мер поддержки  инвесторов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F59DAE-E625-FF39-4A40-C8BC8563FB0D}"/>
              </a:ext>
            </a:extLst>
          </p:cNvPr>
          <p:cNvSpPr txBox="1"/>
          <p:nvPr/>
        </p:nvSpPr>
        <p:spPr>
          <a:xfrm>
            <a:off x="3321000" y="3135230"/>
            <a:ext cx="1678936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каждая третья компания реализует инвестиционные проекты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618FEF85-AC48-801F-7205-52FD68D929CC}"/>
              </a:ext>
            </a:extLst>
          </p:cNvPr>
          <p:cNvSpPr/>
          <p:nvPr/>
        </p:nvSpPr>
        <p:spPr>
          <a:xfrm>
            <a:off x="5300092" y="2279394"/>
            <a:ext cx="4497839" cy="1483045"/>
          </a:xfrm>
          <a:prstGeom prst="roundRect">
            <a:avLst>
              <a:gd name="adj" fmla="val 1668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D9B1EA-DB20-61B1-E164-5A2A943B0C14}"/>
              </a:ext>
            </a:extLst>
          </p:cNvPr>
          <p:cNvSpPr txBox="1"/>
          <p:nvPr/>
        </p:nvSpPr>
        <p:spPr>
          <a:xfrm>
            <a:off x="5860471" y="2527598"/>
            <a:ext cx="167893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созданы новые точки притяжения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E3B099-CCDB-6CD6-7DE2-CED2B6AE20D0}"/>
              </a:ext>
            </a:extLst>
          </p:cNvPr>
          <p:cNvSpPr txBox="1"/>
          <p:nvPr/>
        </p:nvSpPr>
        <p:spPr>
          <a:xfrm>
            <a:off x="5860471" y="3142732"/>
            <a:ext cx="167893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проведён ремонт коммунальных сетей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37CA68-5F42-E3F6-4C90-682B1AD80B30}"/>
              </a:ext>
            </a:extLst>
          </p:cNvPr>
          <p:cNvSpPr txBox="1"/>
          <p:nvPr/>
        </p:nvSpPr>
        <p:spPr>
          <a:xfrm>
            <a:off x="7972973" y="2545025"/>
            <a:ext cx="167893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улучшена работа учреждений здравоохранения, культуры, образования</a:t>
            </a:r>
          </a:p>
        </p:txBody>
      </p:sp>
      <p:pic>
        <p:nvPicPr>
          <p:cNvPr id="55" name="Рисунок 54" descr="Монеты со сплошной заливкой">
            <a:extLst>
              <a:ext uri="{FF2B5EF4-FFF2-40B4-BE49-F238E27FC236}">
                <a16:creationId xmlns:a16="http://schemas.microsoft.com/office/drawing/2014/main" id="{1B12B108-650A-B97C-FF9F-E45BAE6F2FA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885821" y="3145948"/>
            <a:ext cx="360000" cy="360000"/>
          </a:xfrm>
          <a:prstGeom prst="rect">
            <a:avLst/>
          </a:prstGeom>
        </p:spPr>
      </p:pic>
      <p:pic>
        <p:nvPicPr>
          <p:cNvPr id="63" name="Рисунок 62" descr="Больница со сплошной заливкой">
            <a:extLst>
              <a:ext uri="{FF2B5EF4-FFF2-40B4-BE49-F238E27FC236}">
                <a16:creationId xmlns:a16="http://schemas.microsoft.com/office/drawing/2014/main" id="{00C3C3F4-F168-3E9E-D573-6F6FB2802C0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539470" y="2516875"/>
            <a:ext cx="360000" cy="360000"/>
          </a:xfrm>
          <a:prstGeom prst="rect">
            <a:avLst/>
          </a:prstGeom>
        </p:spPr>
      </p:pic>
      <p:pic>
        <p:nvPicPr>
          <p:cNvPr id="58" name="Рисунок 57" descr="Схема с ветвлением со сплошной заливкой">
            <a:extLst>
              <a:ext uri="{FF2B5EF4-FFF2-40B4-BE49-F238E27FC236}">
                <a16:creationId xmlns:a16="http://schemas.microsoft.com/office/drawing/2014/main" id="{BF9AC441-E179-D4A0-17BF-C57B0249C6F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429677" y="3145948"/>
            <a:ext cx="360000" cy="360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F9D31E2-F6E4-4D91-B63C-C46F362B02DD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МУНИЦИПАЛЬНОГО РАЙОНА «ТАБАСАРАНСКИЙ РАЙОН»</a:t>
            </a:r>
          </a:p>
        </p:txBody>
      </p:sp>
      <p:sp>
        <p:nvSpPr>
          <p:cNvPr id="36" name="Скругленный прямоугольник 46">
            <a:extLst>
              <a:ext uri="{FF2B5EF4-FFF2-40B4-BE49-F238E27FC236}">
                <a16:creationId xmlns:a16="http://schemas.microsoft.com/office/drawing/2014/main" id="{8F5402E5-0DC8-47BA-981D-7D1D573923F8}"/>
              </a:ext>
            </a:extLst>
          </p:cNvPr>
          <p:cNvSpPr/>
          <p:nvPr/>
        </p:nvSpPr>
        <p:spPr>
          <a:xfrm>
            <a:off x="627013" y="3939211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ИНВЕСТИЦИОННАЯ ДЕЯТЕЛЬНОСТЬ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02B1EEF-0A6C-44A3-AC41-103F4DDDDD76}"/>
              </a:ext>
            </a:extLst>
          </p:cNvPr>
          <p:cNvSpPr txBox="1"/>
          <p:nvPr/>
        </p:nvSpPr>
        <p:spPr>
          <a:xfrm>
            <a:off x="1349535" y="5097414"/>
            <a:ext cx="3015202" cy="12464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деревообрабатывающего цеха</a:t>
            </a:r>
          </a:p>
          <a:p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производства шлакоблоков</a:t>
            </a:r>
          </a:p>
          <a:p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производства строительного щебня</a:t>
            </a:r>
          </a:p>
          <a:p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цехов по производству пластиковых окон и дверей </a:t>
            </a:r>
          </a:p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0E1ADA6-040E-4973-AFDE-D437E754CEF2}"/>
              </a:ext>
            </a:extLst>
          </p:cNvPr>
          <p:cNvSpPr txBox="1"/>
          <p:nvPr/>
        </p:nvSpPr>
        <p:spPr>
          <a:xfrm>
            <a:off x="5965605" y="5035186"/>
            <a:ext cx="301520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объектов туризма</a:t>
            </a:r>
          </a:p>
        </p:txBody>
      </p:sp>
      <p:pic>
        <p:nvPicPr>
          <p:cNvPr id="7" name="Рисунок 6" descr="Город со сплошной заливкой">
            <a:extLst>
              <a:ext uri="{FF2B5EF4-FFF2-40B4-BE49-F238E27FC236}">
                <a16:creationId xmlns:a16="http://schemas.microsoft.com/office/drawing/2014/main" id="{E0EC80DD-D55D-448D-BFEB-080687A7255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409718" y="4993761"/>
            <a:ext cx="394625" cy="39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0360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757166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id="{77A01B19-E683-72F3-D3D4-F5448CED6AA8}"/>
              </a:ext>
            </a:extLst>
          </p:cNvPr>
          <p:cNvSpPr/>
          <p:nvPr/>
        </p:nvSpPr>
        <p:spPr>
          <a:xfrm>
            <a:off x="5203551" y="2463375"/>
            <a:ext cx="4497842" cy="1741199"/>
          </a:xfrm>
          <a:prstGeom prst="roundRect">
            <a:avLst>
              <a:gd name="adj" fmla="val 153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0BA712A-5970-64F3-6AB3-A9390803029C}"/>
              </a:ext>
            </a:extLst>
          </p:cNvPr>
          <p:cNvSpPr txBox="1"/>
          <p:nvPr/>
        </p:nvSpPr>
        <p:spPr>
          <a:xfrm>
            <a:off x="5526853" y="2780204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УПОЛНОМОЧЕННЫЙ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7" name="Рисунок 86" descr="Телефонная трубка со сплошной заливкой">
            <a:extLst>
              <a:ext uri="{FF2B5EF4-FFF2-40B4-BE49-F238E27FC236}">
                <a16:creationId xmlns:a16="http://schemas.microsoft.com/office/drawing/2014/main" id="{C6DE0C96-208C-0F2F-280E-020EBEAD16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04921" y="3333974"/>
            <a:ext cx="180000" cy="180000"/>
          </a:xfrm>
          <a:prstGeom prst="rect">
            <a:avLst/>
          </a:prstGeom>
        </p:spPr>
      </p:pic>
      <p:pic>
        <p:nvPicPr>
          <p:cNvPr id="88" name="Рисунок 87" descr="Конверт со сплошной заливкой">
            <a:extLst>
              <a:ext uri="{FF2B5EF4-FFF2-40B4-BE49-F238E27FC236}">
                <a16:creationId xmlns:a16="http://schemas.microsoft.com/office/drawing/2014/main" id="{A5669DE7-103B-5E92-E2C8-863AF13D1F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60730" y="3778737"/>
            <a:ext cx="180000" cy="180000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2B320D37-28CA-43E4-D047-5092F341CFB8}"/>
              </a:ext>
            </a:extLst>
          </p:cNvPr>
          <p:cNvSpPr txBox="1"/>
          <p:nvPr/>
        </p:nvSpPr>
        <p:spPr>
          <a:xfrm>
            <a:off x="5499542" y="3370129"/>
            <a:ext cx="2095726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Османов </a:t>
            </a:r>
            <a:r>
              <a:rPr lang="ru-RU" sz="9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Рамис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Сиражутдинович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ID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Скругленный прямоугольник 93">
            <a:extLst>
              <a:ext uri="{FF2B5EF4-FFF2-40B4-BE49-F238E27FC236}">
                <a16:creationId xmlns:a16="http://schemas.microsoft.com/office/drawing/2014/main" id="{D0472071-2FCF-B872-4012-3103771D702C}"/>
              </a:ext>
            </a:extLst>
          </p:cNvPr>
          <p:cNvSpPr/>
          <p:nvPr/>
        </p:nvSpPr>
        <p:spPr>
          <a:xfrm>
            <a:off x="571252" y="3694192"/>
            <a:ext cx="4497842" cy="1741199"/>
          </a:xfrm>
          <a:prstGeom prst="roundRect">
            <a:avLst>
              <a:gd name="adj" fmla="val 1739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95" name="Скругленный прямоугольник 94">
            <a:extLst>
              <a:ext uri="{FF2B5EF4-FFF2-40B4-BE49-F238E27FC236}">
                <a16:creationId xmlns:a16="http://schemas.microsoft.com/office/drawing/2014/main" id="{AA2070FC-B2AE-831D-D4F9-D130744CB387}"/>
              </a:ext>
            </a:extLst>
          </p:cNvPr>
          <p:cNvSpPr/>
          <p:nvPr/>
        </p:nvSpPr>
        <p:spPr>
          <a:xfrm>
            <a:off x="540248" y="1436251"/>
            <a:ext cx="4497842" cy="1741199"/>
          </a:xfrm>
          <a:prstGeom prst="roundRect">
            <a:avLst>
              <a:gd name="adj" fmla="val 1739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7CE70322-5299-BAFB-9D25-A77A515063F3}"/>
              </a:ext>
            </a:extLst>
          </p:cNvPr>
          <p:cNvSpPr txBox="1"/>
          <p:nvPr/>
        </p:nvSpPr>
        <p:spPr>
          <a:xfrm>
            <a:off x="927273" y="1744108"/>
            <a:ext cx="40807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АДМИНИСТРАЦИЯ МО «ТАБАСАРАНСКИЙ РАЙОН»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8B2905DD-B764-4690-38FB-2431D9518D7C}"/>
              </a:ext>
            </a:extLst>
          </p:cNvPr>
          <p:cNvSpPr txBox="1"/>
          <p:nvPr/>
        </p:nvSpPr>
        <p:spPr>
          <a:xfrm>
            <a:off x="835103" y="3958737"/>
            <a:ext cx="4172912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АГЕНТСТВО ПО ПРЕДПРИНИМАТЕЛЬСТВУ И ИНВЕСТИЦИЯМ РЕСПУБЛИКИ ДАГЕСТАН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443498F8-1200-3A46-00DC-87A80C8555DD}"/>
              </a:ext>
            </a:extLst>
          </p:cNvPr>
          <p:cNvSpPr txBox="1"/>
          <p:nvPr/>
        </p:nvSpPr>
        <p:spPr>
          <a:xfrm>
            <a:off x="5499542" y="3649170"/>
            <a:ext cx="2095727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Первый заместитель Главы администрации МО «Табасаранский район»</a:t>
            </a:r>
            <a:endParaRPr lang="ru-ID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1" name="Рисунок 110" descr="Маркер со сплошной заливкой">
            <a:extLst>
              <a:ext uri="{FF2B5EF4-FFF2-40B4-BE49-F238E27FC236}">
                <a16:creationId xmlns:a16="http://schemas.microsoft.com/office/drawing/2014/main" id="{92658D91-4F1A-1013-617D-AC88E6FD41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9324" y="2125139"/>
            <a:ext cx="180000" cy="180000"/>
          </a:xfrm>
          <a:prstGeom prst="rect">
            <a:avLst/>
          </a:prstGeom>
        </p:spPr>
      </p:pic>
      <p:pic>
        <p:nvPicPr>
          <p:cNvPr id="112" name="Рисунок 111" descr="Телефонная трубка со сплошной заливкой">
            <a:extLst>
              <a:ext uri="{FF2B5EF4-FFF2-40B4-BE49-F238E27FC236}">
                <a16:creationId xmlns:a16="http://schemas.microsoft.com/office/drawing/2014/main" id="{5944BED6-27AA-8456-5FE5-59D0D2C718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49730" y="2135312"/>
            <a:ext cx="180000" cy="180000"/>
          </a:xfrm>
          <a:prstGeom prst="rect">
            <a:avLst/>
          </a:prstGeom>
        </p:spPr>
      </p:pic>
      <p:pic>
        <p:nvPicPr>
          <p:cNvPr id="113" name="Рисунок 112" descr="Конверт со сплошной заливкой">
            <a:extLst>
              <a:ext uri="{FF2B5EF4-FFF2-40B4-BE49-F238E27FC236}">
                <a16:creationId xmlns:a16="http://schemas.microsoft.com/office/drawing/2014/main" id="{E947C747-D55E-C59C-CF17-86D66C0DC7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949730" y="2514712"/>
            <a:ext cx="180000" cy="180000"/>
          </a:xfrm>
          <a:prstGeom prst="rect">
            <a:avLst/>
          </a:prstGeom>
        </p:spPr>
      </p:pic>
      <p:sp>
        <p:nvSpPr>
          <p:cNvPr id="114" name="TextBox 113">
            <a:extLst>
              <a:ext uri="{FF2B5EF4-FFF2-40B4-BE49-F238E27FC236}">
                <a16:creationId xmlns:a16="http://schemas.microsoft.com/office/drawing/2014/main" id="{E506FE83-E43F-D5FE-C569-AAFD741095BB}"/>
              </a:ext>
            </a:extLst>
          </p:cNvPr>
          <p:cNvSpPr txBox="1"/>
          <p:nvPr/>
        </p:nvSpPr>
        <p:spPr>
          <a:xfrm>
            <a:off x="1117280" y="2140768"/>
            <a:ext cx="181083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полный адрес</a:t>
            </a:r>
            <a:endParaRPr lang="ru-ID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50529039-4229-11E7-959A-27667A61D1C6}"/>
              </a:ext>
            </a:extLst>
          </p:cNvPr>
          <p:cNvSpPr txBox="1"/>
          <p:nvPr/>
        </p:nvSpPr>
        <p:spPr>
          <a:xfrm>
            <a:off x="3481424" y="2154577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+ 7 (8722)  98-97-44</a:t>
            </a:r>
            <a:endParaRPr lang="ru-ID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279D6FDC-FDEE-BD4F-4A25-B7646B86629F}"/>
              </a:ext>
            </a:extLst>
          </p:cNvPr>
          <p:cNvSpPr txBox="1"/>
          <p:nvPr/>
        </p:nvSpPr>
        <p:spPr>
          <a:xfrm>
            <a:off x="3479286" y="2534269"/>
            <a:ext cx="147371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tabasaranrayon@e-dag.ru</a:t>
            </a:r>
            <a:endParaRPr lang="ru-ID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7" name="Рисунок 116" descr="Маркер со сплошной заливкой">
            <a:extLst>
              <a:ext uri="{FF2B5EF4-FFF2-40B4-BE49-F238E27FC236}">
                <a16:creationId xmlns:a16="http://schemas.microsoft.com/office/drawing/2014/main" id="{7AEB7BDC-832C-9A62-9941-04879F5EA9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5358" y="4452098"/>
            <a:ext cx="180000" cy="180000"/>
          </a:xfrm>
          <a:prstGeom prst="rect">
            <a:avLst/>
          </a:prstGeom>
        </p:spPr>
      </p:pic>
      <p:pic>
        <p:nvPicPr>
          <p:cNvPr id="118" name="Рисунок 117" descr="Телефонная трубка со сплошной заливкой">
            <a:extLst>
              <a:ext uri="{FF2B5EF4-FFF2-40B4-BE49-F238E27FC236}">
                <a16:creationId xmlns:a16="http://schemas.microsoft.com/office/drawing/2014/main" id="{8FD9D260-D463-34A4-718B-C085B76BE1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40817" y="4586067"/>
            <a:ext cx="180000" cy="180000"/>
          </a:xfrm>
          <a:prstGeom prst="rect">
            <a:avLst/>
          </a:prstGeom>
        </p:spPr>
      </p:pic>
      <p:pic>
        <p:nvPicPr>
          <p:cNvPr id="119" name="Рисунок 118" descr="Конверт со сплошной заливкой">
            <a:extLst>
              <a:ext uri="{FF2B5EF4-FFF2-40B4-BE49-F238E27FC236}">
                <a16:creationId xmlns:a16="http://schemas.microsoft.com/office/drawing/2014/main" id="{1F5CAFCB-AE4F-4EB2-1316-9620E09C53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40817" y="4870659"/>
            <a:ext cx="180000" cy="180000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9D1CF503-7447-E298-2516-E4BD72457399}"/>
              </a:ext>
            </a:extLst>
          </p:cNvPr>
          <p:cNvSpPr txBox="1"/>
          <p:nvPr/>
        </p:nvSpPr>
        <p:spPr>
          <a:xfrm>
            <a:off x="1009327" y="4484908"/>
            <a:ext cx="181083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полный адрес</a:t>
            </a:r>
            <a:endParaRPr lang="ru-ID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7E94770E-689F-2C9E-757E-15C8471B1841}"/>
              </a:ext>
            </a:extLst>
          </p:cNvPr>
          <p:cNvSpPr txBox="1"/>
          <p:nvPr/>
        </p:nvSpPr>
        <p:spPr>
          <a:xfrm>
            <a:off x="3386278" y="4606817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+ 7 (8722) 67-10-17</a:t>
            </a:r>
            <a:endParaRPr lang="ru-ID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EF91BD-455A-44D3-BED8-4D931DF29596}"/>
              </a:ext>
            </a:extLst>
          </p:cNvPr>
          <p:cNvSpPr txBox="1"/>
          <p:nvPr/>
        </p:nvSpPr>
        <p:spPr>
          <a:xfrm>
            <a:off x="869324" y="2463375"/>
            <a:ext cx="1810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ул. О. </a:t>
            </a:r>
            <a:r>
              <a:rPr lang="ru-RU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Османова</a:t>
            </a:r>
            <a:r>
              <a:rPr lang="ru-RU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32, с. Хучни, </a:t>
            </a:r>
            <a:r>
              <a:rPr lang="ru-RU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</a:t>
            </a:r>
            <a:r>
              <a:rPr lang="ru-RU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Дагестан, 368650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77136D-2C3A-4527-A7E9-8D2B2AE31F17}"/>
              </a:ext>
            </a:extLst>
          </p:cNvPr>
          <p:cNvSpPr txBox="1"/>
          <p:nvPr/>
        </p:nvSpPr>
        <p:spPr>
          <a:xfrm>
            <a:off x="783902" y="4751048"/>
            <a:ext cx="169919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ул. Гагарина, 120, Махачкала, </a:t>
            </a:r>
            <a:r>
              <a:rPr lang="ru-RU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</a:t>
            </a:r>
            <a:r>
              <a:rPr lang="ru-RU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Дагестан, 367029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5CDF0D-7E7A-475E-9DEF-7CEAB688E142}"/>
              </a:ext>
            </a:extLst>
          </p:cNvPr>
          <p:cNvSpPr txBox="1"/>
          <p:nvPr/>
        </p:nvSpPr>
        <p:spPr>
          <a:xfrm>
            <a:off x="3291132" y="4847576"/>
            <a:ext cx="13043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investrd@e-dag.ru</a:t>
            </a:r>
            <a:endParaRPr lang="ru-RU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0E849D-211E-40E1-8352-CEA236C9B89D}"/>
              </a:ext>
            </a:extLst>
          </p:cNvPr>
          <p:cNvSpPr txBox="1"/>
          <p:nvPr/>
        </p:nvSpPr>
        <p:spPr>
          <a:xfrm>
            <a:off x="7999230" y="3753321"/>
            <a:ext cx="150662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osmanov.rs@mail.ru 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4D0A8B2-846F-411F-A8FF-AA9CFA2D7425}"/>
              </a:ext>
            </a:extLst>
          </p:cNvPr>
          <p:cNvSpPr txBox="1"/>
          <p:nvPr/>
        </p:nvSpPr>
        <p:spPr>
          <a:xfrm>
            <a:off x="637288" y="6632816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МУНИЦИПАЛЬНОГО РАЙОНА «ТАБАСАРАНСКИЙ РАЙОН»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E09EEE-E7C6-4511-99F8-991629A91070}"/>
              </a:ext>
            </a:extLst>
          </p:cNvPr>
          <p:cNvSpPr txBox="1"/>
          <p:nvPr/>
        </p:nvSpPr>
        <p:spPr>
          <a:xfrm>
            <a:off x="7955170" y="3368985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+ 7 (8722)  98-95-68</a:t>
            </a:r>
            <a:endParaRPr lang="ru-ID" sz="9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4092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27015" y="1256552"/>
            <a:ext cx="6888718" cy="2896380"/>
            <a:chOff x="627015" y="1256552"/>
            <a:chExt cx="6888718" cy="28963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24184" y="2609103"/>
              <a:ext cx="545857" cy="73417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7015" y="1256552"/>
              <a:ext cx="6888718" cy="289638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614315" y="4855704"/>
            <a:ext cx="22485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ПРИЛОЖЕНИЯ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14315" y="6600121"/>
            <a:ext cx="5084120" cy="12631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ИНВЕСТИЦИОННЫЙ</a:t>
            </a:r>
            <a:r>
              <a:rPr kumimoji="0" sz="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ПРОФИЛЬ</a:t>
            </a:r>
            <a:r>
              <a:rPr kumimoji="0" sz="800" b="0" i="0" u="none" strike="noStrike" kern="1200" cap="none" spc="2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lang="ru-RU" sz="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МУНИЦИПАЛЬНОГО РАЙОНА «ТАБАСАРАНСКИЙ РАЙОН»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116AF36-8344-4D6D-B98E-D2A7DC9FF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6355" y="1256552"/>
            <a:ext cx="2469094" cy="280440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Рисунок 64" descr="Маркер со сплошной заливкой">
            <a:extLst>
              <a:ext uri="{FF2B5EF4-FFF2-40B4-BE49-F238E27FC236}">
                <a16:creationId xmlns:a16="http://schemas.microsoft.com/office/drawing/2014/main" id="{6CEF467B-AB9D-CC15-203A-85FE1989A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5523" y="2533811"/>
            <a:ext cx="360000" cy="360000"/>
          </a:xfrm>
          <a:prstGeom prst="rect">
            <a:avLst/>
          </a:prstGeom>
        </p:spPr>
      </p:pic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432688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9B83FABD-A56B-D9B1-C69E-50C46E0F43F7}"/>
              </a:ext>
            </a:extLst>
          </p:cNvPr>
          <p:cNvSpPr/>
          <p:nvPr/>
        </p:nvSpPr>
        <p:spPr>
          <a:xfrm>
            <a:off x="627016" y="1401547"/>
            <a:ext cx="2437906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1AE15D8A-DAB9-999D-A902-FEF6AB2B0D64}"/>
              </a:ext>
            </a:extLst>
          </p:cNvPr>
          <p:cNvSpPr/>
          <p:nvPr/>
        </p:nvSpPr>
        <p:spPr>
          <a:xfrm>
            <a:off x="3158351" y="1401547"/>
            <a:ext cx="2468848" cy="945414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3FE3C0CF-5D95-1AEE-3887-AD805852FE1B}"/>
              </a:ext>
            </a:extLst>
          </p:cNvPr>
          <p:cNvSpPr/>
          <p:nvPr/>
        </p:nvSpPr>
        <p:spPr>
          <a:xfrm>
            <a:off x="627016" y="2448516"/>
            <a:ext cx="2440243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0F987C6D-C32D-6FF9-471D-63FF34B39D49}"/>
              </a:ext>
            </a:extLst>
          </p:cNvPr>
          <p:cNvSpPr/>
          <p:nvPr/>
        </p:nvSpPr>
        <p:spPr>
          <a:xfrm>
            <a:off x="3158351" y="2448516"/>
            <a:ext cx="2468848" cy="945414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B0BA65-2835-9851-C50D-F3202D10DA63}"/>
              </a:ext>
            </a:extLst>
          </p:cNvPr>
          <p:cNvSpPr txBox="1"/>
          <p:nvPr/>
        </p:nvSpPr>
        <p:spPr>
          <a:xfrm>
            <a:off x="627016" y="3620770"/>
            <a:ext cx="446024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транспортная инфраструктура</a:t>
            </a:r>
            <a:endParaRPr lang="ru-ID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33E0C760-153D-86CB-4F6E-EB7A99B9E374}"/>
              </a:ext>
            </a:extLst>
          </p:cNvPr>
          <p:cNvSpPr/>
          <p:nvPr/>
        </p:nvSpPr>
        <p:spPr>
          <a:xfrm>
            <a:off x="145775" y="3928130"/>
            <a:ext cx="2099694" cy="1191096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/>
              <a:t>За 2023 г. работали 64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индивидуальных предпринимателей в сфере транспорта.</a:t>
            </a:r>
            <a:endParaRPr lang="ru-ID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id="{F6BDAE62-B35F-8264-0753-7CA91B0189EC}"/>
              </a:ext>
            </a:extLst>
          </p:cNvPr>
          <p:cNvSpPr/>
          <p:nvPr/>
        </p:nvSpPr>
        <p:spPr>
          <a:xfrm>
            <a:off x="2293516" y="3934713"/>
            <a:ext cx="1677393" cy="1189815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Протяженность автомобильных дорог -792,6 км.</a:t>
            </a:r>
            <a:endParaRPr lang="ru-ID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:a16="http://schemas.microsoft.com/office/drawing/2014/main" id="{BEEEA246-FEC8-C8E1-F3BB-60B3DF0DB72E}"/>
              </a:ext>
            </a:extLst>
          </p:cNvPr>
          <p:cNvSpPr/>
          <p:nvPr/>
        </p:nvSpPr>
        <p:spPr>
          <a:xfrm>
            <a:off x="4025198" y="3920208"/>
            <a:ext cx="1602000" cy="945414"/>
          </a:xfrm>
          <a:prstGeom prst="roundRect">
            <a:avLst>
              <a:gd name="adj" fmla="val 24466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C70D425-0601-D87C-F822-B98F9FAA1682}"/>
              </a:ext>
            </a:extLst>
          </p:cNvPr>
          <p:cNvSpPr txBox="1"/>
          <p:nvPr/>
        </p:nvSpPr>
        <p:spPr>
          <a:xfrm>
            <a:off x="875620" y="1550876"/>
            <a:ext cx="74823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52,690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EC1A494-C31C-4490-24D4-612143D1D8DD}"/>
              </a:ext>
            </a:extLst>
          </p:cNvPr>
          <p:cNvSpPr txBox="1"/>
          <p:nvPr/>
        </p:nvSpPr>
        <p:spPr>
          <a:xfrm>
            <a:off x="1573004" y="1609566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чел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4E6BDDD-6D8F-8017-99BE-9D45AAA1328E}"/>
              </a:ext>
            </a:extLst>
          </p:cNvPr>
          <p:cNvSpPr txBox="1"/>
          <p:nvPr/>
        </p:nvSpPr>
        <p:spPr>
          <a:xfrm>
            <a:off x="826896" y="1864280"/>
            <a:ext cx="152437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 населения МО, 2023 г. </a:t>
            </a:r>
          </a:p>
        </p:txBody>
      </p:sp>
      <p:pic>
        <p:nvPicPr>
          <p:cNvPr id="34" name="Рисунок 33" descr="Пользователь со сплошной заливкой">
            <a:extLst>
              <a:ext uri="{FF2B5EF4-FFF2-40B4-BE49-F238E27FC236}">
                <a16:creationId xmlns:a16="http://schemas.microsoft.com/office/drawing/2014/main" id="{C86C1983-C8BD-89C3-7A05-138B029CFA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81101" y="1496129"/>
            <a:ext cx="360000" cy="360000"/>
          </a:xfrm>
          <a:prstGeom prst="rect">
            <a:avLst/>
          </a:prstGeom>
        </p:spPr>
      </p:pic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8AE7E09C-A74B-B0E9-CF94-B37DDF9C5558}"/>
              </a:ext>
            </a:extLst>
          </p:cNvPr>
          <p:cNvSpPr/>
          <p:nvPr/>
        </p:nvSpPr>
        <p:spPr>
          <a:xfrm>
            <a:off x="3183092" y="1401546"/>
            <a:ext cx="2438758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3BEBE82-3ABE-EE06-2DC9-23A64698E759}"/>
              </a:ext>
            </a:extLst>
          </p:cNvPr>
          <p:cNvSpPr txBox="1"/>
          <p:nvPr/>
        </p:nvSpPr>
        <p:spPr>
          <a:xfrm>
            <a:off x="3479482" y="1496860"/>
            <a:ext cx="4136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156ADA9-D124-7FB2-5ADB-A4BD1C324852}"/>
              </a:ext>
            </a:extLst>
          </p:cNvPr>
          <p:cNvSpPr txBox="1"/>
          <p:nvPr/>
        </p:nvSpPr>
        <p:spPr>
          <a:xfrm>
            <a:off x="4237457" y="1556082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единиц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5B9663A-7C88-1310-3046-2C62DC47060A}"/>
              </a:ext>
            </a:extLst>
          </p:cNvPr>
          <p:cNvSpPr txBox="1"/>
          <p:nvPr/>
        </p:nvSpPr>
        <p:spPr>
          <a:xfrm>
            <a:off x="3352602" y="1855787"/>
            <a:ext cx="172902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населенных пунктов</a:t>
            </a: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id="{34635477-1B2D-01F3-8FB7-2516AED14752}"/>
              </a:ext>
            </a:extLst>
          </p:cNvPr>
          <p:cNvSpPr/>
          <p:nvPr/>
        </p:nvSpPr>
        <p:spPr>
          <a:xfrm>
            <a:off x="3182931" y="2448516"/>
            <a:ext cx="2444267" cy="945414"/>
          </a:xfrm>
          <a:prstGeom prst="roundRect">
            <a:avLst>
              <a:gd name="adj" fmla="val 2509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D35A42D-3D27-DFA6-AB8B-DEE9DE40A08C}"/>
              </a:ext>
            </a:extLst>
          </p:cNvPr>
          <p:cNvSpPr txBox="1"/>
          <p:nvPr/>
        </p:nvSpPr>
        <p:spPr>
          <a:xfrm>
            <a:off x="967248" y="2634155"/>
            <a:ext cx="77569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80 310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A5A4D3C-E096-2C1F-BAEE-7A9DAFDEF1AE}"/>
              </a:ext>
            </a:extLst>
          </p:cNvPr>
          <p:cNvSpPr txBox="1"/>
          <p:nvPr/>
        </p:nvSpPr>
        <p:spPr>
          <a:xfrm>
            <a:off x="1788493" y="2640417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A94615B-DCE9-714A-3CA3-7B2922C855BA}"/>
              </a:ext>
            </a:extLst>
          </p:cNvPr>
          <p:cNvSpPr txBox="1"/>
          <p:nvPr/>
        </p:nvSpPr>
        <p:spPr>
          <a:xfrm>
            <a:off x="940680" y="2972957"/>
            <a:ext cx="152437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МО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2F725FE-F144-6325-91C1-04D853E4AD7C}"/>
              </a:ext>
            </a:extLst>
          </p:cNvPr>
          <p:cNvSpPr txBox="1"/>
          <p:nvPr/>
        </p:nvSpPr>
        <p:spPr>
          <a:xfrm>
            <a:off x="3568546" y="2594247"/>
            <a:ext cx="4136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5C67D58-65B0-BABF-EC03-A08117CDCF5F}"/>
              </a:ext>
            </a:extLst>
          </p:cNvPr>
          <p:cNvSpPr txBox="1"/>
          <p:nvPr/>
        </p:nvSpPr>
        <p:spPr>
          <a:xfrm>
            <a:off x="4237457" y="2613818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единиц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890480E-3893-F81C-B22E-393C852242FA}"/>
              </a:ext>
            </a:extLst>
          </p:cNvPr>
          <p:cNvSpPr txBox="1"/>
          <p:nvPr/>
        </p:nvSpPr>
        <p:spPr>
          <a:xfrm>
            <a:off x="3358232" y="2911248"/>
            <a:ext cx="146234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сельских поселений</a:t>
            </a:r>
          </a:p>
        </p:txBody>
      </p:sp>
      <p:pic>
        <p:nvPicPr>
          <p:cNvPr id="70" name="Рисунок 69" descr="Переместить со сплошной заливкой">
            <a:extLst>
              <a:ext uri="{FF2B5EF4-FFF2-40B4-BE49-F238E27FC236}">
                <a16:creationId xmlns:a16="http://schemas.microsoft.com/office/drawing/2014/main" id="{895D5543-0D78-4216-5A52-61BAC118CA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81101" y="2529103"/>
            <a:ext cx="360000" cy="360000"/>
          </a:xfrm>
          <a:prstGeom prst="rect">
            <a:avLst/>
          </a:prstGeom>
        </p:spPr>
      </p:pic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334DEC60-4596-7546-82CF-16EB7993E4E7}"/>
              </a:ext>
            </a:extLst>
          </p:cNvPr>
          <p:cNvSpPr/>
          <p:nvPr/>
        </p:nvSpPr>
        <p:spPr>
          <a:xfrm>
            <a:off x="4019850" y="3920207"/>
            <a:ext cx="1602000" cy="1199017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Число мостов и путепроводов - 30 ед.</a:t>
            </a:r>
            <a:endParaRPr lang="ru-ID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B829ED-5AD9-E391-3DCA-96E4C7799FF6}"/>
              </a:ext>
            </a:extLst>
          </p:cNvPr>
          <p:cNvSpPr txBox="1"/>
          <p:nvPr/>
        </p:nvSpPr>
        <p:spPr>
          <a:xfrm>
            <a:off x="597418" y="534260"/>
            <a:ext cx="912507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b="1" dirty="0"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МО «Табасаранский район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" name="Рисунок 111" descr="Маркер со сплошной заливкой">
            <a:extLst>
              <a:ext uri="{FF2B5EF4-FFF2-40B4-BE49-F238E27FC236}">
                <a16:creationId xmlns:a16="http://schemas.microsoft.com/office/drawing/2014/main" id="{E8D8C8E2-9233-472E-AC86-6E97DF181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73805" y="1504290"/>
            <a:ext cx="360000" cy="360000"/>
          </a:xfrm>
          <a:prstGeom prst="rect">
            <a:avLst/>
          </a:prstGeom>
        </p:spPr>
      </p:pic>
      <p:sp>
        <p:nvSpPr>
          <p:cNvPr id="113" name="TextBox 112">
            <a:extLst>
              <a:ext uri="{FF2B5EF4-FFF2-40B4-BE49-F238E27FC236}">
                <a16:creationId xmlns:a16="http://schemas.microsoft.com/office/drawing/2014/main" id="{D8FA91C1-3254-4123-9046-3E3C1F3B2F07}"/>
              </a:ext>
            </a:extLst>
          </p:cNvPr>
          <p:cNvSpPr txBox="1"/>
          <p:nvPr/>
        </p:nvSpPr>
        <p:spPr>
          <a:xfrm>
            <a:off x="534526" y="5120594"/>
            <a:ext cx="49537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местоположение</a:t>
            </a:r>
            <a:endParaRPr lang="ru-ID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Скругленный прямоугольник 22">
            <a:extLst>
              <a:ext uri="{FF2B5EF4-FFF2-40B4-BE49-F238E27FC236}">
                <a16:creationId xmlns:a16="http://schemas.microsoft.com/office/drawing/2014/main" id="{BBA2121C-B0B2-4D06-8361-421E500EDA01}"/>
              </a:ext>
            </a:extLst>
          </p:cNvPr>
          <p:cNvSpPr/>
          <p:nvPr/>
        </p:nvSpPr>
        <p:spPr>
          <a:xfrm>
            <a:off x="555099" y="5412416"/>
            <a:ext cx="5019644" cy="945414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36623E-4662-474D-85DB-1609CBDB2DD7}"/>
              </a:ext>
            </a:extLst>
          </p:cNvPr>
          <p:cNvSpPr txBox="1"/>
          <p:nvPr/>
        </p:nvSpPr>
        <p:spPr>
          <a:xfrm>
            <a:off x="725319" y="5516880"/>
            <a:ext cx="46792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 расположен в юго-восточной части современного Дагестана. Граничит на севере с </a:t>
            </a:r>
            <a:r>
              <a:rPr lang="ru-RU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Кайтагским</a:t>
            </a:r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на востоке — с Дербентским, на юге — со Сулейман-</a:t>
            </a:r>
            <a:r>
              <a:rPr lang="ru-RU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Стальским</a:t>
            </a:r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на юго-западе — с </a:t>
            </a:r>
            <a:r>
              <a:rPr lang="ru-RU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Хивским</a:t>
            </a:r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на западе — с Агульским районами республики. 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CFCDFAE4-EFB9-431C-98EA-A5F0A49933A6}"/>
              </a:ext>
            </a:extLst>
          </p:cNvPr>
          <p:cNvSpPr txBox="1"/>
          <p:nvPr/>
        </p:nvSpPr>
        <p:spPr>
          <a:xfrm>
            <a:off x="627015" y="6590917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МУНИЦИПАЛЬНОГО РАЙОНА «ТАБАСАРАНСКИЙ РАЙОН»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F1EC3F-F592-4CE3-9F41-6A3DB189A8A9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735776" y="1718877"/>
            <a:ext cx="4154838" cy="41367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16DFB1A-6EA3-4087-998E-42785B3DD8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96079" y="3552459"/>
            <a:ext cx="359695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8133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5B6D61C-1069-12A2-C2E4-5E3C479D3EC1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ЦЕЛЬ И ЗАДАЧИ ПРОЕКТА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10506CCE-1C66-7E04-F0FF-D2B0E883E661}"/>
              </a:ext>
            </a:extLst>
          </p:cNvPr>
          <p:cNvSpPr/>
          <p:nvPr/>
        </p:nvSpPr>
        <p:spPr>
          <a:xfrm>
            <a:off x="627017" y="163628"/>
            <a:ext cx="1437174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и задачи проекта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id="{BB4ECC46-599F-A9D4-6575-D06C2819C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21632067-8B6B-CECC-DDDA-2F9ED39322B9}"/>
              </a:ext>
            </a:extLst>
          </p:cNvPr>
          <p:cNvSpPr/>
          <p:nvPr/>
        </p:nvSpPr>
        <p:spPr>
          <a:xfrm>
            <a:off x="627015" y="1401547"/>
            <a:ext cx="3991893" cy="4906275"/>
          </a:xfrm>
          <a:prstGeom prst="roundRect">
            <a:avLst>
              <a:gd name="adj" fmla="val 6838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C0916C06-66A9-22F7-6A52-CB938901B687}"/>
              </a:ext>
            </a:extLst>
          </p:cNvPr>
          <p:cNvSpPr/>
          <p:nvPr/>
        </p:nvSpPr>
        <p:spPr>
          <a:xfrm>
            <a:off x="4756797" y="1401546"/>
            <a:ext cx="5012878" cy="4906276"/>
          </a:xfrm>
          <a:prstGeom prst="roundRect">
            <a:avLst>
              <a:gd name="adj" fmla="val 521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7ED24C-D8D0-A80E-A0FE-282737A06C44}"/>
              </a:ext>
            </a:extLst>
          </p:cNvPr>
          <p:cNvSpPr txBox="1"/>
          <p:nvPr/>
        </p:nvSpPr>
        <p:spPr>
          <a:xfrm>
            <a:off x="4724506" y="1638617"/>
            <a:ext cx="504516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 ПРОЕКТА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BBCD70BD-8132-712C-2A2C-585AA87BA803}"/>
              </a:ext>
            </a:extLst>
          </p:cNvPr>
          <p:cNvSpPr/>
          <p:nvPr/>
        </p:nvSpPr>
        <p:spPr>
          <a:xfrm>
            <a:off x="4953000" y="5225388"/>
            <a:ext cx="4546800" cy="720000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582BA7-BEE5-EFBC-2C91-8442D7AB5CBB}"/>
              </a:ext>
            </a:extLst>
          </p:cNvPr>
          <p:cNvSpPr txBox="1"/>
          <p:nvPr/>
        </p:nvSpPr>
        <p:spPr>
          <a:xfrm>
            <a:off x="5207306" y="5333361"/>
            <a:ext cx="3417339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Вовлечь в процесс разработки инвестиционного профиля потенциальных инвесторов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C569962C-8F01-E53C-68E0-CC419E1F2AAA}"/>
              </a:ext>
            </a:extLst>
          </p:cNvPr>
          <p:cNvSpPr/>
          <p:nvPr/>
        </p:nvSpPr>
        <p:spPr>
          <a:xfrm>
            <a:off x="4953000" y="2150247"/>
            <a:ext cx="4546800" cy="720000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0436F2B5-5C1C-38E0-CD50-B5491A0A5807}"/>
              </a:ext>
            </a:extLst>
          </p:cNvPr>
          <p:cNvSpPr/>
          <p:nvPr/>
        </p:nvSpPr>
        <p:spPr>
          <a:xfrm>
            <a:off x="4953000" y="3136313"/>
            <a:ext cx="4546800" cy="720000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64934316-2A36-36A3-C153-DF90A6CD458C}"/>
              </a:ext>
            </a:extLst>
          </p:cNvPr>
          <p:cNvSpPr/>
          <p:nvPr/>
        </p:nvSpPr>
        <p:spPr>
          <a:xfrm>
            <a:off x="4953000" y="4158174"/>
            <a:ext cx="4546800" cy="720000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018CBB-2DAF-DDDB-9525-11C7AC1A1E61}"/>
              </a:ext>
            </a:extLst>
          </p:cNvPr>
          <p:cNvSpPr txBox="1"/>
          <p:nvPr/>
        </p:nvSpPr>
        <p:spPr>
          <a:xfrm>
            <a:off x="5207307" y="2333372"/>
            <a:ext cx="341733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Определить наиболее перспективные инвестиционные проекты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01197C2-8543-04F7-253F-5AC791FBE756}"/>
              </a:ext>
            </a:extLst>
          </p:cNvPr>
          <p:cNvSpPr txBox="1"/>
          <p:nvPr/>
        </p:nvSpPr>
        <p:spPr>
          <a:xfrm>
            <a:off x="5181134" y="3327036"/>
            <a:ext cx="341733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Выбрать приоритетные направления инвестиционного развития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52A630D-AD58-B3A1-C06F-A08C9FFDDC5F}"/>
              </a:ext>
            </a:extLst>
          </p:cNvPr>
          <p:cNvSpPr txBox="1"/>
          <p:nvPr/>
        </p:nvSpPr>
        <p:spPr>
          <a:xfrm>
            <a:off x="5207306" y="4343605"/>
            <a:ext cx="372696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Выработать рекомендации по улучшению 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инвестиционной привлекательности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ED8EA3B-BFDB-2A7C-65CE-2D1686F7B4BB}"/>
              </a:ext>
            </a:extLst>
          </p:cNvPr>
          <p:cNvSpPr txBox="1"/>
          <p:nvPr/>
        </p:nvSpPr>
        <p:spPr>
          <a:xfrm>
            <a:off x="874406" y="1804063"/>
            <a:ext cx="24469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</a:t>
            </a:r>
            <a:endParaRPr lang="ru-ID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AB71AED-6EBA-39ED-7131-75B3405E2009}"/>
              </a:ext>
            </a:extLst>
          </p:cNvPr>
          <p:cNvSpPr txBox="1"/>
          <p:nvPr/>
        </p:nvSpPr>
        <p:spPr>
          <a:xfrm>
            <a:off x="874404" y="2306182"/>
            <a:ext cx="2698355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УЛУЧШЕНИЕ ИНВЕСТИЦИОННОГО КЛИМАТА В МО «ТАБАСАРАНСКИЙ РАЙОН» ДЛЯ УВЕЛИЧЕНИЯ ПОТОКА ЧАСТНЫХ ИНВЕСТИЦИИ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Рисунок 43" descr="В яблочко со сплошной заливкой">
            <a:extLst>
              <a:ext uri="{FF2B5EF4-FFF2-40B4-BE49-F238E27FC236}">
                <a16:creationId xmlns:a16="http://schemas.microsoft.com/office/drawing/2014/main" id="{C5223B8D-A658-AC61-BC22-81182E92FA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42231" y="1638617"/>
            <a:ext cx="360000" cy="360000"/>
          </a:xfrm>
          <a:prstGeom prst="rect">
            <a:avLst/>
          </a:prstGeom>
        </p:spPr>
      </p:pic>
      <p:pic>
        <p:nvPicPr>
          <p:cNvPr id="47" name="Рисунок 46" descr="Линейчатая диаграмма со сплошной заливкой">
            <a:extLst>
              <a:ext uri="{FF2B5EF4-FFF2-40B4-BE49-F238E27FC236}">
                <a16:creationId xmlns:a16="http://schemas.microsoft.com/office/drawing/2014/main" id="{F7695287-FEBE-E10C-0F82-16ED8046ED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18985" y="2311926"/>
            <a:ext cx="360000" cy="360000"/>
          </a:xfrm>
          <a:prstGeom prst="rect">
            <a:avLst/>
          </a:prstGeom>
        </p:spPr>
      </p:pic>
      <p:pic>
        <p:nvPicPr>
          <p:cNvPr id="48" name="Рисунок 47" descr="Переместить со сплошной заливкой">
            <a:extLst>
              <a:ext uri="{FF2B5EF4-FFF2-40B4-BE49-F238E27FC236}">
                <a16:creationId xmlns:a16="http://schemas.microsoft.com/office/drawing/2014/main" id="{1D163E46-56AE-0787-9A7F-860B5ACA0E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79974" y="3292007"/>
            <a:ext cx="360000" cy="360000"/>
          </a:xfrm>
          <a:prstGeom prst="rect">
            <a:avLst/>
          </a:prstGeom>
        </p:spPr>
      </p:pic>
      <p:pic>
        <p:nvPicPr>
          <p:cNvPr id="53" name="Рисунок 52" descr="Документ со сплошной заливкой">
            <a:extLst>
              <a:ext uri="{FF2B5EF4-FFF2-40B4-BE49-F238E27FC236}">
                <a16:creationId xmlns:a16="http://schemas.microsoft.com/office/drawing/2014/main" id="{4EA49418-3DF4-08F4-73BF-1C3DE1F508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971993" y="4322159"/>
            <a:ext cx="360000" cy="360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BE05B64-E5DC-4F57-A749-FF8F94481EE7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МУНИЦИПАЛЬНОГО РАЙОНА «ТАБАСАРАНСКИЙ РАЙОН»</a:t>
            </a:r>
          </a:p>
        </p:txBody>
      </p:sp>
      <p:pic>
        <p:nvPicPr>
          <p:cNvPr id="10" name="Рисунок 9" descr="Пользователи со сплошной заливкой">
            <a:extLst>
              <a:ext uri="{FF2B5EF4-FFF2-40B4-BE49-F238E27FC236}">
                <a16:creationId xmlns:a16="http://schemas.microsoft.com/office/drawing/2014/main" id="{D3FD4769-4AF5-465F-B9C3-6C4B76831B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971993" y="5321300"/>
            <a:ext cx="360001" cy="36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3232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7017" y="2289848"/>
            <a:ext cx="2951998" cy="401903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23245" y="2287721"/>
            <a:ext cx="2951998" cy="402010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19475" y="2287721"/>
            <a:ext cx="2951999" cy="4008444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627015" y="1401545"/>
            <a:ext cx="2952115" cy="775970"/>
          </a:xfrm>
          <a:custGeom>
            <a:avLst/>
            <a:gdLst/>
            <a:ahLst/>
            <a:cxnLst/>
            <a:rect l="l" t="t" r="r" b="b"/>
            <a:pathLst>
              <a:path w="2952115" h="775969">
                <a:moveTo>
                  <a:pt x="2700666" y="775596"/>
                </a:moveTo>
                <a:lnTo>
                  <a:pt x="251332" y="775596"/>
                </a:lnTo>
                <a:lnTo>
                  <a:pt x="206154" y="771547"/>
                </a:lnTo>
                <a:lnTo>
                  <a:pt x="163634" y="759873"/>
                </a:lnTo>
                <a:lnTo>
                  <a:pt x="124480" y="741282"/>
                </a:lnTo>
                <a:lnTo>
                  <a:pt x="89402" y="716486"/>
                </a:lnTo>
                <a:lnTo>
                  <a:pt x="59110" y="686194"/>
                </a:lnTo>
                <a:lnTo>
                  <a:pt x="34314" y="651116"/>
                </a:lnTo>
                <a:lnTo>
                  <a:pt x="15723" y="611962"/>
                </a:lnTo>
                <a:lnTo>
                  <a:pt x="4049" y="569442"/>
                </a:lnTo>
                <a:lnTo>
                  <a:pt x="0" y="524264"/>
                </a:lnTo>
                <a:lnTo>
                  <a:pt x="0" y="251332"/>
                </a:lnTo>
                <a:lnTo>
                  <a:pt x="4049" y="206154"/>
                </a:lnTo>
                <a:lnTo>
                  <a:pt x="15723" y="163634"/>
                </a:lnTo>
                <a:lnTo>
                  <a:pt x="34314" y="124479"/>
                </a:lnTo>
                <a:lnTo>
                  <a:pt x="59110" y="89402"/>
                </a:lnTo>
                <a:lnTo>
                  <a:pt x="89402" y="59110"/>
                </a:lnTo>
                <a:lnTo>
                  <a:pt x="124480" y="34314"/>
                </a:lnTo>
                <a:lnTo>
                  <a:pt x="163634" y="15723"/>
                </a:lnTo>
                <a:lnTo>
                  <a:pt x="206154" y="4049"/>
                </a:lnTo>
                <a:lnTo>
                  <a:pt x="251332" y="0"/>
                </a:lnTo>
                <a:lnTo>
                  <a:pt x="2700666" y="0"/>
                </a:lnTo>
                <a:lnTo>
                  <a:pt x="2749928" y="4873"/>
                </a:lnTo>
                <a:lnTo>
                  <a:pt x="2796847" y="19131"/>
                </a:lnTo>
                <a:lnTo>
                  <a:pt x="2840105" y="42226"/>
                </a:lnTo>
                <a:lnTo>
                  <a:pt x="2878385" y="73613"/>
                </a:lnTo>
                <a:lnTo>
                  <a:pt x="2909772" y="111893"/>
                </a:lnTo>
                <a:lnTo>
                  <a:pt x="2932867" y="155151"/>
                </a:lnTo>
                <a:lnTo>
                  <a:pt x="2947125" y="202070"/>
                </a:lnTo>
                <a:lnTo>
                  <a:pt x="2951998" y="251332"/>
                </a:lnTo>
                <a:lnTo>
                  <a:pt x="2951998" y="524264"/>
                </a:lnTo>
                <a:lnTo>
                  <a:pt x="2947949" y="569442"/>
                </a:lnTo>
                <a:lnTo>
                  <a:pt x="2936275" y="611962"/>
                </a:lnTo>
                <a:lnTo>
                  <a:pt x="2917684" y="651116"/>
                </a:lnTo>
                <a:lnTo>
                  <a:pt x="2892888" y="686194"/>
                </a:lnTo>
                <a:lnTo>
                  <a:pt x="2862597" y="716486"/>
                </a:lnTo>
                <a:lnTo>
                  <a:pt x="2827519" y="741282"/>
                </a:lnTo>
                <a:lnTo>
                  <a:pt x="2788364" y="759873"/>
                </a:lnTo>
                <a:lnTo>
                  <a:pt x="2745844" y="771547"/>
                </a:lnTo>
                <a:lnTo>
                  <a:pt x="2700666" y="775596"/>
                </a:lnTo>
                <a:close/>
              </a:path>
            </a:pathLst>
          </a:custGeom>
          <a:solidFill>
            <a:srgbClr val="4755A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49539" y="1687236"/>
            <a:ext cx="150749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СБОР</a:t>
            </a:r>
            <a:r>
              <a:rPr kumimoji="0" sz="1100" b="1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ИНФОРМАЦИИ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14315" y="525284"/>
            <a:ext cx="483362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МЕТОДОЛОГИЯ</a:t>
            </a:r>
            <a:r>
              <a:rPr spc="-25" dirty="0"/>
              <a:t> </a:t>
            </a:r>
            <a:r>
              <a:rPr spc="-50" dirty="0"/>
              <a:t>РАЗРАБОТКИ</a:t>
            </a:r>
          </a:p>
          <a:p>
            <a:pPr marL="12700">
              <a:lnSpc>
                <a:spcPct val="100000"/>
              </a:lnSpc>
            </a:pPr>
            <a:r>
              <a:rPr b="0" spc="-30" dirty="0">
                <a:latin typeface="Microsoft Sans Serif"/>
                <a:cs typeface="Microsoft Sans Serif"/>
              </a:rPr>
              <a:t>ИНВЕСТИЦИОННОГО</a:t>
            </a:r>
            <a:r>
              <a:rPr b="0" spc="5" dirty="0">
                <a:latin typeface="Microsoft Sans Serif"/>
                <a:cs typeface="Microsoft Sans Serif"/>
              </a:rPr>
              <a:t> </a:t>
            </a:r>
            <a:r>
              <a:rPr b="0" spc="-65" dirty="0">
                <a:latin typeface="Microsoft Sans Serif"/>
                <a:cs typeface="Microsoft Sans Serif"/>
              </a:rPr>
              <a:t>ПРОФИЛЯ</a:t>
            </a:r>
          </a:p>
        </p:txBody>
      </p:sp>
      <p:sp>
        <p:nvSpPr>
          <p:cNvPr id="8" name="object 8"/>
          <p:cNvSpPr/>
          <p:nvPr/>
        </p:nvSpPr>
        <p:spPr>
          <a:xfrm>
            <a:off x="627015" y="163627"/>
            <a:ext cx="1586865" cy="274320"/>
          </a:xfrm>
          <a:custGeom>
            <a:avLst/>
            <a:gdLst/>
            <a:ahLst/>
            <a:cxnLst/>
            <a:rect l="l" t="t" r="r" b="b"/>
            <a:pathLst>
              <a:path w="1586864" h="274320">
                <a:moveTo>
                  <a:pt x="1449872" y="273843"/>
                </a:moveTo>
                <a:lnTo>
                  <a:pt x="136921" y="273843"/>
                </a:lnTo>
                <a:lnTo>
                  <a:pt x="93644" y="266863"/>
                </a:lnTo>
                <a:lnTo>
                  <a:pt x="56057" y="247425"/>
                </a:lnTo>
                <a:lnTo>
                  <a:pt x="26418" y="217786"/>
                </a:lnTo>
                <a:lnTo>
                  <a:pt x="6980" y="180199"/>
                </a:lnTo>
                <a:lnTo>
                  <a:pt x="0" y="136921"/>
                </a:lnTo>
                <a:lnTo>
                  <a:pt x="6980" y="93644"/>
                </a:lnTo>
                <a:lnTo>
                  <a:pt x="26418" y="56057"/>
                </a:lnTo>
                <a:lnTo>
                  <a:pt x="56057" y="26418"/>
                </a:lnTo>
                <a:lnTo>
                  <a:pt x="93644" y="6980"/>
                </a:lnTo>
                <a:lnTo>
                  <a:pt x="136921" y="0"/>
                </a:lnTo>
                <a:lnTo>
                  <a:pt x="1449872" y="0"/>
                </a:lnTo>
                <a:lnTo>
                  <a:pt x="1502270" y="10422"/>
                </a:lnTo>
                <a:lnTo>
                  <a:pt x="1546691" y="40103"/>
                </a:lnTo>
                <a:lnTo>
                  <a:pt x="1576372" y="84524"/>
                </a:lnTo>
                <a:lnTo>
                  <a:pt x="1586794" y="136921"/>
                </a:lnTo>
                <a:lnTo>
                  <a:pt x="1579814" y="180199"/>
                </a:lnTo>
                <a:lnTo>
                  <a:pt x="1560377" y="217786"/>
                </a:lnTo>
                <a:lnTo>
                  <a:pt x="1530737" y="247425"/>
                </a:lnTo>
                <a:lnTo>
                  <a:pt x="1493150" y="266863"/>
                </a:lnTo>
                <a:lnTo>
                  <a:pt x="1449872" y="273843"/>
                </a:lnTo>
                <a:close/>
              </a:path>
            </a:pathLst>
          </a:custGeom>
          <a:solidFill>
            <a:srgbClr val="4755A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59194" y="222825"/>
            <a:ext cx="12795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методология</a:t>
            </a:r>
            <a:r>
              <a:rPr kumimoji="0" sz="800" b="1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разработки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819475" y="1400483"/>
            <a:ext cx="2952115" cy="775970"/>
          </a:xfrm>
          <a:custGeom>
            <a:avLst/>
            <a:gdLst/>
            <a:ahLst/>
            <a:cxnLst/>
            <a:rect l="l" t="t" r="r" b="b"/>
            <a:pathLst>
              <a:path w="2952115" h="775969">
                <a:moveTo>
                  <a:pt x="2695881" y="775596"/>
                </a:moveTo>
                <a:lnTo>
                  <a:pt x="256117" y="775596"/>
                </a:lnTo>
                <a:lnTo>
                  <a:pt x="210080" y="771470"/>
                </a:lnTo>
                <a:lnTo>
                  <a:pt x="166750" y="759573"/>
                </a:lnTo>
                <a:lnTo>
                  <a:pt x="126850" y="740629"/>
                </a:lnTo>
                <a:lnTo>
                  <a:pt x="91104" y="715361"/>
                </a:lnTo>
                <a:lnTo>
                  <a:pt x="60235" y="684492"/>
                </a:lnTo>
                <a:lnTo>
                  <a:pt x="34967" y="648746"/>
                </a:lnTo>
                <a:lnTo>
                  <a:pt x="16023" y="608847"/>
                </a:lnTo>
                <a:lnTo>
                  <a:pt x="4126" y="565516"/>
                </a:lnTo>
                <a:lnTo>
                  <a:pt x="0" y="519479"/>
                </a:lnTo>
                <a:lnTo>
                  <a:pt x="0" y="256117"/>
                </a:lnTo>
                <a:lnTo>
                  <a:pt x="4126" y="210080"/>
                </a:lnTo>
                <a:lnTo>
                  <a:pt x="16023" y="166749"/>
                </a:lnTo>
                <a:lnTo>
                  <a:pt x="34967" y="126850"/>
                </a:lnTo>
                <a:lnTo>
                  <a:pt x="60235" y="91104"/>
                </a:lnTo>
                <a:lnTo>
                  <a:pt x="91104" y="60235"/>
                </a:lnTo>
                <a:lnTo>
                  <a:pt x="126850" y="34967"/>
                </a:lnTo>
                <a:lnTo>
                  <a:pt x="166750" y="16023"/>
                </a:lnTo>
                <a:lnTo>
                  <a:pt x="210080" y="4126"/>
                </a:lnTo>
                <a:lnTo>
                  <a:pt x="256117" y="0"/>
                </a:lnTo>
                <a:lnTo>
                  <a:pt x="2695881" y="0"/>
                </a:lnTo>
                <a:lnTo>
                  <a:pt x="2746080" y="4966"/>
                </a:lnTo>
                <a:lnTo>
                  <a:pt x="2793893" y="19495"/>
                </a:lnTo>
                <a:lnTo>
                  <a:pt x="2837975" y="43030"/>
                </a:lnTo>
                <a:lnTo>
                  <a:pt x="2876984" y="75015"/>
                </a:lnTo>
                <a:lnTo>
                  <a:pt x="2908968" y="114023"/>
                </a:lnTo>
                <a:lnTo>
                  <a:pt x="2932503" y="158105"/>
                </a:lnTo>
                <a:lnTo>
                  <a:pt x="2947032" y="205918"/>
                </a:lnTo>
                <a:lnTo>
                  <a:pt x="2951999" y="256117"/>
                </a:lnTo>
                <a:lnTo>
                  <a:pt x="2951999" y="519479"/>
                </a:lnTo>
                <a:lnTo>
                  <a:pt x="2947872" y="565516"/>
                </a:lnTo>
                <a:lnTo>
                  <a:pt x="2935975" y="608847"/>
                </a:lnTo>
                <a:lnTo>
                  <a:pt x="2917031" y="648746"/>
                </a:lnTo>
                <a:lnTo>
                  <a:pt x="2891763" y="684492"/>
                </a:lnTo>
                <a:lnTo>
                  <a:pt x="2860894" y="715361"/>
                </a:lnTo>
                <a:lnTo>
                  <a:pt x="2825148" y="740629"/>
                </a:lnTo>
                <a:lnTo>
                  <a:pt x="2785249" y="759573"/>
                </a:lnTo>
                <a:lnTo>
                  <a:pt x="2741918" y="771470"/>
                </a:lnTo>
                <a:lnTo>
                  <a:pt x="2695881" y="775596"/>
                </a:lnTo>
                <a:close/>
              </a:path>
            </a:pathLst>
          </a:custGeom>
          <a:solidFill>
            <a:srgbClr val="4755A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591937" y="1518533"/>
            <a:ext cx="1623955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13462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ПРЕДЛОЖЕНИЯ </a:t>
            </a: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ПО ДАЛЬНЕЙШЕМУ </a:t>
            </a:r>
            <a:r>
              <a:rPr kumimoji="0" sz="1100" b="1" i="0" u="none" strike="noStrike" kern="1200" cap="none" spc="-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РАЗВИТИЮ</a:t>
            </a:r>
            <a:r>
              <a:rPr kumimoji="0" sz="1100" b="1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ru-RU" sz="11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РАЙОНА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723245" y="1400481"/>
            <a:ext cx="2952115" cy="775970"/>
          </a:xfrm>
          <a:custGeom>
            <a:avLst/>
            <a:gdLst/>
            <a:ahLst/>
            <a:cxnLst/>
            <a:rect l="l" t="t" r="r" b="b"/>
            <a:pathLst>
              <a:path w="2952115" h="775969">
                <a:moveTo>
                  <a:pt x="2695880" y="775597"/>
                </a:moveTo>
                <a:lnTo>
                  <a:pt x="256117" y="775597"/>
                </a:lnTo>
                <a:lnTo>
                  <a:pt x="210080" y="771471"/>
                </a:lnTo>
                <a:lnTo>
                  <a:pt x="166750" y="759574"/>
                </a:lnTo>
                <a:lnTo>
                  <a:pt x="126850" y="740630"/>
                </a:lnTo>
                <a:lnTo>
                  <a:pt x="91104" y="715362"/>
                </a:lnTo>
                <a:lnTo>
                  <a:pt x="60235" y="684493"/>
                </a:lnTo>
                <a:lnTo>
                  <a:pt x="34967" y="648747"/>
                </a:lnTo>
                <a:lnTo>
                  <a:pt x="16023" y="608847"/>
                </a:lnTo>
                <a:lnTo>
                  <a:pt x="4126" y="565517"/>
                </a:lnTo>
                <a:lnTo>
                  <a:pt x="0" y="519480"/>
                </a:lnTo>
                <a:lnTo>
                  <a:pt x="0" y="256117"/>
                </a:lnTo>
                <a:lnTo>
                  <a:pt x="4126" y="210080"/>
                </a:lnTo>
                <a:lnTo>
                  <a:pt x="16023" y="166750"/>
                </a:lnTo>
                <a:lnTo>
                  <a:pt x="34967" y="126850"/>
                </a:lnTo>
                <a:lnTo>
                  <a:pt x="60235" y="91104"/>
                </a:lnTo>
                <a:lnTo>
                  <a:pt x="91104" y="60235"/>
                </a:lnTo>
                <a:lnTo>
                  <a:pt x="126850" y="34967"/>
                </a:lnTo>
                <a:lnTo>
                  <a:pt x="166750" y="16023"/>
                </a:lnTo>
                <a:lnTo>
                  <a:pt x="210080" y="4126"/>
                </a:lnTo>
                <a:lnTo>
                  <a:pt x="256117" y="0"/>
                </a:lnTo>
                <a:lnTo>
                  <a:pt x="2695880" y="0"/>
                </a:lnTo>
                <a:lnTo>
                  <a:pt x="2746080" y="4966"/>
                </a:lnTo>
                <a:lnTo>
                  <a:pt x="2793893" y="19495"/>
                </a:lnTo>
                <a:lnTo>
                  <a:pt x="2837975" y="43030"/>
                </a:lnTo>
                <a:lnTo>
                  <a:pt x="2876983" y="75015"/>
                </a:lnTo>
                <a:lnTo>
                  <a:pt x="2908968" y="114023"/>
                </a:lnTo>
                <a:lnTo>
                  <a:pt x="2932503" y="158105"/>
                </a:lnTo>
                <a:lnTo>
                  <a:pt x="2947032" y="205918"/>
                </a:lnTo>
                <a:lnTo>
                  <a:pt x="2951998" y="256117"/>
                </a:lnTo>
                <a:lnTo>
                  <a:pt x="2951998" y="519480"/>
                </a:lnTo>
                <a:lnTo>
                  <a:pt x="2947872" y="565517"/>
                </a:lnTo>
                <a:lnTo>
                  <a:pt x="2935975" y="608847"/>
                </a:lnTo>
                <a:lnTo>
                  <a:pt x="2917031" y="648747"/>
                </a:lnTo>
                <a:lnTo>
                  <a:pt x="2891763" y="684493"/>
                </a:lnTo>
                <a:lnTo>
                  <a:pt x="2860894" y="715362"/>
                </a:lnTo>
                <a:lnTo>
                  <a:pt x="2825148" y="740630"/>
                </a:lnTo>
                <a:lnTo>
                  <a:pt x="2785249" y="759574"/>
                </a:lnTo>
                <a:lnTo>
                  <a:pt x="2741918" y="771471"/>
                </a:lnTo>
                <a:lnTo>
                  <a:pt x="2695880" y="775597"/>
                </a:lnTo>
                <a:close/>
              </a:path>
            </a:pathLst>
          </a:custGeom>
          <a:solidFill>
            <a:srgbClr val="4755A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422972" y="1602352"/>
            <a:ext cx="155257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5904" marR="5080" lvl="0" indent="-24384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АНАЛИЗ </a:t>
            </a:r>
            <a:r>
              <a:rPr kumimoji="0" sz="11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СОБРАННОЙ </a:t>
            </a:r>
            <a:r>
              <a:rPr kumimoji="0" sz="1100" b="1" i="0" u="none" strike="noStrike" kern="1200" cap="none" spc="-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ИНФОРМАЦИИ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xfrm>
            <a:off x="614315" y="6600121"/>
            <a:ext cx="4833620" cy="12631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ИНВЕСТИЦИОННЫЙ</a:t>
            </a:r>
            <a:r>
              <a:rPr kumimoji="0" sz="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ПРОФИЛЬ</a:t>
            </a:r>
            <a:r>
              <a:rPr kumimoji="0" sz="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lang="ru-RU" sz="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МУНИЦИПАЛЬНОГО РАЙОНА «ТАБАСАРАНСКИЙ РАЙОН»</a:t>
            </a:r>
            <a:endParaRPr kumimoji="0" sz="800" b="0" i="0" u="none" strike="noStrike" kern="1200" cap="none" spc="-3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pPr marL="381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627015" y="1401545"/>
            <a:ext cx="2952115" cy="775970"/>
          </a:xfrm>
          <a:custGeom>
            <a:avLst/>
            <a:gdLst/>
            <a:ahLst/>
            <a:cxnLst/>
            <a:rect l="l" t="t" r="r" b="b"/>
            <a:pathLst>
              <a:path w="2952115" h="775969">
                <a:moveTo>
                  <a:pt x="2700666" y="775596"/>
                </a:moveTo>
                <a:lnTo>
                  <a:pt x="251332" y="775596"/>
                </a:lnTo>
                <a:lnTo>
                  <a:pt x="206154" y="771547"/>
                </a:lnTo>
                <a:lnTo>
                  <a:pt x="163634" y="759873"/>
                </a:lnTo>
                <a:lnTo>
                  <a:pt x="124480" y="741282"/>
                </a:lnTo>
                <a:lnTo>
                  <a:pt x="89402" y="716486"/>
                </a:lnTo>
                <a:lnTo>
                  <a:pt x="59110" y="686194"/>
                </a:lnTo>
                <a:lnTo>
                  <a:pt x="34314" y="651116"/>
                </a:lnTo>
                <a:lnTo>
                  <a:pt x="15723" y="611962"/>
                </a:lnTo>
                <a:lnTo>
                  <a:pt x="4049" y="569442"/>
                </a:lnTo>
                <a:lnTo>
                  <a:pt x="0" y="524264"/>
                </a:lnTo>
                <a:lnTo>
                  <a:pt x="0" y="251332"/>
                </a:lnTo>
                <a:lnTo>
                  <a:pt x="4049" y="206154"/>
                </a:lnTo>
                <a:lnTo>
                  <a:pt x="15723" y="163634"/>
                </a:lnTo>
                <a:lnTo>
                  <a:pt x="34314" y="124479"/>
                </a:lnTo>
                <a:lnTo>
                  <a:pt x="59110" y="89402"/>
                </a:lnTo>
                <a:lnTo>
                  <a:pt x="89402" y="59110"/>
                </a:lnTo>
                <a:lnTo>
                  <a:pt x="124480" y="34314"/>
                </a:lnTo>
                <a:lnTo>
                  <a:pt x="163634" y="15723"/>
                </a:lnTo>
                <a:lnTo>
                  <a:pt x="206154" y="4049"/>
                </a:lnTo>
                <a:lnTo>
                  <a:pt x="251332" y="0"/>
                </a:lnTo>
                <a:lnTo>
                  <a:pt x="2700666" y="0"/>
                </a:lnTo>
                <a:lnTo>
                  <a:pt x="2749928" y="4873"/>
                </a:lnTo>
                <a:lnTo>
                  <a:pt x="2796847" y="19131"/>
                </a:lnTo>
                <a:lnTo>
                  <a:pt x="2840105" y="42226"/>
                </a:lnTo>
                <a:lnTo>
                  <a:pt x="2878385" y="73613"/>
                </a:lnTo>
                <a:lnTo>
                  <a:pt x="2909772" y="111893"/>
                </a:lnTo>
                <a:lnTo>
                  <a:pt x="2932867" y="155151"/>
                </a:lnTo>
                <a:lnTo>
                  <a:pt x="2947125" y="202070"/>
                </a:lnTo>
                <a:lnTo>
                  <a:pt x="2951998" y="251332"/>
                </a:lnTo>
                <a:lnTo>
                  <a:pt x="2951998" y="524264"/>
                </a:lnTo>
                <a:lnTo>
                  <a:pt x="2947949" y="569442"/>
                </a:lnTo>
                <a:lnTo>
                  <a:pt x="2936275" y="611962"/>
                </a:lnTo>
                <a:lnTo>
                  <a:pt x="2917684" y="651116"/>
                </a:lnTo>
                <a:lnTo>
                  <a:pt x="2892888" y="686194"/>
                </a:lnTo>
                <a:lnTo>
                  <a:pt x="2862597" y="716486"/>
                </a:lnTo>
                <a:lnTo>
                  <a:pt x="2827519" y="741282"/>
                </a:lnTo>
                <a:lnTo>
                  <a:pt x="2788364" y="759873"/>
                </a:lnTo>
                <a:lnTo>
                  <a:pt x="2745844" y="771547"/>
                </a:lnTo>
                <a:lnTo>
                  <a:pt x="2700666" y="775596"/>
                </a:lnTo>
                <a:close/>
              </a:path>
            </a:pathLst>
          </a:custGeom>
          <a:solidFill>
            <a:srgbClr val="4755A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49539" y="1687236"/>
            <a:ext cx="150749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СБОР</a:t>
            </a:r>
            <a:r>
              <a:rPr kumimoji="0" sz="1100" b="1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ИНФОРМАЦИИ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14315" y="525284"/>
            <a:ext cx="483362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МЕТОДОЛОГИЯ</a:t>
            </a:r>
            <a:r>
              <a:rPr spc="-25" dirty="0"/>
              <a:t> </a:t>
            </a:r>
            <a:r>
              <a:rPr spc="-50" dirty="0"/>
              <a:t>РАЗРАБОТКИ</a:t>
            </a:r>
          </a:p>
          <a:p>
            <a:pPr marL="12700">
              <a:lnSpc>
                <a:spcPct val="100000"/>
              </a:lnSpc>
            </a:pPr>
            <a:r>
              <a:rPr b="0" spc="-30" dirty="0">
                <a:latin typeface="Microsoft Sans Serif"/>
                <a:cs typeface="Microsoft Sans Serif"/>
              </a:rPr>
              <a:t>ИНВЕСТИЦИОННОГО</a:t>
            </a:r>
            <a:r>
              <a:rPr b="0" spc="5" dirty="0">
                <a:latin typeface="Microsoft Sans Serif"/>
                <a:cs typeface="Microsoft Sans Serif"/>
              </a:rPr>
              <a:t> </a:t>
            </a:r>
            <a:r>
              <a:rPr b="0" spc="-65" dirty="0">
                <a:latin typeface="Microsoft Sans Serif"/>
                <a:cs typeface="Microsoft Sans Serif"/>
              </a:rPr>
              <a:t>ПРОФИЛЯ</a:t>
            </a:r>
          </a:p>
        </p:txBody>
      </p:sp>
      <p:sp>
        <p:nvSpPr>
          <p:cNvPr id="6" name="object 6"/>
          <p:cNvSpPr/>
          <p:nvPr/>
        </p:nvSpPr>
        <p:spPr>
          <a:xfrm>
            <a:off x="627015" y="163627"/>
            <a:ext cx="1586865" cy="274320"/>
          </a:xfrm>
          <a:custGeom>
            <a:avLst/>
            <a:gdLst/>
            <a:ahLst/>
            <a:cxnLst/>
            <a:rect l="l" t="t" r="r" b="b"/>
            <a:pathLst>
              <a:path w="1586864" h="274320">
                <a:moveTo>
                  <a:pt x="1449872" y="273843"/>
                </a:moveTo>
                <a:lnTo>
                  <a:pt x="136921" y="273843"/>
                </a:lnTo>
                <a:lnTo>
                  <a:pt x="93644" y="266863"/>
                </a:lnTo>
                <a:lnTo>
                  <a:pt x="56057" y="247425"/>
                </a:lnTo>
                <a:lnTo>
                  <a:pt x="26418" y="217786"/>
                </a:lnTo>
                <a:lnTo>
                  <a:pt x="6980" y="180199"/>
                </a:lnTo>
                <a:lnTo>
                  <a:pt x="0" y="136921"/>
                </a:lnTo>
                <a:lnTo>
                  <a:pt x="6980" y="93644"/>
                </a:lnTo>
                <a:lnTo>
                  <a:pt x="26418" y="56057"/>
                </a:lnTo>
                <a:lnTo>
                  <a:pt x="56057" y="26418"/>
                </a:lnTo>
                <a:lnTo>
                  <a:pt x="93644" y="6980"/>
                </a:lnTo>
                <a:lnTo>
                  <a:pt x="136921" y="0"/>
                </a:lnTo>
                <a:lnTo>
                  <a:pt x="1449872" y="0"/>
                </a:lnTo>
                <a:lnTo>
                  <a:pt x="1502270" y="10422"/>
                </a:lnTo>
                <a:lnTo>
                  <a:pt x="1546691" y="40103"/>
                </a:lnTo>
                <a:lnTo>
                  <a:pt x="1576372" y="84524"/>
                </a:lnTo>
                <a:lnTo>
                  <a:pt x="1586794" y="136921"/>
                </a:lnTo>
                <a:lnTo>
                  <a:pt x="1579814" y="180199"/>
                </a:lnTo>
                <a:lnTo>
                  <a:pt x="1560377" y="217786"/>
                </a:lnTo>
                <a:lnTo>
                  <a:pt x="1530737" y="247425"/>
                </a:lnTo>
                <a:lnTo>
                  <a:pt x="1493150" y="266863"/>
                </a:lnTo>
                <a:lnTo>
                  <a:pt x="1449872" y="273843"/>
                </a:lnTo>
                <a:close/>
              </a:path>
            </a:pathLst>
          </a:custGeom>
          <a:solidFill>
            <a:srgbClr val="4755A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59194" y="222825"/>
            <a:ext cx="12795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методология</a:t>
            </a:r>
            <a:r>
              <a:rPr kumimoji="0" sz="800" b="1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разработки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715186" y="1401546"/>
            <a:ext cx="2968625" cy="775970"/>
          </a:xfrm>
          <a:custGeom>
            <a:avLst/>
            <a:gdLst/>
            <a:ahLst/>
            <a:cxnLst/>
            <a:rect l="l" t="t" r="r" b="b"/>
            <a:pathLst>
              <a:path w="2968625" h="775969">
                <a:moveTo>
                  <a:pt x="0" y="256722"/>
                </a:moveTo>
                <a:lnTo>
                  <a:pt x="4136" y="210576"/>
                </a:lnTo>
                <a:lnTo>
                  <a:pt x="16061" y="167143"/>
                </a:lnTo>
                <a:lnTo>
                  <a:pt x="35050" y="127149"/>
                </a:lnTo>
                <a:lnTo>
                  <a:pt x="60377" y="91319"/>
                </a:lnTo>
                <a:lnTo>
                  <a:pt x="91319" y="60377"/>
                </a:lnTo>
                <a:lnTo>
                  <a:pt x="127149" y="35050"/>
                </a:lnTo>
                <a:lnTo>
                  <a:pt x="167143" y="16061"/>
                </a:lnTo>
                <a:lnTo>
                  <a:pt x="210576" y="4136"/>
                </a:lnTo>
                <a:lnTo>
                  <a:pt x="256722" y="0"/>
                </a:lnTo>
                <a:lnTo>
                  <a:pt x="2711397" y="0"/>
                </a:lnTo>
                <a:lnTo>
                  <a:pt x="2761715" y="4978"/>
                </a:lnTo>
                <a:lnTo>
                  <a:pt x="2809640" y="19541"/>
                </a:lnTo>
                <a:lnTo>
                  <a:pt x="2853827" y="43132"/>
                </a:lnTo>
                <a:lnTo>
                  <a:pt x="2892927" y="75192"/>
                </a:lnTo>
                <a:lnTo>
                  <a:pt x="2924987" y="114292"/>
                </a:lnTo>
                <a:lnTo>
                  <a:pt x="2948578" y="158479"/>
                </a:lnTo>
                <a:lnTo>
                  <a:pt x="2963141" y="206404"/>
                </a:lnTo>
                <a:lnTo>
                  <a:pt x="2968120" y="256722"/>
                </a:lnTo>
                <a:lnTo>
                  <a:pt x="2968120" y="518874"/>
                </a:lnTo>
                <a:lnTo>
                  <a:pt x="2963984" y="565020"/>
                </a:lnTo>
                <a:lnTo>
                  <a:pt x="2952059" y="608453"/>
                </a:lnTo>
                <a:lnTo>
                  <a:pt x="2933070" y="648447"/>
                </a:lnTo>
                <a:lnTo>
                  <a:pt x="2907742" y="684277"/>
                </a:lnTo>
                <a:lnTo>
                  <a:pt x="2876800" y="715219"/>
                </a:lnTo>
                <a:lnTo>
                  <a:pt x="2840970" y="740546"/>
                </a:lnTo>
                <a:lnTo>
                  <a:pt x="2800976" y="759535"/>
                </a:lnTo>
                <a:lnTo>
                  <a:pt x="2757543" y="771460"/>
                </a:lnTo>
                <a:lnTo>
                  <a:pt x="2711397" y="775596"/>
                </a:lnTo>
                <a:lnTo>
                  <a:pt x="256722" y="775596"/>
                </a:lnTo>
                <a:lnTo>
                  <a:pt x="210576" y="771460"/>
                </a:lnTo>
                <a:lnTo>
                  <a:pt x="167143" y="759535"/>
                </a:lnTo>
                <a:lnTo>
                  <a:pt x="127149" y="740546"/>
                </a:lnTo>
                <a:lnTo>
                  <a:pt x="91319" y="715219"/>
                </a:lnTo>
                <a:lnTo>
                  <a:pt x="60377" y="684277"/>
                </a:lnTo>
                <a:lnTo>
                  <a:pt x="35050" y="648447"/>
                </a:lnTo>
                <a:lnTo>
                  <a:pt x="16061" y="608453"/>
                </a:lnTo>
                <a:lnTo>
                  <a:pt x="4136" y="565020"/>
                </a:lnTo>
                <a:lnTo>
                  <a:pt x="0" y="518874"/>
                </a:lnTo>
                <a:lnTo>
                  <a:pt x="0" y="256722"/>
                </a:lnTo>
                <a:close/>
              </a:path>
            </a:pathLst>
          </a:custGeom>
          <a:ln w="12699">
            <a:solidFill>
              <a:srgbClr val="4755A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661305" y="1603416"/>
            <a:ext cx="107569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355" marR="5080" lvl="0" indent="-3429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И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З</a:t>
            </a: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ОТКРЫТЫХ  </a:t>
            </a:r>
            <a:r>
              <a:rPr kumimoji="0" sz="1100" b="1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ИСТОЧНИКОВ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716904" y="2294500"/>
            <a:ext cx="2966720" cy="720090"/>
          </a:xfrm>
          <a:custGeom>
            <a:avLst/>
            <a:gdLst/>
            <a:ahLst/>
            <a:cxnLst/>
            <a:rect l="l" t="t" r="r" b="b"/>
            <a:pathLst>
              <a:path w="2966720" h="720089">
                <a:moveTo>
                  <a:pt x="2742897" y="719999"/>
                </a:moveTo>
                <a:lnTo>
                  <a:pt x="223502" y="719999"/>
                </a:lnTo>
                <a:lnTo>
                  <a:pt x="178458" y="715459"/>
                </a:lnTo>
                <a:lnTo>
                  <a:pt x="136505" y="702436"/>
                </a:lnTo>
                <a:lnTo>
                  <a:pt x="98540" y="681829"/>
                </a:lnTo>
                <a:lnTo>
                  <a:pt x="65462" y="654537"/>
                </a:lnTo>
                <a:lnTo>
                  <a:pt x="38170" y="621459"/>
                </a:lnTo>
                <a:lnTo>
                  <a:pt x="17563" y="583494"/>
                </a:lnTo>
                <a:lnTo>
                  <a:pt x="4540" y="541541"/>
                </a:lnTo>
                <a:lnTo>
                  <a:pt x="0" y="496497"/>
                </a:lnTo>
                <a:lnTo>
                  <a:pt x="0" y="223502"/>
                </a:lnTo>
                <a:lnTo>
                  <a:pt x="4540" y="178458"/>
                </a:lnTo>
                <a:lnTo>
                  <a:pt x="17563" y="136505"/>
                </a:lnTo>
                <a:lnTo>
                  <a:pt x="38170" y="98540"/>
                </a:lnTo>
                <a:lnTo>
                  <a:pt x="65462" y="65462"/>
                </a:lnTo>
                <a:lnTo>
                  <a:pt x="98540" y="38170"/>
                </a:lnTo>
                <a:lnTo>
                  <a:pt x="136505" y="17563"/>
                </a:lnTo>
                <a:lnTo>
                  <a:pt x="178458" y="4540"/>
                </a:lnTo>
                <a:lnTo>
                  <a:pt x="223502" y="0"/>
                </a:lnTo>
                <a:lnTo>
                  <a:pt x="2742897" y="0"/>
                </a:lnTo>
                <a:lnTo>
                  <a:pt x="2786704" y="4334"/>
                </a:lnTo>
                <a:lnTo>
                  <a:pt x="2828428" y="17013"/>
                </a:lnTo>
                <a:lnTo>
                  <a:pt x="2866897" y="37550"/>
                </a:lnTo>
                <a:lnTo>
                  <a:pt x="2900938" y="65462"/>
                </a:lnTo>
                <a:lnTo>
                  <a:pt x="2928849" y="99503"/>
                </a:lnTo>
                <a:lnTo>
                  <a:pt x="2949386" y="137971"/>
                </a:lnTo>
                <a:lnTo>
                  <a:pt x="2962065" y="179695"/>
                </a:lnTo>
                <a:lnTo>
                  <a:pt x="2966399" y="223502"/>
                </a:lnTo>
                <a:lnTo>
                  <a:pt x="2966399" y="496497"/>
                </a:lnTo>
                <a:lnTo>
                  <a:pt x="2961859" y="541541"/>
                </a:lnTo>
                <a:lnTo>
                  <a:pt x="2948836" y="583494"/>
                </a:lnTo>
                <a:lnTo>
                  <a:pt x="2928229" y="621459"/>
                </a:lnTo>
                <a:lnTo>
                  <a:pt x="2900937" y="654537"/>
                </a:lnTo>
                <a:lnTo>
                  <a:pt x="2867860" y="681829"/>
                </a:lnTo>
                <a:lnTo>
                  <a:pt x="2829895" y="702436"/>
                </a:lnTo>
                <a:lnTo>
                  <a:pt x="2787941" y="715459"/>
                </a:lnTo>
                <a:lnTo>
                  <a:pt x="2742897" y="719999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912541" y="2515816"/>
            <a:ext cx="1739264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Данные</a:t>
            </a:r>
            <a:r>
              <a:rPr kumimoji="0" sz="800" b="1" i="0" u="none" strike="noStrike" kern="1200" cap="none" spc="-3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официальной</a:t>
            </a:r>
            <a:r>
              <a:rPr kumimoji="0" sz="800" b="1" i="0" u="none" strike="noStrike" kern="1200" cap="none" spc="-3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статистики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(</a:t>
            </a:r>
            <a:r>
              <a:rPr kumimoji="0" lang="ru-RU" sz="800" b="1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Дагестан</a:t>
            </a:r>
            <a:r>
              <a:rPr kumimoji="0" sz="800" b="1" i="0" u="none" strike="noStrike" kern="1200" cap="none" spc="-10" normalizeH="0" baseline="0" noProof="0" dirty="0" err="1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стат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)</a:t>
            </a:r>
            <a:endParaRPr kumimoji="0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716904" y="3116366"/>
            <a:ext cx="2966720" cy="720090"/>
          </a:xfrm>
          <a:custGeom>
            <a:avLst/>
            <a:gdLst/>
            <a:ahLst/>
            <a:cxnLst/>
            <a:rect l="l" t="t" r="r" b="b"/>
            <a:pathLst>
              <a:path w="2966720" h="720089">
                <a:moveTo>
                  <a:pt x="2742897" y="720000"/>
                </a:moveTo>
                <a:lnTo>
                  <a:pt x="223502" y="720000"/>
                </a:lnTo>
                <a:lnTo>
                  <a:pt x="178458" y="715459"/>
                </a:lnTo>
                <a:lnTo>
                  <a:pt x="136505" y="702436"/>
                </a:lnTo>
                <a:lnTo>
                  <a:pt x="98540" y="681829"/>
                </a:lnTo>
                <a:lnTo>
                  <a:pt x="65462" y="654537"/>
                </a:lnTo>
                <a:lnTo>
                  <a:pt x="38170" y="621459"/>
                </a:lnTo>
                <a:lnTo>
                  <a:pt x="17563" y="583494"/>
                </a:lnTo>
                <a:lnTo>
                  <a:pt x="4540" y="541541"/>
                </a:lnTo>
                <a:lnTo>
                  <a:pt x="0" y="496497"/>
                </a:lnTo>
                <a:lnTo>
                  <a:pt x="0" y="223502"/>
                </a:lnTo>
                <a:lnTo>
                  <a:pt x="4540" y="178458"/>
                </a:lnTo>
                <a:lnTo>
                  <a:pt x="17563" y="136505"/>
                </a:lnTo>
                <a:lnTo>
                  <a:pt x="38170" y="98540"/>
                </a:lnTo>
                <a:lnTo>
                  <a:pt x="65462" y="65462"/>
                </a:lnTo>
                <a:lnTo>
                  <a:pt x="98540" y="38170"/>
                </a:lnTo>
                <a:lnTo>
                  <a:pt x="136505" y="17563"/>
                </a:lnTo>
                <a:lnTo>
                  <a:pt x="178458" y="4540"/>
                </a:lnTo>
                <a:lnTo>
                  <a:pt x="223502" y="0"/>
                </a:lnTo>
                <a:lnTo>
                  <a:pt x="2742897" y="0"/>
                </a:lnTo>
                <a:lnTo>
                  <a:pt x="2786704" y="4334"/>
                </a:lnTo>
                <a:lnTo>
                  <a:pt x="2828428" y="17013"/>
                </a:lnTo>
                <a:lnTo>
                  <a:pt x="2866897" y="37550"/>
                </a:lnTo>
                <a:lnTo>
                  <a:pt x="2900938" y="65462"/>
                </a:lnTo>
                <a:lnTo>
                  <a:pt x="2928849" y="99503"/>
                </a:lnTo>
                <a:lnTo>
                  <a:pt x="2949386" y="137971"/>
                </a:lnTo>
                <a:lnTo>
                  <a:pt x="2962065" y="179695"/>
                </a:lnTo>
                <a:lnTo>
                  <a:pt x="2966399" y="223502"/>
                </a:lnTo>
                <a:lnTo>
                  <a:pt x="2966399" y="496497"/>
                </a:lnTo>
                <a:lnTo>
                  <a:pt x="2961859" y="541541"/>
                </a:lnTo>
                <a:lnTo>
                  <a:pt x="2948836" y="583494"/>
                </a:lnTo>
                <a:lnTo>
                  <a:pt x="2928229" y="621459"/>
                </a:lnTo>
                <a:lnTo>
                  <a:pt x="2900937" y="654537"/>
                </a:lnTo>
                <a:lnTo>
                  <a:pt x="2867860" y="681829"/>
                </a:lnTo>
                <a:lnTo>
                  <a:pt x="2829895" y="702436"/>
                </a:lnTo>
                <a:lnTo>
                  <a:pt x="2787941" y="715459"/>
                </a:lnTo>
                <a:lnTo>
                  <a:pt x="2742897" y="72000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912541" y="3276723"/>
            <a:ext cx="19850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Исследования, 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статьи, рейтинги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и </a:t>
            </a:r>
            <a:r>
              <a:rPr kumimoji="0" sz="800" b="1" i="0" u="none" strike="noStrike" kern="1200" cap="none" spc="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прочие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работы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на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тему 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инвестиционной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и</a:t>
            </a:r>
            <a:r>
              <a:rPr kumimoji="0" sz="800" b="1" i="0" u="none" strike="noStrike" kern="1200" cap="none" spc="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привлекательности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716904" y="3938234"/>
            <a:ext cx="2966720" cy="720090"/>
          </a:xfrm>
          <a:custGeom>
            <a:avLst/>
            <a:gdLst/>
            <a:ahLst/>
            <a:cxnLst/>
            <a:rect l="l" t="t" r="r" b="b"/>
            <a:pathLst>
              <a:path w="2966720" h="720089">
                <a:moveTo>
                  <a:pt x="2742897" y="719999"/>
                </a:moveTo>
                <a:lnTo>
                  <a:pt x="223502" y="719999"/>
                </a:lnTo>
                <a:lnTo>
                  <a:pt x="178458" y="715459"/>
                </a:lnTo>
                <a:lnTo>
                  <a:pt x="136505" y="702436"/>
                </a:lnTo>
                <a:lnTo>
                  <a:pt x="98540" y="681829"/>
                </a:lnTo>
                <a:lnTo>
                  <a:pt x="65462" y="654537"/>
                </a:lnTo>
                <a:lnTo>
                  <a:pt x="38170" y="621460"/>
                </a:lnTo>
                <a:lnTo>
                  <a:pt x="17563" y="583494"/>
                </a:lnTo>
                <a:lnTo>
                  <a:pt x="4540" y="541541"/>
                </a:lnTo>
                <a:lnTo>
                  <a:pt x="0" y="496497"/>
                </a:lnTo>
                <a:lnTo>
                  <a:pt x="0" y="223502"/>
                </a:lnTo>
                <a:lnTo>
                  <a:pt x="4540" y="178458"/>
                </a:lnTo>
                <a:lnTo>
                  <a:pt x="17563" y="136505"/>
                </a:lnTo>
                <a:lnTo>
                  <a:pt x="38170" y="98540"/>
                </a:lnTo>
                <a:lnTo>
                  <a:pt x="65462" y="65462"/>
                </a:lnTo>
                <a:lnTo>
                  <a:pt x="98540" y="38170"/>
                </a:lnTo>
                <a:lnTo>
                  <a:pt x="136505" y="17563"/>
                </a:lnTo>
                <a:lnTo>
                  <a:pt x="178458" y="4540"/>
                </a:lnTo>
                <a:lnTo>
                  <a:pt x="223502" y="0"/>
                </a:lnTo>
                <a:lnTo>
                  <a:pt x="2742897" y="0"/>
                </a:lnTo>
                <a:lnTo>
                  <a:pt x="2786704" y="4334"/>
                </a:lnTo>
                <a:lnTo>
                  <a:pt x="2828428" y="17013"/>
                </a:lnTo>
                <a:lnTo>
                  <a:pt x="2866897" y="37551"/>
                </a:lnTo>
                <a:lnTo>
                  <a:pt x="2900937" y="65462"/>
                </a:lnTo>
                <a:lnTo>
                  <a:pt x="2928849" y="99503"/>
                </a:lnTo>
                <a:lnTo>
                  <a:pt x="2949386" y="137971"/>
                </a:lnTo>
                <a:lnTo>
                  <a:pt x="2962065" y="179695"/>
                </a:lnTo>
                <a:lnTo>
                  <a:pt x="2966399" y="223502"/>
                </a:lnTo>
                <a:lnTo>
                  <a:pt x="2966399" y="496497"/>
                </a:lnTo>
                <a:lnTo>
                  <a:pt x="2961859" y="541541"/>
                </a:lnTo>
                <a:lnTo>
                  <a:pt x="2948836" y="583494"/>
                </a:lnTo>
                <a:lnTo>
                  <a:pt x="2928229" y="621460"/>
                </a:lnTo>
                <a:lnTo>
                  <a:pt x="2900937" y="654537"/>
                </a:lnTo>
                <a:lnTo>
                  <a:pt x="2867860" y="681829"/>
                </a:lnTo>
                <a:lnTo>
                  <a:pt x="2829895" y="702436"/>
                </a:lnTo>
                <a:lnTo>
                  <a:pt x="2787941" y="715459"/>
                </a:lnTo>
                <a:lnTo>
                  <a:pt x="2742897" y="719999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912540" y="4159549"/>
            <a:ext cx="145955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5" normalizeH="0" baseline="0" noProof="0" dirty="0" err="1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Сайт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ru-RU" sz="800" b="1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МР «Табасаранский район» </a:t>
            </a:r>
            <a:r>
              <a:rPr kumimoji="0" sz="800" b="1" i="0" u="none" strike="noStrike" kern="1200" cap="none" spc="-10" normalizeH="0" baseline="0" noProof="0" dirty="0" err="1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Газета</a:t>
            </a:r>
            <a:r>
              <a:rPr kumimoji="0" sz="800" b="1" i="0" u="none" strike="noStrike" kern="1200" cap="none" spc="-4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«</a:t>
            </a:r>
            <a:r>
              <a:rPr lang="ru-RU" sz="800" b="1" spc="-5" dirty="0" err="1">
                <a:solidFill>
                  <a:srgbClr val="4755A0"/>
                </a:solidFill>
                <a:latin typeface="Arial"/>
                <a:cs typeface="Arial"/>
              </a:rPr>
              <a:t>Табасарандин</a:t>
            </a:r>
            <a:r>
              <a:rPr lang="ru-RU" sz="800" b="1" spc="-5" dirty="0">
                <a:solidFill>
                  <a:srgbClr val="4755A0"/>
                </a:solidFill>
                <a:latin typeface="Arial"/>
                <a:cs typeface="Arial"/>
              </a:rPr>
              <a:t> </a:t>
            </a:r>
            <a:r>
              <a:rPr lang="ru-RU" sz="800" b="1" spc="-5" dirty="0" err="1">
                <a:solidFill>
                  <a:srgbClr val="4755A0"/>
                </a:solidFill>
                <a:latin typeface="Arial"/>
                <a:cs typeface="Arial"/>
              </a:rPr>
              <a:t>Сес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»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716904" y="4760101"/>
            <a:ext cx="2966720" cy="720090"/>
          </a:xfrm>
          <a:custGeom>
            <a:avLst/>
            <a:gdLst/>
            <a:ahLst/>
            <a:cxnLst/>
            <a:rect l="l" t="t" r="r" b="b"/>
            <a:pathLst>
              <a:path w="2966720" h="720089">
                <a:moveTo>
                  <a:pt x="2742897" y="719999"/>
                </a:moveTo>
                <a:lnTo>
                  <a:pt x="223502" y="719999"/>
                </a:lnTo>
                <a:lnTo>
                  <a:pt x="178458" y="715459"/>
                </a:lnTo>
                <a:lnTo>
                  <a:pt x="136505" y="702436"/>
                </a:lnTo>
                <a:lnTo>
                  <a:pt x="98540" y="681829"/>
                </a:lnTo>
                <a:lnTo>
                  <a:pt x="65462" y="654537"/>
                </a:lnTo>
                <a:lnTo>
                  <a:pt x="38170" y="621459"/>
                </a:lnTo>
                <a:lnTo>
                  <a:pt x="17563" y="583494"/>
                </a:lnTo>
                <a:lnTo>
                  <a:pt x="4540" y="541540"/>
                </a:lnTo>
                <a:lnTo>
                  <a:pt x="0" y="496497"/>
                </a:lnTo>
                <a:lnTo>
                  <a:pt x="0" y="223502"/>
                </a:lnTo>
                <a:lnTo>
                  <a:pt x="4540" y="178458"/>
                </a:lnTo>
                <a:lnTo>
                  <a:pt x="17563" y="136505"/>
                </a:lnTo>
                <a:lnTo>
                  <a:pt x="38170" y="98539"/>
                </a:lnTo>
                <a:lnTo>
                  <a:pt x="65462" y="65461"/>
                </a:lnTo>
                <a:lnTo>
                  <a:pt x="98540" y="38170"/>
                </a:lnTo>
                <a:lnTo>
                  <a:pt x="136505" y="17563"/>
                </a:lnTo>
                <a:lnTo>
                  <a:pt x="178458" y="4540"/>
                </a:lnTo>
                <a:lnTo>
                  <a:pt x="223502" y="0"/>
                </a:lnTo>
                <a:lnTo>
                  <a:pt x="2742897" y="0"/>
                </a:lnTo>
                <a:lnTo>
                  <a:pt x="2786704" y="4334"/>
                </a:lnTo>
                <a:lnTo>
                  <a:pt x="2828428" y="17012"/>
                </a:lnTo>
                <a:lnTo>
                  <a:pt x="2866897" y="37550"/>
                </a:lnTo>
                <a:lnTo>
                  <a:pt x="2900938" y="65462"/>
                </a:lnTo>
                <a:lnTo>
                  <a:pt x="2928849" y="99502"/>
                </a:lnTo>
                <a:lnTo>
                  <a:pt x="2949386" y="137971"/>
                </a:lnTo>
                <a:lnTo>
                  <a:pt x="2962065" y="179695"/>
                </a:lnTo>
                <a:lnTo>
                  <a:pt x="2966399" y="223502"/>
                </a:lnTo>
                <a:lnTo>
                  <a:pt x="2966399" y="496497"/>
                </a:lnTo>
                <a:lnTo>
                  <a:pt x="2961859" y="541540"/>
                </a:lnTo>
                <a:lnTo>
                  <a:pt x="2948836" y="583494"/>
                </a:lnTo>
                <a:lnTo>
                  <a:pt x="2928229" y="621459"/>
                </a:lnTo>
                <a:lnTo>
                  <a:pt x="2900937" y="654537"/>
                </a:lnTo>
                <a:lnTo>
                  <a:pt x="2867860" y="681829"/>
                </a:lnTo>
                <a:lnTo>
                  <a:pt x="2829895" y="702436"/>
                </a:lnTo>
                <a:lnTo>
                  <a:pt x="2787941" y="715459"/>
                </a:lnTo>
                <a:lnTo>
                  <a:pt x="2742897" y="719999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912541" y="4859497"/>
            <a:ext cx="179895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Интернет</a:t>
            </a:r>
            <a:r>
              <a:rPr kumimoji="0" sz="800" b="1" i="0" u="none" strike="noStrike" kern="1200" cap="none" spc="-2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сообщества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местного 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населения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в 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популярных </a:t>
            </a:r>
            <a:r>
              <a:rPr kumimoji="0" sz="800" b="1" i="0" u="none" strike="noStrike" kern="1200" cap="none" spc="-2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социальных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сетях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(Вконтакте,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800" b="0" i="0" u="none" strike="noStrike" kern="1200" cap="none" spc="-1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Одноклассники)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  <p:pic>
        <p:nvPicPr>
          <p:cNvPr id="18" name="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42409" y="2482560"/>
            <a:ext cx="359999" cy="359999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42409" y="3296367"/>
            <a:ext cx="359999" cy="359999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42409" y="4935850"/>
            <a:ext cx="359999" cy="359999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42409" y="4112891"/>
            <a:ext cx="359999" cy="359999"/>
          </a:xfrm>
          <a:prstGeom prst="rect">
            <a:avLst/>
          </a:prstGeom>
        </p:spPr>
      </p:pic>
      <p:sp>
        <p:nvSpPr>
          <p:cNvPr id="22" name="object 22"/>
          <p:cNvSpPr/>
          <p:nvPr/>
        </p:nvSpPr>
        <p:spPr>
          <a:xfrm>
            <a:off x="6819477" y="1401546"/>
            <a:ext cx="2968625" cy="775970"/>
          </a:xfrm>
          <a:custGeom>
            <a:avLst/>
            <a:gdLst/>
            <a:ahLst/>
            <a:cxnLst/>
            <a:rect l="l" t="t" r="r" b="b"/>
            <a:pathLst>
              <a:path w="2968625" h="775969">
                <a:moveTo>
                  <a:pt x="0" y="256722"/>
                </a:moveTo>
                <a:lnTo>
                  <a:pt x="4136" y="210576"/>
                </a:lnTo>
                <a:lnTo>
                  <a:pt x="16061" y="167143"/>
                </a:lnTo>
                <a:lnTo>
                  <a:pt x="35049" y="127149"/>
                </a:lnTo>
                <a:lnTo>
                  <a:pt x="60377" y="91319"/>
                </a:lnTo>
                <a:lnTo>
                  <a:pt x="91319" y="60377"/>
                </a:lnTo>
                <a:lnTo>
                  <a:pt x="127149" y="35050"/>
                </a:lnTo>
                <a:lnTo>
                  <a:pt x="167143" y="16061"/>
                </a:lnTo>
                <a:lnTo>
                  <a:pt x="210575" y="4136"/>
                </a:lnTo>
                <a:lnTo>
                  <a:pt x="256721" y="0"/>
                </a:lnTo>
                <a:lnTo>
                  <a:pt x="2711396" y="0"/>
                </a:lnTo>
                <a:lnTo>
                  <a:pt x="2761714" y="4978"/>
                </a:lnTo>
                <a:lnTo>
                  <a:pt x="2809640" y="19541"/>
                </a:lnTo>
                <a:lnTo>
                  <a:pt x="2853826" y="43132"/>
                </a:lnTo>
                <a:lnTo>
                  <a:pt x="2892927" y="75192"/>
                </a:lnTo>
                <a:lnTo>
                  <a:pt x="2924987" y="114292"/>
                </a:lnTo>
                <a:lnTo>
                  <a:pt x="2948577" y="158479"/>
                </a:lnTo>
                <a:lnTo>
                  <a:pt x="2963141" y="206404"/>
                </a:lnTo>
                <a:lnTo>
                  <a:pt x="2968119" y="256722"/>
                </a:lnTo>
                <a:lnTo>
                  <a:pt x="2968119" y="518874"/>
                </a:lnTo>
                <a:lnTo>
                  <a:pt x="2963983" y="565020"/>
                </a:lnTo>
                <a:lnTo>
                  <a:pt x="2952058" y="608453"/>
                </a:lnTo>
                <a:lnTo>
                  <a:pt x="2933069" y="648447"/>
                </a:lnTo>
                <a:lnTo>
                  <a:pt x="2907741" y="684277"/>
                </a:lnTo>
                <a:lnTo>
                  <a:pt x="2876800" y="715219"/>
                </a:lnTo>
                <a:lnTo>
                  <a:pt x="2840969" y="740546"/>
                </a:lnTo>
                <a:lnTo>
                  <a:pt x="2800975" y="759535"/>
                </a:lnTo>
                <a:lnTo>
                  <a:pt x="2757543" y="771460"/>
                </a:lnTo>
                <a:lnTo>
                  <a:pt x="2711396" y="775596"/>
                </a:lnTo>
                <a:lnTo>
                  <a:pt x="256721" y="775596"/>
                </a:lnTo>
                <a:lnTo>
                  <a:pt x="210575" y="771460"/>
                </a:lnTo>
                <a:lnTo>
                  <a:pt x="167143" y="759535"/>
                </a:lnTo>
                <a:lnTo>
                  <a:pt x="127149" y="740546"/>
                </a:lnTo>
                <a:lnTo>
                  <a:pt x="91319" y="715219"/>
                </a:lnTo>
                <a:lnTo>
                  <a:pt x="60377" y="684277"/>
                </a:lnTo>
                <a:lnTo>
                  <a:pt x="35049" y="648447"/>
                </a:lnTo>
                <a:lnTo>
                  <a:pt x="16061" y="608453"/>
                </a:lnTo>
                <a:lnTo>
                  <a:pt x="4136" y="565020"/>
                </a:lnTo>
                <a:lnTo>
                  <a:pt x="0" y="518874"/>
                </a:lnTo>
                <a:lnTo>
                  <a:pt x="0" y="256722"/>
                </a:lnTo>
                <a:close/>
              </a:path>
            </a:pathLst>
          </a:custGeom>
          <a:ln w="12699">
            <a:solidFill>
              <a:srgbClr val="4755A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202733" y="1519596"/>
            <a:ext cx="2202180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НАПРЯМУЮ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У </a:t>
            </a:r>
            <a:r>
              <a:rPr kumimoji="0" sz="1100" b="1" i="0" u="none" strike="noStrike" kern="1200" cap="none" spc="-1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ПРЕДСТАВИТЕЛЕЙ </a:t>
            </a:r>
            <a:r>
              <a:rPr kumimoji="0" sz="1100" b="1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БИЗНЕСА </a:t>
            </a:r>
            <a:r>
              <a:rPr kumimoji="0" sz="1100" b="1" i="0" u="none" strike="noStrike" kern="1200" cap="none" spc="-29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И</a:t>
            </a:r>
            <a:r>
              <a:rPr kumimoji="0" sz="1100" b="1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МУНИЦИПАЛИТЕТА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821196" y="4760101"/>
            <a:ext cx="2966720" cy="720090"/>
          </a:xfrm>
          <a:custGeom>
            <a:avLst/>
            <a:gdLst/>
            <a:ahLst/>
            <a:cxnLst/>
            <a:rect l="l" t="t" r="r" b="b"/>
            <a:pathLst>
              <a:path w="2966720" h="720089">
                <a:moveTo>
                  <a:pt x="2742897" y="719999"/>
                </a:moveTo>
                <a:lnTo>
                  <a:pt x="223502" y="719999"/>
                </a:lnTo>
                <a:lnTo>
                  <a:pt x="178459" y="715459"/>
                </a:lnTo>
                <a:lnTo>
                  <a:pt x="136505" y="702436"/>
                </a:lnTo>
                <a:lnTo>
                  <a:pt x="98540" y="681829"/>
                </a:lnTo>
                <a:lnTo>
                  <a:pt x="65462" y="654537"/>
                </a:lnTo>
                <a:lnTo>
                  <a:pt x="38170" y="621459"/>
                </a:lnTo>
                <a:lnTo>
                  <a:pt x="17563" y="583494"/>
                </a:lnTo>
                <a:lnTo>
                  <a:pt x="4540" y="541540"/>
                </a:lnTo>
                <a:lnTo>
                  <a:pt x="0" y="496497"/>
                </a:lnTo>
                <a:lnTo>
                  <a:pt x="0" y="223502"/>
                </a:lnTo>
                <a:lnTo>
                  <a:pt x="4540" y="178458"/>
                </a:lnTo>
                <a:lnTo>
                  <a:pt x="17563" y="136505"/>
                </a:lnTo>
                <a:lnTo>
                  <a:pt x="38170" y="98539"/>
                </a:lnTo>
                <a:lnTo>
                  <a:pt x="65462" y="65461"/>
                </a:lnTo>
                <a:lnTo>
                  <a:pt x="98540" y="38170"/>
                </a:lnTo>
                <a:lnTo>
                  <a:pt x="136505" y="17563"/>
                </a:lnTo>
                <a:lnTo>
                  <a:pt x="178459" y="4540"/>
                </a:lnTo>
                <a:lnTo>
                  <a:pt x="223502" y="0"/>
                </a:lnTo>
                <a:lnTo>
                  <a:pt x="2742897" y="0"/>
                </a:lnTo>
                <a:lnTo>
                  <a:pt x="2786704" y="4334"/>
                </a:lnTo>
                <a:lnTo>
                  <a:pt x="2828428" y="17012"/>
                </a:lnTo>
                <a:lnTo>
                  <a:pt x="2866896" y="37550"/>
                </a:lnTo>
                <a:lnTo>
                  <a:pt x="2900937" y="65462"/>
                </a:lnTo>
                <a:lnTo>
                  <a:pt x="2928848" y="99502"/>
                </a:lnTo>
                <a:lnTo>
                  <a:pt x="2949386" y="137971"/>
                </a:lnTo>
                <a:lnTo>
                  <a:pt x="2962065" y="179695"/>
                </a:lnTo>
                <a:lnTo>
                  <a:pt x="2966399" y="223502"/>
                </a:lnTo>
                <a:lnTo>
                  <a:pt x="2966399" y="496497"/>
                </a:lnTo>
                <a:lnTo>
                  <a:pt x="2961859" y="541540"/>
                </a:lnTo>
                <a:lnTo>
                  <a:pt x="2948836" y="583494"/>
                </a:lnTo>
                <a:lnTo>
                  <a:pt x="2928229" y="621459"/>
                </a:lnTo>
                <a:lnTo>
                  <a:pt x="2900937" y="654537"/>
                </a:lnTo>
                <a:lnTo>
                  <a:pt x="2867859" y="681829"/>
                </a:lnTo>
                <a:lnTo>
                  <a:pt x="2829894" y="702436"/>
                </a:lnTo>
                <a:lnTo>
                  <a:pt x="2787941" y="715459"/>
                </a:lnTo>
                <a:lnTo>
                  <a:pt x="2742897" y="719999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016832" y="4981417"/>
            <a:ext cx="98361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Онлайн-опрос 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местных</a:t>
            </a:r>
            <a:r>
              <a:rPr kumimoji="0" sz="800" b="1" i="0" u="none" strike="noStrike" kern="1200" cap="none" spc="-4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компаний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821196" y="2294500"/>
            <a:ext cx="2966720" cy="720090"/>
          </a:xfrm>
          <a:custGeom>
            <a:avLst/>
            <a:gdLst/>
            <a:ahLst/>
            <a:cxnLst/>
            <a:rect l="l" t="t" r="r" b="b"/>
            <a:pathLst>
              <a:path w="2966720" h="720089">
                <a:moveTo>
                  <a:pt x="2742897" y="719999"/>
                </a:moveTo>
                <a:lnTo>
                  <a:pt x="223502" y="719999"/>
                </a:lnTo>
                <a:lnTo>
                  <a:pt x="178459" y="715459"/>
                </a:lnTo>
                <a:lnTo>
                  <a:pt x="136505" y="702436"/>
                </a:lnTo>
                <a:lnTo>
                  <a:pt x="98540" y="681829"/>
                </a:lnTo>
                <a:lnTo>
                  <a:pt x="65462" y="654537"/>
                </a:lnTo>
                <a:lnTo>
                  <a:pt x="38170" y="621459"/>
                </a:lnTo>
                <a:lnTo>
                  <a:pt x="17563" y="583494"/>
                </a:lnTo>
                <a:lnTo>
                  <a:pt x="4540" y="541541"/>
                </a:lnTo>
                <a:lnTo>
                  <a:pt x="0" y="496497"/>
                </a:lnTo>
                <a:lnTo>
                  <a:pt x="0" y="223502"/>
                </a:lnTo>
                <a:lnTo>
                  <a:pt x="4540" y="178458"/>
                </a:lnTo>
                <a:lnTo>
                  <a:pt x="17563" y="136505"/>
                </a:lnTo>
                <a:lnTo>
                  <a:pt x="38170" y="98540"/>
                </a:lnTo>
                <a:lnTo>
                  <a:pt x="65462" y="65462"/>
                </a:lnTo>
                <a:lnTo>
                  <a:pt x="98540" y="38170"/>
                </a:lnTo>
                <a:lnTo>
                  <a:pt x="136505" y="17563"/>
                </a:lnTo>
                <a:lnTo>
                  <a:pt x="178459" y="4540"/>
                </a:lnTo>
                <a:lnTo>
                  <a:pt x="223502" y="0"/>
                </a:lnTo>
                <a:lnTo>
                  <a:pt x="2742897" y="0"/>
                </a:lnTo>
                <a:lnTo>
                  <a:pt x="2786704" y="4334"/>
                </a:lnTo>
                <a:lnTo>
                  <a:pt x="2828428" y="17013"/>
                </a:lnTo>
                <a:lnTo>
                  <a:pt x="2866896" y="37550"/>
                </a:lnTo>
                <a:lnTo>
                  <a:pt x="2900937" y="65462"/>
                </a:lnTo>
                <a:lnTo>
                  <a:pt x="2928848" y="99503"/>
                </a:lnTo>
                <a:lnTo>
                  <a:pt x="2949386" y="137971"/>
                </a:lnTo>
                <a:lnTo>
                  <a:pt x="2962065" y="179695"/>
                </a:lnTo>
                <a:lnTo>
                  <a:pt x="2966399" y="223502"/>
                </a:lnTo>
                <a:lnTo>
                  <a:pt x="2966399" y="496497"/>
                </a:lnTo>
                <a:lnTo>
                  <a:pt x="2961859" y="541541"/>
                </a:lnTo>
                <a:lnTo>
                  <a:pt x="2948836" y="583494"/>
                </a:lnTo>
                <a:lnTo>
                  <a:pt x="2928229" y="621459"/>
                </a:lnTo>
                <a:lnTo>
                  <a:pt x="2900937" y="654537"/>
                </a:lnTo>
                <a:lnTo>
                  <a:pt x="2867859" y="681829"/>
                </a:lnTo>
                <a:lnTo>
                  <a:pt x="2829894" y="702436"/>
                </a:lnTo>
                <a:lnTo>
                  <a:pt x="2787941" y="715459"/>
                </a:lnTo>
                <a:lnTo>
                  <a:pt x="2742897" y="719999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016832" y="2393896"/>
            <a:ext cx="176593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Запрос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социально-экономических </a:t>
            </a:r>
            <a:r>
              <a:rPr kumimoji="0" sz="800" b="1" i="0" u="none" strike="noStrike" kern="1200" cap="none" spc="-2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и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других 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показателей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у </a:t>
            </a:r>
            <a:r>
              <a:rPr kumimoji="0" sz="800" b="1" i="0" u="none" strike="noStrike" kern="1200" cap="none" spc="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представителей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муниципалитета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821196" y="3116366"/>
            <a:ext cx="2966720" cy="720090"/>
          </a:xfrm>
          <a:custGeom>
            <a:avLst/>
            <a:gdLst/>
            <a:ahLst/>
            <a:cxnLst/>
            <a:rect l="l" t="t" r="r" b="b"/>
            <a:pathLst>
              <a:path w="2966720" h="720089">
                <a:moveTo>
                  <a:pt x="2742897" y="720000"/>
                </a:moveTo>
                <a:lnTo>
                  <a:pt x="223502" y="720000"/>
                </a:lnTo>
                <a:lnTo>
                  <a:pt x="178459" y="715459"/>
                </a:lnTo>
                <a:lnTo>
                  <a:pt x="136505" y="702436"/>
                </a:lnTo>
                <a:lnTo>
                  <a:pt x="98540" y="681829"/>
                </a:lnTo>
                <a:lnTo>
                  <a:pt x="65462" y="654537"/>
                </a:lnTo>
                <a:lnTo>
                  <a:pt x="38170" y="621459"/>
                </a:lnTo>
                <a:lnTo>
                  <a:pt x="17563" y="583494"/>
                </a:lnTo>
                <a:lnTo>
                  <a:pt x="4540" y="541541"/>
                </a:lnTo>
                <a:lnTo>
                  <a:pt x="0" y="496497"/>
                </a:lnTo>
                <a:lnTo>
                  <a:pt x="0" y="223502"/>
                </a:lnTo>
                <a:lnTo>
                  <a:pt x="4540" y="178458"/>
                </a:lnTo>
                <a:lnTo>
                  <a:pt x="17563" y="136505"/>
                </a:lnTo>
                <a:lnTo>
                  <a:pt x="38170" y="98540"/>
                </a:lnTo>
                <a:lnTo>
                  <a:pt x="65462" y="65462"/>
                </a:lnTo>
                <a:lnTo>
                  <a:pt x="98540" y="38170"/>
                </a:lnTo>
                <a:lnTo>
                  <a:pt x="136505" y="17563"/>
                </a:lnTo>
                <a:lnTo>
                  <a:pt x="178459" y="4540"/>
                </a:lnTo>
                <a:lnTo>
                  <a:pt x="223502" y="0"/>
                </a:lnTo>
                <a:lnTo>
                  <a:pt x="2742897" y="0"/>
                </a:lnTo>
                <a:lnTo>
                  <a:pt x="2786704" y="4334"/>
                </a:lnTo>
                <a:lnTo>
                  <a:pt x="2828428" y="17013"/>
                </a:lnTo>
                <a:lnTo>
                  <a:pt x="2866896" y="37550"/>
                </a:lnTo>
                <a:lnTo>
                  <a:pt x="2900937" y="65462"/>
                </a:lnTo>
                <a:lnTo>
                  <a:pt x="2928848" y="99503"/>
                </a:lnTo>
                <a:lnTo>
                  <a:pt x="2949386" y="137971"/>
                </a:lnTo>
                <a:lnTo>
                  <a:pt x="2962065" y="179695"/>
                </a:lnTo>
                <a:lnTo>
                  <a:pt x="2966399" y="223502"/>
                </a:lnTo>
                <a:lnTo>
                  <a:pt x="2966399" y="496497"/>
                </a:lnTo>
                <a:lnTo>
                  <a:pt x="2961859" y="541541"/>
                </a:lnTo>
                <a:lnTo>
                  <a:pt x="2948836" y="583494"/>
                </a:lnTo>
                <a:lnTo>
                  <a:pt x="2928229" y="621459"/>
                </a:lnTo>
                <a:lnTo>
                  <a:pt x="2900937" y="654537"/>
                </a:lnTo>
                <a:lnTo>
                  <a:pt x="2867859" y="681829"/>
                </a:lnTo>
                <a:lnTo>
                  <a:pt x="2829894" y="702436"/>
                </a:lnTo>
                <a:lnTo>
                  <a:pt x="2787941" y="715459"/>
                </a:lnTo>
                <a:lnTo>
                  <a:pt x="2742897" y="72000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016832" y="3337683"/>
            <a:ext cx="188468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Очное интервью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 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представителями </a:t>
            </a:r>
            <a:r>
              <a:rPr kumimoji="0" sz="800" b="1" i="0" u="none" strike="noStrike" kern="1200" cap="none" spc="-2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муниципалитета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821196" y="3938234"/>
            <a:ext cx="2966720" cy="720090"/>
          </a:xfrm>
          <a:custGeom>
            <a:avLst/>
            <a:gdLst/>
            <a:ahLst/>
            <a:cxnLst/>
            <a:rect l="l" t="t" r="r" b="b"/>
            <a:pathLst>
              <a:path w="2966720" h="720089">
                <a:moveTo>
                  <a:pt x="2742897" y="719999"/>
                </a:moveTo>
                <a:lnTo>
                  <a:pt x="223502" y="719999"/>
                </a:lnTo>
                <a:lnTo>
                  <a:pt x="178459" y="715459"/>
                </a:lnTo>
                <a:lnTo>
                  <a:pt x="136505" y="702436"/>
                </a:lnTo>
                <a:lnTo>
                  <a:pt x="98540" y="681829"/>
                </a:lnTo>
                <a:lnTo>
                  <a:pt x="65462" y="654537"/>
                </a:lnTo>
                <a:lnTo>
                  <a:pt x="38170" y="621460"/>
                </a:lnTo>
                <a:lnTo>
                  <a:pt x="17563" y="583494"/>
                </a:lnTo>
                <a:lnTo>
                  <a:pt x="4540" y="541541"/>
                </a:lnTo>
                <a:lnTo>
                  <a:pt x="0" y="496497"/>
                </a:lnTo>
                <a:lnTo>
                  <a:pt x="0" y="223502"/>
                </a:lnTo>
                <a:lnTo>
                  <a:pt x="4540" y="178458"/>
                </a:lnTo>
                <a:lnTo>
                  <a:pt x="17563" y="136505"/>
                </a:lnTo>
                <a:lnTo>
                  <a:pt x="38170" y="98540"/>
                </a:lnTo>
                <a:lnTo>
                  <a:pt x="65462" y="65462"/>
                </a:lnTo>
                <a:lnTo>
                  <a:pt x="98540" y="38170"/>
                </a:lnTo>
                <a:lnTo>
                  <a:pt x="136505" y="17563"/>
                </a:lnTo>
                <a:lnTo>
                  <a:pt x="178459" y="4540"/>
                </a:lnTo>
                <a:lnTo>
                  <a:pt x="223502" y="0"/>
                </a:lnTo>
                <a:lnTo>
                  <a:pt x="2742897" y="0"/>
                </a:lnTo>
                <a:lnTo>
                  <a:pt x="2786704" y="4334"/>
                </a:lnTo>
                <a:lnTo>
                  <a:pt x="2828428" y="17013"/>
                </a:lnTo>
                <a:lnTo>
                  <a:pt x="2866896" y="37551"/>
                </a:lnTo>
                <a:lnTo>
                  <a:pt x="2900937" y="65462"/>
                </a:lnTo>
                <a:lnTo>
                  <a:pt x="2928848" y="99503"/>
                </a:lnTo>
                <a:lnTo>
                  <a:pt x="2949386" y="137971"/>
                </a:lnTo>
                <a:lnTo>
                  <a:pt x="2962065" y="179695"/>
                </a:lnTo>
                <a:lnTo>
                  <a:pt x="2966399" y="223502"/>
                </a:lnTo>
                <a:lnTo>
                  <a:pt x="2966399" y="496497"/>
                </a:lnTo>
                <a:lnTo>
                  <a:pt x="2961859" y="541541"/>
                </a:lnTo>
                <a:lnTo>
                  <a:pt x="2948836" y="583494"/>
                </a:lnTo>
                <a:lnTo>
                  <a:pt x="2928229" y="621460"/>
                </a:lnTo>
                <a:lnTo>
                  <a:pt x="2900937" y="654537"/>
                </a:lnTo>
                <a:lnTo>
                  <a:pt x="2867859" y="681829"/>
                </a:lnTo>
                <a:lnTo>
                  <a:pt x="2829894" y="702436"/>
                </a:lnTo>
                <a:lnTo>
                  <a:pt x="2787941" y="715459"/>
                </a:lnTo>
                <a:lnTo>
                  <a:pt x="2742897" y="719999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016832" y="4159549"/>
            <a:ext cx="188468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Очное интервью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 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представителями </a:t>
            </a:r>
            <a:r>
              <a:rPr kumimoji="0" sz="800" b="1" i="0" u="none" strike="noStrike" kern="1200" cap="none" spc="-2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крупнейших компаний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32" name="object 3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46699" y="2482560"/>
            <a:ext cx="359999" cy="359999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243785" y="4941785"/>
            <a:ext cx="359999" cy="359999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240199" y="4117566"/>
            <a:ext cx="359999" cy="359999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240199" y="3313541"/>
            <a:ext cx="359999" cy="359999"/>
          </a:xfrm>
          <a:prstGeom prst="rect">
            <a:avLst/>
          </a:prstGeom>
        </p:spPr>
      </p:pic>
      <p:sp>
        <p:nvSpPr>
          <p:cNvPr id="36" name="object 36"/>
          <p:cNvSpPr txBox="1">
            <a:spLocks noGrp="1"/>
          </p:cNvSpPr>
          <p:nvPr>
            <p:ph type="ftr" sz="quarter" idx="5"/>
          </p:nvPr>
        </p:nvSpPr>
        <p:spPr>
          <a:xfrm>
            <a:off x="614315" y="6600121"/>
            <a:ext cx="5528094" cy="12631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ИНВЕСТИЦИОННЫЙ</a:t>
            </a:r>
            <a:r>
              <a:rPr kumimoji="0" sz="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ПРОФИЛЬ</a:t>
            </a:r>
            <a:r>
              <a:rPr kumimoji="0" sz="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lang="ru-RU" sz="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МУНИЦИПАЛЬНОГО РАЙОНА «ТАБАСАРАНСКИЙ РАЙОН»</a:t>
            </a:r>
            <a:endParaRPr kumimoji="0" sz="800" b="0" i="0" u="none" strike="noStrike" kern="1200" cap="none" spc="-3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37" name="object 3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pPr marL="381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8ABC55E1-74A4-4526-8984-C5D120ACB49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614315" y="2272798"/>
            <a:ext cx="2949801" cy="40371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7015" y="1401545"/>
            <a:ext cx="2952115" cy="775970"/>
          </a:xfrm>
          <a:custGeom>
            <a:avLst/>
            <a:gdLst/>
            <a:ahLst/>
            <a:cxnLst/>
            <a:rect l="l" t="t" r="r" b="b"/>
            <a:pathLst>
              <a:path w="2952115" h="775969">
                <a:moveTo>
                  <a:pt x="2700666" y="775596"/>
                </a:moveTo>
                <a:lnTo>
                  <a:pt x="251332" y="775596"/>
                </a:lnTo>
                <a:lnTo>
                  <a:pt x="206154" y="771547"/>
                </a:lnTo>
                <a:lnTo>
                  <a:pt x="163634" y="759873"/>
                </a:lnTo>
                <a:lnTo>
                  <a:pt x="124480" y="741282"/>
                </a:lnTo>
                <a:lnTo>
                  <a:pt x="89402" y="716486"/>
                </a:lnTo>
                <a:lnTo>
                  <a:pt x="59110" y="686194"/>
                </a:lnTo>
                <a:lnTo>
                  <a:pt x="34314" y="651116"/>
                </a:lnTo>
                <a:lnTo>
                  <a:pt x="15723" y="611962"/>
                </a:lnTo>
                <a:lnTo>
                  <a:pt x="4049" y="569442"/>
                </a:lnTo>
                <a:lnTo>
                  <a:pt x="0" y="524264"/>
                </a:lnTo>
                <a:lnTo>
                  <a:pt x="0" y="251332"/>
                </a:lnTo>
                <a:lnTo>
                  <a:pt x="4049" y="206154"/>
                </a:lnTo>
                <a:lnTo>
                  <a:pt x="15723" y="163634"/>
                </a:lnTo>
                <a:lnTo>
                  <a:pt x="34314" y="124479"/>
                </a:lnTo>
                <a:lnTo>
                  <a:pt x="59110" y="89402"/>
                </a:lnTo>
                <a:lnTo>
                  <a:pt x="89402" y="59110"/>
                </a:lnTo>
                <a:lnTo>
                  <a:pt x="124480" y="34314"/>
                </a:lnTo>
                <a:lnTo>
                  <a:pt x="163634" y="15723"/>
                </a:lnTo>
                <a:lnTo>
                  <a:pt x="206154" y="4049"/>
                </a:lnTo>
                <a:lnTo>
                  <a:pt x="251332" y="0"/>
                </a:lnTo>
                <a:lnTo>
                  <a:pt x="2700666" y="0"/>
                </a:lnTo>
                <a:lnTo>
                  <a:pt x="2749928" y="4873"/>
                </a:lnTo>
                <a:lnTo>
                  <a:pt x="2796847" y="19131"/>
                </a:lnTo>
                <a:lnTo>
                  <a:pt x="2840105" y="42226"/>
                </a:lnTo>
                <a:lnTo>
                  <a:pt x="2878385" y="73613"/>
                </a:lnTo>
                <a:lnTo>
                  <a:pt x="2909772" y="111893"/>
                </a:lnTo>
                <a:lnTo>
                  <a:pt x="2932867" y="155151"/>
                </a:lnTo>
                <a:lnTo>
                  <a:pt x="2947125" y="202070"/>
                </a:lnTo>
                <a:lnTo>
                  <a:pt x="2951998" y="251332"/>
                </a:lnTo>
                <a:lnTo>
                  <a:pt x="2951998" y="524264"/>
                </a:lnTo>
                <a:lnTo>
                  <a:pt x="2947949" y="569442"/>
                </a:lnTo>
                <a:lnTo>
                  <a:pt x="2936275" y="611962"/>
                </a:lnTo>
                <a:lnTo>
                  <a:pt x="2917684" y="651116"/>
                </a:lnTo>
                <a:lnTo>
                  <a:pt x="2892888" y="686194"/>
                </a:lnTo>
                <a:lnTo>
                  <a:pt x="2862597" y="716486"/>
                </a:lnTo>
                <a:lnTo>
                  <a:pt x="2827519" y="741282"/>
                </a:lnTo>
                <a:lnTo>
                  <a:pt x="2788364" y="759873"/>
                </a:lnTo>
                <a:lnTo>
                  <a:pt x="2745844" y="771547"/>
                </a:lnTo>
                <a:lnTo>
                  <a:pt x="2700666" y="775596"/>
                </a:lnTo>
                <a:close/>
              </a:path>
            </a:pathLst>
          </a:custGeom>
          <a:solidFill>
            <a:srgbClr val="4755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326742" y="1603416"/>
            <a:ext cx="155257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5904" marR="5080" indent="-243840">
              <a:lnSpc>
                <a:spcPct val="100000"/>
              </a:lnSpc>
              <a:spcBef>
                <a:spcPts val="100"/>
              </a:spcBef>
            </a:pP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АНАЛИЗ </a:t>
            </a:r>
            <a:r>
              <a:rPr sz="1100" b="1" spc="-20" dirty="0">
                <a:solidFill>
                  <a:srgbClr val="FFFFFF"/>
                </a:solidFill>
                <a:latin typeface="Arial"/>
                <a:cs typeface="Arial"/>
              </a:rPr>
              <a:t>СОБРАННОЙ </a:t>
            </a:r>
            <a:r>
              <a:rPr sz="1100" b="1" spc="-3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ИНФОРМАЦИИ</a:t>
            </a:r>
            <a:endParaRPr sz="11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14315" y="525284"/>
            <a:ext cx="483362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МЕТОДОЛОГИЯ</a:t>
            </a:r>
            <a:r>
              <a:rPr spc="-25" dirty="0"/>
              <a:t> </a:t>
            </a:r>
            <a:r>
              <a:rPr spc="-50" dirty="0"/>
              <a:t>РАЗРАБОТКИ</a:t>
            </a:r>
          </a:p>
          <a:p>
            <a:pPr marL="12700">
              <a:lnSpc>
                <a:spcPct val="100000"/>
              </a:lnSpc>
            </a:pPr>
            <a:r>
              <a:rPr b="0" spc="-30" dirty="0">
                <a:latin typeface="Microsoft Sans Serif"/>
                <a:cs typeface="Microsoft Sans Serif"/>
              </a:rPr>
              <a:t>ИНВЕСТИЦИОННОГО</a:t>
            </a:r>
            <a:r>
              <a:rPr b="0" spc="5" dirty="0">
                <a:latin typeface="Microsoft Sans Serif"/>
                <a:cs typeface="Microsoft Sans Serif"/>
              </a:rPr>
              <a:t> </a:t>
            </a:r>
            <a:r>
              <a:rPr b="0" spc="-65" dirty="0">
                <a:latin typeface="Microsoft Sans Serif"/>
                <a:cs typeface="Microsoft Sans Serif"/>
              </a:rPr>
              <a:t>ПРОФИЛЯ</a:t>
            </a:r>
          </a:p>
        </p:txBody>
      </p:sp>
      <p:sp>
        <p:nvSpPr>
          <p:cNvPr id="5" name="object 5"/>
          <p:cNvSpPr/>
          <p:nvPr/>
        </p:nvSpPr>
        <p:spPr>
          <a:xfrm>
            <a:off x="627015" y="163627"/>
            <a:ext cx="1586865" cy="274320"/>
          </a:xfrm>
          <a:custGeom>
            <a:avLst/>
            <a:gdLst/>
            <a:ahLst/>
            <a:cxnLst/>
            <a:rect l="l" t="t" r="r" b="b"/>
            <a:pathLst>
              <a:path w="1586864" h="274320">
                <a:moveTo>
                  <a:pt x="1449872" y="273843"/>
                </a:moveTo>
                <a:lnTo>
                  <a:pt x="136921" y="273843"/>
                </a:lnTo>
                <a:lnTo>
                  <a:pt x="93644" y="266863"/>
                </a:lnTo>
                <a:lnTo>
                  <a:pt x="56057" y="247425"/>
                </a:lnTo>
                <a:lnTo>
                  <a:pt x="26418" y="217786"/>
                </a:lnTo>
                <a:lnTo>
                  <a:pt x="6980" y="180199"/>
                </a:lnTo>
                <a:lnTo>
                  <a:pt x="0" y="136921"/>
                </a:lnTo>
                <a:lnTo>
                  <a:pt x="6980" y="93644"/>
                </a:lnTo>
                <a:lnTo>
                  <a:pt x="26418" y="56057"/>
                </a:lnTo>
                <a:lnTo>
                  <a:pt x="56057" y="26418"/>
                </a:lnTo>
                <a:lnTo>
                  <a:pt x="93644" y="6980"/>
                </a:lnTo>
                <a:lnTo>
                  <a:pt x="136921" y="0"/>
                </a:lnTo>
                <a:lnTo>
                  <a:pt x="1449872" y="0"/>
                </a:lnTo>
                <a:lnTo>
                  <a:pt x="1502270" y="10422"/>
                </a:lnTo>
                <a:lnTo>
                  <a:pt x="1546691" y="40103"/>
                </a:lnTo>
                <a:lnTo>
                  <a:pt x="1576372" y="84524"/>
                </a:lnTo>
                <a:lnTo>
                  <a:pt x="1586794" y="136921"/>
                </a:lnTo>
                <a:lnTo>
                  <a:pt x="1579814" y="180199"/>
                </a:lnTo>
                <a:lnTo>
                  <a:pt x="1560377" y="217786"/>
                </a:lnTo>
                <a:lnTo>
                  <a:pt x="1530737" y="247425"/>
                </a:lnTo>
                <a:lnTo>
                  <a:pt x="1493150" y="266863"/>
                </a:lnTo>
                <a:lnTo>
                  <a:pt x="1449872" y="273843"/>
                </a:lnTo>
                <a:close/>
              </a:path>
            </a:pathLst>
          </a:custGeom>
          <a:solidFill>
            <a:srgbClr val="4755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59194" y="222825"/>
            <a:ext cx="12795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FFFFFF"/>
                </a:solidFill>
                <a:latin typeface="Arial"/>
                <a:cs typeface="Arial"/>
              </a:rPr>
              <a:t>методология</a:t>
            </a:r>
            <a:r>
              <a:rPr sz="8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-10" dirty="0">
                <a:solidFill>
                  <a:srgbClr val="FFFFFF"/>
                </a:solidFill>
                <a:latin typeface="Arial"/>
                <a:cs typeface="Arial"/>
              </a:rPr>
              <a:t>разработки</a:t>
            </a:r>
            <a:endParaRPr sz="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715186" y="1401546"/>
            <a:ext cx="2968625" cy="775970"/>
          </a:xfrm>
          <a:custGeom>
            <a:avLst/>
            <a:gdLst/>
            <a:ahLst/>
            <a:cxnLst/>
            <a:rect l="l" t="t" r="r" b="b"/>
            <a:pathLst>
              <a:path w="2968625" h="775969">
                <a:moveTo>
                  <a:pt x="0" y="256722"/>
                </a:moveTo>
                <a:lnTo>
                  <a:pt x="4136" y="210576"/>
                </a:lnTo>
                <a:lnTo>
                  <a:pt x="16061" y="167143"/>
                </a:lnTo>
                <a:lnTo>
                  <a:pt x="35050" y="127149"/>
                </a:lnTo>
                <a:lnTo>
                  <a:pt x="60377" y="91319"/>
                </a:lnTo>
                <a:lnTo>
                  <a:pt x="91319" y="60377"/>
                </a:lnTo>
                <a:lnTo>
                  <a:pt x="127149" y="35050"/>
                </a:lnTo>
                <a:lnTo>
                  <a:pt x="167143" y="16061"/>
                </a:lnTo>
                <a:lnTo>
                  <a:pt x="210576" y="4136"/>
                </a:lnTo>
                <a:lnTo>
                  <a:pt x="256722" y="0"/>
                </a:lnTo>
                <a:lnTo>
                  <a:pt x="2711397" y="0"/>
                </a:lnTo>
                <a:lnTo>
                  <a:pt x="2761715" y="4978"/>
                </a:lnTo>
                <a:lnTo>
                  <a:pt x="2809640" y="19541"/>
                </a:lnTo>
                <a:lnTo>
                  <a:pt x="2853827" y="43132"/>
                </a:lnTo>
                <a:lnTo>
                  <a:pt x="2892927" y="75192"/>
                </a:lnTo>
                <a:lnTo>
                  <a:pt x="2924987" y="114292"/>
                </a:lnTo>
                <a:lnTo>
                  <a:pt x="2948578" y="158479"/>
                </a:lnTo>
                <a:lnTo>
                  <a:pt x="2963141" y="206404"/>
                </a:lnTo>
                <a:lnTo>
                  <a:pt x="2968120" y="256722"/>
                </a:lnTo>
                <a:lnTo>
                  <a:pt x="2968120" y="518874"/>
                </a:lnTo>
                <a:lnTo>
                  <a:pt x="2963984" y="565020"/>
                </a:lnTo>
                <a:lnTo>
                  <a:pt x="2952059" y="608453"/>
                </a:lnTo>
                <a:lnTo>
                  <a:pt x="2933070" y="648447"/>
                </a:lnTo>
                <a:lnTo>
                  <a:pt x="2907742" y="684277"/>
                </a:lnTo>
                <a:lnTo>
                  <a:pt x="2876800" y="715219"/>
                </a:lnTo>
                <a:lnTo>
                  <a:pt x="2840970" y="740546"/>
                </a:lnTo>
                <a:lnTo>
                  <a:pt x="2800976" y="759535"/>
                </a:lnTo>
                <a:lnTo>
                  <a:pt x="2757543" y="771460"/>
                </a:lnTo>
                <a:lnTo>
                  <a:pt x="2711397" y="775596"/>
                </a:lnTo>
                <a:lnTo>
                  <a:pt x="256722" y="775596"/>
                </a:lnTo>
                <a:lnTo>
                  <a:pt x="210576" y="771460"/>
                </a:lnTo>
                <a:lnTo>
                  <a:pt x="167143" y="759535"/>
                </a:lnTo>
                <a:lnTo>
                  <a:pt x="127149" y="740546"/>
                </a:lnTo>
                <a:lnTo>
                  <a:pt x="91319" y="715219"/>
                </a:lnTo>
                <a:lnTo>
                  <a:pt x="60377" y="684277"/>
                </a:lnTo>
                <a:lnTo>
                  <a:pt x="35050" y="648447"/>
                </a:lnTo>
                <a:lnTo>
                  <a:pt x="16061" y="608453"/>
                </a:lnTo>
                <a:lnTo>
                  <a:pt x="4136" y="565020"/>
                </a:lnTo>
                <a:lnTo>
                  <a:pt x="0" y="518874"/>
                </a:lnTo>
                <a:lnTo>
                  <a:pt x="0" y="256722"/>
                </a:lnTo>
                <a:close/>
              </a:path>
            </a:pathLst>
          </a:custGeom>
          <a:ln w="12699">
            <a:solidFill>
              <a:srgbClr val="4755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670066" y="1687236"/>
            <a:ext cx="105791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15" dirty="0">
                <a:solidFill>
                  <a:srgbClr val="4755A0"/>
                </a:solidFill>
                <a:latin typeface="Arial"/>
                <a:cs typeface="Arial"/>
              </a:rPr>
              <a:t>МАТРИЦА</a:t>
            </a:r>
            <a:r>
              <a:rPr sz="1100" b="1" spc="-55" dirty="0">
                <a:solidFill>
                  <a:srgbClr val="4755A0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4755A0"/>
                </a:solidFill>
                <a:latin typeface="Arial"/>
                <a:cs typeface="Arial"/>
              </a:rPr>
              <a:t>BSG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716904" y="5581967"/>
            <a:ext cx="2966720" cy="720090"/>
          </a:xfrm>
          <a:custGeom>
            <a:avLst/>
            <a:gdLst/>
            <a:ahLst/>
            <a:cxnLst/>
            <a:rect l="l" t="t" r="r" b="b"/>
            <a:pathLst>
              <a:path w="2966720" h="720089">
                <a:moveTo>
                  <a:pt x="2742897" y="719999"/>
                </a:moveTo>
                <a:lnTo>
                  <a:pt x="223502" y="719999"/>
                </a:lnTo>
                <a:lnTo>
                  <a:pt x="178458" y="715459"/>
                </a:lnTo>
                <a:lnTo>
                  <a:pt x="136505" y="702436"/>
                </a:lnTo>
                <a:lnTo>
                  <a:pt x="98540" y="681829"/>
                </a:lnTo>
                <a:lnTo>
                  <a:pt x="65462" y="654537"/>
                </a:lnTo>
                <a:lnTo>
                  <a:pt x="38170" y="621459"/>
                </a:lnTo>
                <a:lnTo>
                  <a:pt x="17563" y="583494"/>
                </a:lnTo>
                <a:lnTo>
                  <a:pt x="4540" y="541541"/>
                </a:lnTo>
                <a:lnTo>
                  <a:pt x="0" y="496497"/>
                </a:lnTo>
                <a:lnTo>
                  <a:pt x="0" y="223502"/>
                </a:lnTo>
                <a:lnTo>
                  <a:pt x="4540" y="178458"/>
                </a:lnTo>
                <a:lnTo>
                  <a:pt x="17563" y="136505"/>
                </a:lnTo>
                <a:lnTo>
                  <a:pt x="38170" y="98540"/>
                </a:lnTo>
                <a:lnTo>
                  <a:pt x="65462" y="65462"/>
                </a:lnTo>
                <a:lnTo>
                  <a:pt x="98540" y="38170"/>
                </a:lnTo>
                <a:lnTo>
                  <a:pt x="136505" y="17563"/>
                </a:lnTo>
                <a:lnTo>
                  <a:pt x="178458" y="4540"/>
                </a:lnTo>
                <a:lnTo>
                  <a:pt x="223502" y="0"/>
                </a:lnTo>
                <a:lnTo>
                  <a:pt x="2742897" y="0"/>
                </a:lnTo>
                <a:lnTo>
                  <a:pt x="2786704" y="4334"/>
                </a:lnTo>
                <a:lnTo>
                  <a:pt x="2828428" y="17013"/>
                </a:lnTo>
                <a:lnTo>
                  <a:pt x="2866897" y="37551"/>
                </a:lnTo>
                <a:lnTo>
                  <a:pt x="2900937" y="65462"/>
                </a:lnTo>
                <a:lnTo>
                  <a:pt x="2928849" y="99503"/>
                </a:lnTo>
                <a:lnTo>
                  <a:pt x="2949386" y="137971"/>
                </a:lnTo>
                <a:lnTo>
                  <a:pt x="2962065" y="179695"/>
                </a:lnTo>
                <a:lnTo>
                  <a:pt x="2966399" y="223502"/>
                </a:lnTo>
                <a:lnTo>
                  <a:pt x="2966399" y="496497"/>
                </a:lnTo>
                <a:lnTo>
                  <a:pt x="2961859" y="541541"/>
                </a:lnTo>
                <a:lnTo>
                  <a:pt x="2948836" y="583494"/>
                </a:lnTo>
                <a:lnTo>
                  <a:pt x="2928229" y="621459"/>
                </a:lnTo>
                <a:lnTo>
                  <a:pt x="2900937" y="654537"/>
                </a:lnTo>
                <a:lnTo>
                  <a:pt x="2867860" y="681829"/>
                </a:lnTo>
                <a:lnTo>
                  <a:pt x="2829895" y="702436"/>
                </a:lnTo>
                <a:lnTo>
                  <a:pt x="2787941" y="715459"/>
                </a:lnTo>
                <a:lnTo>
                  <a:pt x="2742897" y="719999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912541" y="5742324"/>
            <a:ext cx="17379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4755A0"/>
                </a:solidFill>
                <a:latin typeface="Arial"/>
                <a:cs typeface="Arial"/>
              </a:rPr>
              <a:t>Планирование </a:t>
            </a:r>
            <a:r>
              <a:rPr sz="800" b="1" spc="-5" dirty="0">
                <a:solidFill>
                  <a:srgbClr val="4755A0"/>
                </a:solidFill>
                <a:latin typeface="Arial"/>
                <a:cs typeface="Arial"/>
              </a:rPr>
              <a:t>действий </a:t>
            </a:r>
            <a:r>
              <a:rPr sz="800" b="1" dirty="0">
                <a:solidFill>
                  <a:srgbClr val="4755A0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4755A0"/>
                </a:solidFill>
                <a:latin typeface="Arial"/>
                <a:cs typeface="Arial"/>
              </a:rPr>
              <a:t>администрации </a:t>
            </a:r>
            <a:r>
              <a:rPr sz="800" b="1" dirty="0">
                <a:solidFill>
                  <a:srgbClr val="4755A0"/>
                </a:solidFill>
                <a:latin typeface="Arial"/>
                <a:cs typeface="Arial"/>
              </a:rPr>
              <a:t>МО по </a:t>
            </a:r>
            <a:r>
              <a:rPr sz="800" b="1" spc="-10" dirty="0">
                <a:solidFill>
                  <a:srgbClr val="4755A0"/>
                </a:solidFill>
                <a:latin typeface="Arial"/>
                <a:cs typeface="Arial"/>
              </a:rPr>
              <a:t>поддержке </a:t>
            </a:r>
            <a:r>
              <a:rPr sz="800" b="1" spc="-210" dirty="0">
                <a:solidFill>
                  <a:srgbClr val="4755A0"/>
                </a:solidFill>
                <a:latin typeface="Arial"/>
                <a:cs typeface="Arial"/>
              </a:rPr>
              <a:t> </a:t>
            </a:r>
            <a:r>
              <a:rPr sz="800" b="1" spc="-10" dirty="0">
                <a:solidFill>
                  <a:srgbClr val="4755A0"/>
                </a:solidFill>
                <a:latin typeface="Arial"/>
                <a:cs typeface="Arial"/>
              </a:rPr>
              <a:t>отрасли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716904" y="2294500"/>
            <a:ext cx="2966720" cy="720090"/>
          </a:xfrm>
          <a:custGeom>
            <a:avLst/>
            <a:gdLst/>
            <a:ahLst/>
            <a:cxnLst/>
            <a:rect l="l" t="t" r="r" b="b"/>
            <a:pathLst>
              <a:path w="2966720" h="720089">
                <a:moveTo>
                  <a:pt x="2742897" y="719999"/>
                </a:moveTo>
                <a:lnTo>
                  <a:pt x="223502" y="719999"/>
                </a:lnTo>
                <a:lnTo>
                  <a:pt x="178458" y="715459"/>
                </a:lnTo>
                <a:lnTo>
                  <a:pt x="136505" y="702436"/>
                </a:lnTo>
                <a:lnTo>
                  <a:pt x="98540" y="681829"/>
                </a:lnTo>
                <a:lnTo>
                  <a:pt x="65462" y="654537"/>
                </a:lnTo>
                <a:lnTo>
                  <a:pt x="38170" y="621459"/>
                </a:lnTo>
                <a:lnTo>
                  <a:pt x="17563" y="583494"/>
                </a:lnTo>
                <a:lnTo>
                  <a:pt x="4540" y="541541"/>
                </a:lnTo>
                <a:lnTo>
                  <a:pt x="0" y="496497"/>
                </a:lnTo>
                <a:lnTo>
                  <a:pt x="0" y="223502"/>
                </a:lnTo>
                <a:lnTo>
                  <a:pt x="4540" y="178458"/>
                </a:lnTo>
                <a:lnTo>
                  <a:pt x="17563" y="136505"/>
                </a:lnTo>
                <a:lnTo>
                  <a:pt x="38170" y="98540"/>
                </a:lnTo>
                <a:lnTo>
                  <a:pt x="65462" y="65462"/>
                </a:lnTo>
                <a:lnTo>
                  <a:pt x="98540" y="38170"/>
                </a:lnTo>
                <a:lnTo>
                  <a:pt x="136505" y="17563"/>
                </a:lnTo>
                <a:lnTo>
                  <a:pt x="178458" y="4540"/>
                </a:lnTo>
                <a:lnTo>
                  <a:pt x="223502" y="0"/>
                </a:lnTo>
                <a:lnTo>
                  <a:pt x="2742897" y="0"/>
                </a:lnTo>
                <a:lnTo>
                  <a:pt x="2786704" y="4334"/>
                </a:lnTo>
                <a:lnTo>
                  <a:pt x="2828428" y="17013"/>
                </a:lnTo>
                <a:lnTo>
                  <a:pt x="2866897" y="37550"/>
                </a:lnTo>
                <a:lnTo>
                  <a:pt x="2900938" y="65462"/>
                </a:lnTo>
                <a:lnTo>
                  <a:pt x="2928849" y="99503"/>
                </a:lnTo>
                <a:lnTo>
                  <a:pt x="2949386" y="137971"/>
                </a:lnTo>
                <a:lnTo>
                  <a:pt x="2962065" y="179695"/>
                </a:lnTo>
                <a:lnTo>
                  <a:pt x="2966399" y="223502"/>
                </a:lnTo>
                <a:lnTo>
                  <a:pt x="2966399" y="496497"/>
                </a:lnTo>
                <a:lnTo>
                  <a:pt x="2961859" y="541541"/>
                </a:lnTo>
                <a:lnTo>
                  <a:pt x="2948836" y="583494"/>
                </a:lnTo>
                <a:lnTo>
                  <a:pt x="2928229" y="621459"/>
                </a:lnTo>
                <a:lnTo>
                  <a:pt x="2900937" y="654537"/>
                </a:lnTo>
                <a:lnTo>
                  <a:pt x="2867860" y="681829"/>
                </a:lnTo>
                <a:lnTo>
                  <a:pt x="2829895" y="702436"/>
                </a:lnTo>
                <a:lnTo>
                  <a:pt x="2787941" y="715459"/>
                </a:lnTo>
                <a:lnTo>
                  <a:pt x="2742897" y="719999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912541" y="2515816"/>
            <a:ext cx="156527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800" b="1" spc="-5" dirty="0">
                <a:solidFill>
                  <a:srgbClr val="4755A0"/>
                </a:solidFill>
                <a:latin typeface="Arial"/>
                <a:cs typeface="Arial"/>
              </a:rPr>
              <a:t>Важная часть </a:t>
            </a:r>
            <a:r>
              <a:rPr sz="800" b="1" spc="-10" dirty="0">
                <a:solidFill>
                  <a:srgbClr val="4755A0"/>
                </a:solidFill>
                <a:latin typeface="Arial"/>
                <a:cs typeface="Arial"/>
              </a:rPr>
              <a:t>стратегического </a:t>
            </a:r>
            <a:r>
              <a:rPr sz="800" b="1" spc="-210" dirty="0">
                <a:solidFill>
                  <a:srgbClr val="4755A0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4755A0"/>
                </a:solidFill>
                <a:latin typeface="Arial"/>
                <a:cs typeface="Arial"/>
              </a:rPr>
              <a:t>планирования</a:t>
            </a:r>
            <a:r>
              <a:rPr sz="800" b="1" spc="-20" dirty="0">
                <a:solidFill>
                  <a:srgbClr val="4755A0"/>
                </a:solidFill>
                <a:latin typeface="Arial"/>
                <a:cs typeface="Arial"/>
              </a:rPr>
              <a:t> </a:t>
            </a:r>
            <a:r>
              <a:rPr sz="800" b="1" dirty="0">
                <a:solidFill>
                  <a:srgbClr val="4755A0"/>
                </a:solidFill>
                <a:latin typeface="Arial"/>
                <a:cs typeface="Arial"/>
              </a:rPr>
              <a:t>и</a:t>
            </a:r>
            <a:r>
              <a:rPr sz="800" b="1" spc="-15" dirty="0">
                <a:solidFill>
                  <a:srgbClr val="4755A0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4755A0"/>
                </a:solidFill>
                <a:latin typeface="Arial"/>
                <a:cs typeface="Arial"/>
              </a:rPr>
              <a:t>развития</a:t>
            </a:r>
            <a:r>
              <a:rPr sz="800" b="1" spc="-20" dirty="0">
                <a:solidFill>
                  <a:srgbClr val="4755A0"/>
                </a:solidFill>
                <a:latin typeface="Arial"/>
                <a:cs typeface="Arial"/>
              </a:rPr>
              <a:t> </a:t>
            </a:r>
            <a:r>
              <a:rPr sz="800" b="1" dirty="0">
                <a:solidFill>
                  <a:srgbClr val="4755A0"/>
                </a:solidFill>
                <a:latin typeface="Arial"/>
                <a:cs typeface="Arial"/>
              </a:rPr>
              <a:t>МО</a:t>
            </a:r>
            <a:endParaRPr sz="8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716904" y="3116366"/>
            <a:ext cx="2966720" cy="720090"/>
          </a:xfrm>
          <a:custGeom>
            <a:avLst/>
            <a:gdLst/>
            <a:ahLst/>
            <a:cxnLst/>
            <a:rect l="l" t="t" r="r" b="b"/>
            <a:pathLst>
              <a:path w="2966720" h="720089">
                <a:moveTo>
                  <a:pt x="2742897" y="720000"/>
                </a:moveTo>
                <a:lnTo>
                  <a:pt x="223502" y="720000"/>
                </a:lnTo>
                <a:lnTo>
                  <a:pt x="178458" y="715459"/>
                </a:lnTo>
                <a:lnTo>
                  <a:pt x="136505" y="702436"/>
                </a:lnTo>
                <a:lnTo>
                  <a:pt x="98540" y="681829"/>
                </a:lnTo>
                <a:lnTo>
                  <a:pt x="65462" y="654537"/>
                </a:lnTo>
                <a:lnTo>
                  <a:pt x="38170" y="621459"/>
                </a:lnTo>
                <a:lnTo>
                  <a:pt x="17563" y="583494"/>
                </a:lnTo>
                <a:lnTo>
                  <a:pt x="4540" y="541541"/>
                </a:lnTo>
                <a:lnTo>
                  <a:pt x="0" y="496497"/>
                </a:lnTo>
                <a:lnTo>
                  <a:pt x="0" y="223502"/>
                </a:lnTo>
                <a:lnTo>
                  <a:pt x="4540" y="178458"/>
                </a:lnTo>
                <a:lnTo>
                  <a:pt x="17563" y="136505"/>
                </a:lnTo>
                <a:lnTo>
                  <a:pt x="38170" y="98540"/>
                </a:lnTo>
                <a:lnTo>
                  <a:pt x="65462" y="65462"/>
                </a:lnTo>
                <a:lnTo>
                  <a:pt x="98540" y="38170"/>
                </a:lnTo>
                <a:lnTo>
                  <a:pt x="136505" y="17563"/>
                </a:lnTo>
                <a:lnTo>
                  <a:pt x="178458" y="4540"/>
                </a:lnTo>
                <a:lnTo>
                  <a:pt x="223502" y="0"/>
                </a:lnTo>
                <a:lnTo>
                  <a:pt x="2742897" y="0"/>
                </a:lnTo>
                <a:lnTo>
                  <a:pt x="2786704" y="4334"/>
                </a:lnTo>
                <a:lnTo>
                  <a:pt x="2828428" y="17013"/>
                </a:lnTo>
                <a:lnTo>
                  <a:pt x="2866897" y="37550"/>
                </a:lnTo>
                <a:lnTo>
                  <a:pt x="2900938" y="65462"/>
                </a:lnTo>
                <a:lnTo>
                  <a:pt x="2928849" y="99503"/>
                </a:lnTo>
                <a:lnTo>
                  <a:pt x="2949386" y="137971"/>
                </a:lnTo>
                <a:lnTo>
                  <a:pt x="2962065" y="179695"/>
                </a:lnTo>
                <a:lnTo>
                  <a:pt x="2966399" y="223502"/>
                </a:lnTo>
                <a:lnTo>
                  <a:pt x="2966399" y="496497"/>
                </a:lnTo>
                <a:lnTo>
                  <a:pt x="2961859" y="541541"/>
                </a:lnTo>
                <a:lnTo>
                  <a:pt x="2948836" y="583494"/>
                </a:lnTo>
                <a:lnTo>
                  <a:pt x="2928229" y="621459"/>
                </a:lnTo>
                <a:lnTo>
                  <a:pt x="2900937" y="654537"/>
                </a:lnTo>
                <a:lnTo>
                  <a:pt x="2867860" y="681829"/>
                </a:lnTo>
                <a:lnTo>
                  <a:pt x="2829895" y="702436"/>
                </a:lnTo>
                <a:lnTo>
                  <a:pt x="2787941" y="715459"/>
                </a:lnTo>
                <a:lnTo>
                  <a:pt x="2742897" y="72000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912541" y="3276723"/>
            <a:ext cx="16744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4755A0"/>
                </a:solidFill>
                <a:latin typeface="Arial"/>
                <a:cs typeface="Arial"/>
              </a:rPr>
              <a:t>Адаптированный вариант </a:t>
            </a:r>
            <a:r>
              <a:rPr sz="800" b="1" spc="-5" dirty="0">
                <a:solidFill>
                  <a:srgbClr val="4755A0"/>
                </a:solidFill>
                <a:latin typeface="Arial"/>
                <a:cs typeface="Arial"/>
              </a:rPr>
              <a:t> </a:t>
            </a:r>
            <a:r>
              <a:rPr sz="800" b="1" spc="-10" dirty="0">
                <a:solidFill>
                  <a:srgbClr val="4755A0"/>
                </a:solidFill>
                <a:latin typeface="Arial"/>
                <a:cs typeface="Arial"/>
              </a:rPr>
              <a:t>классической матрицы </a:t>
            </a:r>
            <a:r>
              <a:rPr sz="800" b="1" spc="-5" dirty="0">
                <a:solidFill>
                  <a:srgbClr val="4755A0"/>
                </a:solidFill>
                <a:latin typeface="Arial"/>
                <a:cs typeface="Arial"/>
              </a:rPr>
              <a:t>БКГ* под </a:t>
            </a:r>
            <a:r>
              <a:rPr sz="800" b="1" spc="-210" dirty="0">
                <a:solidFill>
                  <a:srgbClr val="4755A0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4755A0"/>
                </a:solidFill>
                <a:latin typeface="Arial"/>
                <a:cs typeface="Arial"/>
              </a:rPr>
              <a:t>анализ</a:t>
            </a:r>
            <a:r>
              <a:rPr sz="800" b="1" spc="-10" dirty="0">
                <a:solidFill>
                  <a:srgbClr val="4755A0"/>
                </a:solidFill>
                <a:latin typeface="Arial"/>
                <a:cs typeface="Arial"/>
              </a:rPr>
              <a:t> </a:t>
            </a:r>
            <a:r>
              <a:rPr sz="800" b="1" dirty="0">
                <a:solidFill>
                  <a:srgbClr val="4755A0"/>
                </a:solidFill>
                <a:latin typeface="Arial"/>
                <a:cs typeface="Arial"/>
              </a:rPr>
              <a:t>МО</a:t>
            </a:r>
            <a:endParaRPr sz="8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716904" y="3938234"/>
            <a:ext cx="2966720" cy="720090"/>
          </a:xfrm>
          <a:custGeom>
            <a:avLst/>
            <a:gdLst/>
            <a:ahLst/>
            <a:cxnLst/>
            <a:rect l="l" t="t" r="r" b="b"/>
            <a:pathLst>
              <a:path w="2966720" h="720089">
                <a:moveTo>
                  <a:pt x="2742897" y="719999"/>
                </a:moveTo>
                <a:lnTo>
                  <a:pt x="223502" y="719999"/>
                </a:lnTo>
                <a:lnTo>
                  <a:pt x="178458" y="715459"/>
                </a:lnTo>
                <a:lnTo>
                  <a:pt x="136505" y="702436"/>
                </a:lnTo>
                <a:lnTo>
                  <a:pt x="98540" y="681829"/>
                </a:lnTo>
                <a:lnTo>
                  <a:pt x="65462" y="654537"/>
                </a:lnTo>
                <a:lnTo>
                  <a:pt x="38170" y="621460"/>
                </a:lnTo>
                <a:lnTo>
                  <a:pt x="17563" y="583494"/>
                </a:lnTo>
                <a:lnTo>
                  <a:pt x="4540" y="541541"/>
                </a:lnTo>
                <a:lnTo>
                  <a:pt x="0" y="496497"/>
                </a:lnTo>
                <a:lnTo>
                  <a:pt x="0" y="223502"/>
                </a:lnTo>
                <a:lnTo>
                  <a:pt x="4540" y="178458"/>
                </a:lnTo>
                <a:lnTo>
                  <a:pt x="17563" y="136505"/>
                </a:lnTo>
                <a:lnTo>
                  <a:pt x="38170" y="98540"/>
                </a:lnTo>
                <a:lnTo>
                  <a:pt x="65462" y="65462"/>
                </a:lnTo>
                <a:lnTo>
                  <a:pt x="98540" y="38170"/>
                </a:lnTo>
                <a:lnTo>
                  <a:pt x="136505" y="17563"/>
                </a:lnTo>
                <a:lnTo>
                  <a:pt x="178458" y="4540"/>
                </a:lnTo>
                <a:lnTo>
                  <a:pt x="223502" y="0"/>
                </a:lnTo>
                <a:lnTo>
                  <a:pt x="2742897" y="0"/>
                </a:lnTo>
                <a:lnTo>
                  <a:pt x="2786704" y="4334"/>
                </a:lnTo>
                <a:lnTo>
                  <a:pt x="2828428" y="17013"/>
                </a:lnTo>
                <a:lnTo>
                  <a:pt x="2866897" y="37551"/>
                </a:lnTo>
                <a:lnTo>
                  <a:pt x="2900937" y="65462"/>
                </a:lnTo>
                <a:lnTo>
                  <a:pt x="2928849" y="99503"/>
                </a:lnTo>
                <a:lnTo>
                  <a:pt x="2949386" y="137971"/>
                </a:lnTo>
                <a:lnTo>
                  <a:pt x="2962065" y="179695"/>
                </a:lnTo>
                <a:lnTo>
                  <a:pt x="2966399" y="223502"/>
                </a:lnTo>
                <a:lnTo>
                  <a:pt x="2966399" y="496497"/>
                </a:lnTo>
                <a:lnTo>
                  <a:pt x="2961859" y="541541"/>
                </a:lnTo>
                <a:lnTo>
                  <a:pt x="2948836" y="583494"/>
                </a:lnTo>
                <a:lnTo>
                  <a:pt x="2928229" y="621460"/>
                </a:lnTo>
                <a:lnTo>
                  <a:pt x="2900937" y="654537"/>
                </a:lnTo>
                <a:lnTo>
                  <a:pt x="2867860" y="681829"/>
                </a:lnTo>
                <a:lnTo>
                  <a:pt x="2829895" y="702436"/>
                </a:lnTo>
                <a:lnTo>
                  <a:pt x="2787941" y="715459"/>
                </a:lnTo>
                <a:lnTo>
                  <a:pt x="2742897" y="719999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912541" y="4220510"/>
            <a:ext cx="14566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5" dirty="0">
                <a:solidFill>
                  <a:srgbClr val="4755A0"/>
                </a:solidFill>
                <a:latin typeface="Arial"/>
                <a:cs typeface="Arial"/>
              </a:rPr>
              <a:t>Анализ</a:t>
            </a:r>
            <a:r>
              <a:rPr sz="800" b="1" spc="-25" dirty="0">
                <a:solidFill>
                  <a:srgbClr val="4755A0"/>
                </a:solidFill>
                <a:latin typeface="Arial"/>
                <a:cs typeface="Arial"/>
              </a:rPr>
              <a:t> </a:t>
            </a:r>
            <a:r>
              <a:rPr sz="800" b="1" spc="-10" dirty="0">
                <a:solidFill>
                  <a:srgbClr val="4755A0"/>
                </a:solidFill>
                <a:latin typeface="Arial"/>
                <a:cs typeface="Arial"/>
              </a:rPr>
              <a:t>отраслей</a:t>
            </a:r>
            <a:r>
              <a:rPr sz="800" b="1" spc="-20" dirty="0">
                <a:solidFill>
                  <a:srgbClr val="4755A0"/>
                </a:solidFill>
                <a:latin typeface="Arial"/>
                <a:cs typeface="Arial"/>
              </a:rPr>
              <a:t> </a:t>
            </a:r>
            <a:r>
              <a:rPr sz="800" b="1" spc="-10" dirty="0">
                <a:solidFill>
                  <a:srgbClr val="4755A0"/>
                </a:solidFill>
                <a:latin typeface="Arial"/>
                <a:cs typeface="Arial"/>
              </a:rPr>
              <a:t>экономики</a:t>
            </a:r>
            <a:endParaRPr sz="8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716904" y="4760101"/>
            <a:ext cx="2966720" cy="720090"/>
          </a:xfrm>
          <a:custGeom>
            <a:avLst/>
            <a:gdLst/>
            <a:ahLst/>
            <a:cxnLst/>
            <a:rect l="l" t="t" r="r" b="b"/>
            <a:pathLst>
              <a:path w="2966720" h="720089">
                <a:moveTo>
                  <a:pt x="2742897" y="719999"/>
                </a:moveTo>
                <a:lnTo>
                  <a:pt x="223502" y="719999"/>
                </a:lnTo>
                <a:lnTo>
                  <a:pt x="178458" y="715459"/>
                </a:lnTo>
                <a:lnTo>
                  <a:pt x="136505" y="702436"/>
                </a:lnTo>
                <a:lnTo>
                  <a:pt x="98540" y="681829"/>
                </a:lnTo>
                <a:lnTo>
                  <a:pt x="65462" y="654537"/>
                </a:lnTo>
                <a:lnTo>
                  <a:pt x="38170" y="621459"/>
                </a:lnTo>
                <a:lnTo>
                  <a:pt x="17563" y="583494"/>
                </a:lnTo>
                <a:lnTo>
                  <a:pt x="4540" y="541540"/>
                </a:lnTo>
                <a:lnTo>
                  <a:pt x="0" y="496497"/>
                </a:lnTo>
                <a:lnTo>
                  <a:pt x="0" y="223502"/>
                </a:lnTo>
                <a:lnTo>
                  <a:pt x="4540" y="178458"/>
                </a:lnTo>
                <a:lnTo>
                  <a:pt x="17563" y="136505"/>
                </a:lnTo>
                <a:lnTo>
                  <a:pt x="38170" y="98539"/>
                </a:lnTo>
                <a:lnTo>
                  <a:pt x="65462" y="65461"/>
                </a:lnTo>
                <a:lnTo>
                  <a:pt x="98540" y="38170"/>
                </a:lnTo>
                <a:lnTo>
                  <a:pt x="136505" y="17563"/>
                </a:lnTo>
                <a:lnTo>
                  <a:pt x="178458" y="4540"/>
                </a:lnTo>
                <a:lnTo>
                  <a:pt x="223502" y="0"/>
                </a:lnTo>
                <a:lnTo>
                  <a:pt x="2742897" y="0"/>
                </a:lnTo>
                <a:lnTo>
                  <a:pt x="2786704" y="4334"/>
                </a:lnTo>
                <a:lnTo>
                  <a:pt x="2828428" y="17012"/>
                </a:lnTo>
                <a:lnTo>
                  <a:pt x="2866897" y="37550"/>
                </a:lnTo>
                <a:lnTo>
                  <a:pt x="2900938" y="65462"/>
                </a:lnTo>
                <a:lnTo>
                  <a:pt x="2928849" y="99502"/>
                </a:lnTo>
                <a:lnTo>
                  <a:pt x="2949386" y="137971"/>
                </a:lnTo>
                <a:lnTo>
                  <a:pt x="2962065" y="179695"/>
                </a:lnTo>
                <a:lnTo>
                  <a:pt x="2966399" y="223502"/>
                </a:lnTo>
                <a:lnTo>
                  <a:pt x="2966399" y="496497"/>
                </a:lnTo>
                <a:lnTo>
                  <a:pt x="2961859" y="541540"/>
                </a:lnTo>
                <a:lnTo>
                  <a:pt x="2948836" y="583494"/>
                </a:lnTo>
                <a:lnTo>
                  <a:pt x="2928229" y="621459"/>
                </a:lnTo>
                <a:lnTo>
                  <a:pt x="2900937" y="654537"/>
                </a:lnTo>
                <a:lnTo>
                  <a:pt x="2867860" y="681829"/>
                </a:lnTo>
                <a:lnTo>
                  <a:pt x="2829895" y="702436"/>
                </a:lnTo>
                <a:lnTo>
                  <a:pt x="2787941" y="715459"/>
                </a:lnTo>
                <a:lnTo>
                  <a:pt x="2742897" y="719999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912541" y="4981417"/>
            <a:ext cx="188912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4755A0"/>
                </a:solidFill>
                <a:latin typeface="Arial"/>
                <a:cs typeface="Arial"/>
              </a:rPr>
              <a:t>Формирование</a:t>
            </a:r>
            <a:r>
              <a:rPr sz="800" b="1" spc="-5" dirty="0">
                <a:solidFill>
                  <a:srgbClr val="4755A0"/>
                </a:solidFill>
                <a:latin typeface="Arial"/>
                <a:cs typeface="Arial"/>
              </a:rPr>
              <a:t> </a:t>
            </a:r>
            <a:r>
              <a:rPr sz="800" b="1" spc="-10" dirty="0">
                <a:solidFill>
                  <a:srgbClr val="4755A0"/>
                </a:solidFill>
                <a:latin typeface="Arial"/>
                <a:cs typeface="Arial"/>
              </a:rPr>
              <a:t>траекторий</a:t>
            </a:r>
            <a:r>
              <a:rPr sz="800" b="1" spc="-5" dirty="0">
                <a:solidFill>
                  <a:srgbClr val="4755A0"/>
                </a:solidFill>
                <a:latin typeface="Arial"/>
                <a:cs typeface="Arial"/>
              </a:rPr>
              <a:t> развития </a:t>
            </a:r>
            <a:r>
              <a:rPr sz="800" b="1" spc="-210" dirty="0">
                <a:solidFill>
                  <a:srgbClr val="4755A0"/>
                </a:solidFill>
                <a:latin typeface="Arial"/>
                <a:cs typeface="Arial"/>
              </a:rPr>
              <a:t> </a:t>
            </a:r>
            <a:r>
              <a:rPr sz="800" b="1" spc="-10" dirty="0">
                <a:solidFill>
                  <a:srgbClr val="4755A0"/>
                </a:solidFill>
                <a:latin typeface="Arial"/>
                <a:cs typeface="Arial"/>
              </a:rPr>
              <a:t>отрасли</a:t>
            </a:r>
            <a:endParaRPr sz="800">
              <a:latin typeface="Arial"/>
              <a:cs typeface="Arial"/>
            </a:endParaRPr>
          </a:p>
        </p:txBody>
      </p:sp>
      <p:pic>
        <p:nvPicPr>
          <p:cNvPr id="19" name="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42409" y="2482560"/>
            <a:ext cx="359999" cy="359999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42409" y="4116752"/>
            <a:ext cx="359999" cy="359999"/>
          </a:xfrm>
          <a:prstGeom prst="rect">
            <a:avLst/>
          </a:prstGeom>
        </p:spPr>
      </p:pic>
      <p:sp>
        <p:nvSpPr>
          <p:cNvPr id="21" name="object 21"/>
          <p:cNvSpPr/>
          <p:nvPr/>
        </p:nvSpPr>
        <p:spPr>
          <a:xfrm>
            <a:off x="6819477" y="1401546"/>
            <a:ext cx="2968625" cy="775970"/>
          </a:xfrm>
          <a:custGeom>
            <a:avLst/>
            <a:gdLst/>
            <a:ahLst/>
            <a:cxnLst/>
            <a:rect l="l" t="t" r="r" b="b"/>
            <a:pathLst>
              <a:path w="2968625" h="775969">
                <a:moveTo>
                  <a:pt x="0" y="256722"/>
                </a:moveTo>
                <a:lnTo>
                  <a:pt x="4136" y="210576"/>
                </a:lnTo>
                <a:lnTo>
                  <a:pt x="16061" y="167143"/>
                </a:lnTo>
                <a:lnTo>
                  <a:pt x="35049" y="127149"/>
                </a:lnTo>
                <a:lnTo>
                  <a:pt x="60377" y="91319"/>
                </a:lnTo>
                <a:lnTo>
                  <a:pt x="91319" y="60377"/>
                </a:lnTo>
                <a:lnTo>
                  <a:pt x="127149" y="35050"/>
                </a:lnTo>
                <a:lnTo>
                  <a:pt x="167143" y="16061"/>
                </a:lnTo>
                <a:lnTo>
                  <a:pt x="210575" y="4136"/>
                </a:lnTo>
                <a:lnTo>
                  <a:pt x="256721" y="0"/>
                </a:lnTo>
                <a:lnTo>
                  <a:pt x="2711396" y="0"/>
                </a:lnTo>
                <a:lnTo>
                  <a:pt x="2761714" y="4978"/>
                </a:lnTo>
                <a:lnTo>
                  <a:pt x="2809640" y="19541"/>
                </a:lnTo>
                <a:lnTo>
                  <a:pt x="2853826" y="43132"/>
                </a:lnTo>
                <a:lnTo>
                  <a:pt x="2892927" y="75192"/>
                </a:lnTo>
                <a:lnTo>
                  <a:pt x="2924987" y="114292"/>
                </a:lnTo>
                <a:lnTo>
                  <a:pt x="2948577" y="158479"/>
                </a:lnTo>
                <a:lnTo>
                  <a:pt x="2963141" y="206404"/>
                </a:lnTo>
                <a:lnTo>
                  <a:pt x="2968119" y="256722"/>
                </a:lnTo>
                <a:lnTo>
                  <a:pt x="2968119" y="518874"/>
                </a:lnTo>
                <a:lnTo>
                  <a:pt x="2963983" y="565020"/>
                </a:lnTo>
                <a:lnTo>
                  <a:pt x="2952058" y="608453"/>
                </a:lnTo>
                <a:lnTo>
                  <a:pt x="2933069" y="648447"/>
                </a:lnTo>
                <a:lnTo>
                  <a:pt x="2907741" y="684277"/>
                </a:lnTo>
                <a:lnTo>
                  <a:pt x="2876800" y="715219"/>
                </a:lnTo>
                <a:lnTo>
                  <a:pt x="2840969" y="740546"/>
                </a:lnTo>
                <a:lnTo>
                  <a:pt x="2800975" y="759535"/>
                </a:lnTo>
                <a:lnTo>
                  <a:pt x="2757543" y="771460"/>
                </a:lnTo>
                <a:lnTo>
                  <a:pt x="2711396" y="775596"/>
                </a:lnTo>
                <a:lnTo>
                  <a:pt x="256721" y="775596"/>
                </a:lnTo>
                <a:lnTo>
                  <a:pt x="210575" y="771460"/>
                </a:lnTo>
                <a:lnTo>
                  <a:pt x="167143" y="759535"/>
                </a:lnTo>
                <a:lnTo>
                  <a:pt x="127149" y="740546"/>
                </a:lnTo>
                <a:lnTo>
                  <a:pt x="91319" y="715219"/>
                </a:lnTo>
                <a:lnTo>
                  <a:pt x="60377" y="684277"/>
                </a:lnTo>
                <a:lnTo>
                  <a:pt x="35049" y="648447"/>
                </a:lnTo>
                <a:lnTo>
                  <a:pt x="16061" y="608453"/>
                </a:lnTo>
                <a:lnTo>
                  <a:pt x="4136" y="565020"/>
                </a:lnTo>
                <a:lnTo>
                  <a:pt x="0" y="518874"/>
                </a:lnTo>
                <a:lnTo>
                  <a:pt x="0" y="256722"/>
                </a:lnTo>
                <a:close/>
              </a:path>
            </a:pathLst>
          </a:custGeom>
          <a:ln w="12699">
            <a:solidFill>
              <a:srgbClr val="4755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7763278" y="1687236"/>
            <a:ext cx="108013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5" dirty="0">
                <a:solidFill>
                  <a:srgbClr val="4755A0"/>
                </a:solidFill>
                <a:latin typeface="Arial"/>
                <a:cs typeface="Arial"/>
              </a:rPr>
              <a:t>SWОТ-АНАЛИЗ</a:t>
            </a:r>
            <a:endParaRPr sz="11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821196" y="4760101"/>
            <a:ext cx="2966720" cy="720090"/>
          </a:xfrm>
          <a:custGeom>
            <a:avLst/>
            <a:gdLst/>
            <a:ahLst/>
            <a:cxnLst/>
            <a:rect l="l" t="t" r="r" b="b"/>
            <a:pathLst>
              <a:path w="2966720" h="720089">
                <a:moveTo>
                  <a:pt x="2742897" y="719999"/>
                </a:moveTo>
                <a:lnTo>
                  <a:pt x="223502" y="719999"/>
                </a:lnTo>
                <a:lnTo>
                  <a:pt x="178459" y="715459"/>
                </a:lnTo>
                <a:lnTo>
                  <a:pt x="136505" y="702436"/>
                </a:lnTo>
                <a:lnTo>
                  <a:pt x="98540" y="681829"/>
                </a:lnTo>
                <a:lnTo>
                  <a:pt x="65462" y="654537"/>
                </a:lnTo>
                <a:lnTo>
                  <a:pt x="38170" y="621459"/>
                </a:lnTo>
                <a:lnTo>
                  <a:pt x="17563" y="583494"/>
                </a:lnTo>
                <a:lnTo>
                  <a:pt x="4540" y="541540"/>
                </a:lnTo>
                <a:lnTo>
                  <a:pt x="0" y="496497"/>
                </a:lnTo>
                <a:lnTo>
                  <a:pt x="0" y="223502"/>
                </a:lnTo>
                <a:lnTo>
                  <a:pt x="4540" y="178458"/>
                </a:lnTo>
                <a:lnTo>
                  <a:pt x="17563" y="136505"/>
                </a:lnTo>
                <a:lnTo>
                  <a:pt x="38170" y="98539"/>
                </a:lnTo>
                <a:lnTo>
                  <a:pt x="65462" y="65461"/>
                </a:lnTo>
                <a:lnTo>
                  <a:pt x="98540" y="38170"/>
                </a:lnTo>
                <a:lnTo>
                  <a:pt x="136505" y="17563"/>
                </a:lnTo>
                <a:lnTo>
                  <a:pt x="178459" y="4540"/>
                </a:lnTo>
                <a:lnTo>
                  <a:pt x="223502" y="0"/>
                </a:lnTo>
                <a:lnTo>
                  <a:pt x="2742897" y="0"/>
                </a:lnTo>
                <a:lnTo>
                  <a:pt x="2786704" y="4334"/>
                </a:lnTo>
                <a:lnTo>
                  <a:pt x="2828428" y="17012"/>
                </a:lnTo>
                <a:lnTo>
                  <a:pt x="2866896" y="37550"/>
                </a:lnTo>
                <a:lnTo>
                  <a:pt x="2900937" y="65462"/>
                </a:lnTo>
                <a:lnTo>
                  <a:pt x="2928848" y="99502"/>
                </a:lnTo>
                <a:lnTo>
                  <a:pt x="2949386" y="137971"/>
                </a:lnTo>
                <a:lnTo>
                  <a:pt x="2962065" y="179695"/>
                </a:lnTo>
                <a:lnTo>
                  <a:pt x="2966399" y="223502"/>
                </a:lnTo>
                <a:lnTo>
                  <a:pt x="2966399" y="496497"/>
                </a:lnTo>
                <a:lnTo>
                  <a:pt x="2961859" y="541540"/>
                </a:lnTo>
                <a:lnTo>
                  <a:pt x="2948836" y="583494"/>
                </a:lnTo>
                <a:lnTo>
                  <a:pt x="2928229" y="621459"/>
                </a:lnTo>
                <a:lnTo>
                  <a:pt x="2900937" y="654537"/>
                </a:lnTo>
                <a:lnTo>
                  <a:pt x="2867859" y="681829"/>
                </a:lnTo>
                <a:lnTo>
                  <a:pt x="2829894" y="702436"/>
                </a:lnTo>
                <a:lnTo>
                  <a:pt x="2787941" y="715459"/>
                </a:lnTo>
                <a:lnTo>
                  <a:pt x="2742897" y="719999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7016832" y="4920457"/>
            <a:ext cx="19545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4755A0"/>
                </a:solidFill>
                <a:latin typeface="Arial"/>
                <a:cs typeface="Arial"/>
              </a:rPr>
              <a:t>Нахождение влияния одних </a:t>
            </a:r>
            <a:r>
              <a:rPr sz="800" b="1" spc="-5" dirty="0">
                <a:solidFill>
                  <a:srgbClr val="4755A0"/>
                </a:solidFill>
                <a:latin typeface="Arial"/>
                <a:cs typeface="Arial"/>
              </a:rPr>
              <a:t>факторов </a:t>
            </a:r>
            <a:r>
              <a:rPr sz="800" b="1" spc="-204" dirty="0">
                <a:solidFill>
                  <a:srgbClr val="4755A0"/>
                </a:solidFill>
                <a:latin typeface="Arial"/>
                <a:cs typeface="Arial"/>
              </a:rPr>
              <a:t> </a:t>
            </a:r>
            <a:r>
              <a:rPr sz="800" b="1" dirty="0">
                <a:solidFill>
                  <a:srgbClr val="4755A0"/>
                </a:solidFill>
                <a:latin typeface="Arial"/>
                <a:cs typeface="Arial"/>
              </a:rPr>
              <a:t>на</a:t>
            </a:r>
            <a:r>
              <a:rPr sz="800" b="1" spc="-5" dirty="0">
                <a:solidFill>
                  <a:srgbClr val="4755A0"/>
                </a:solidFill>
                <a:latin typeface="Arial"/>
                <a:cs typeface="Arial"/>
              </a:rPr>
              <a:t> </a:t>
            </a:r>
            <a:r>
              <a:rPr sz="800" b="1" spc="-10" dirty="0">
                <a:solidFill>
                  <a:srgbClr val="4755A0"/>
                </a:solidFill>
                <a:latin typeface="Arial"/>
                <a:cs typeface="Arial"/>
              </a:rPr>
              <a:t>другие</a:t>
            </a:r>
            <a:r>
              <a:rPr sz="800" b="1" dirty="0">
                <a:solidFill>
                  <a:srgbClr val="4755A0"/>
                </a:solidFill>
                <a:latin typeface="Arial"/>
                <a:cs typeface="Arial"/>
              </a:rPr>
              <a:t> и </a:t>
            </a:r>
            <a:r>
              <a:rPr sz="800" b="1" spc="-5" dirty="0">
                <a:solidFill>
                  <a:srgbClr val="4755A0"/>
                </a:solidFill>
                <a:latin typeface="Arial"/>
                <a:cs typeface="Arial"/>
              </a:rPr>
              <a:t>какую</a:t>
            </a:r>
            <a:r>
              <a:rPr sz="800" b="1" dirty="0">
                <a:solidFill>
                  <a:srgbClr val="4755A0"/>
                </a:solidFill>
                <a:latin typeface="Arial"/>
                <a:cs typeface="Arial"/>
              </a:rPr>
              <a:t> </a:t>
            </a:r>
            <a:r>
              <a:rPr sz="800" b="1" spc="-10" dirty="0">
                <a:solidFill>
                  <a:srgbClr val="4755A0"/>
                </a:solidFill>
                <a:latin typeface="Arial"/>
                <a:cs typeface="Arial"/>
              </a:rPr>
              <a:t>выгоду</a:t>
            </a:r>
            <a:r>
              <a:rPr sz="800" b="1" dirty="0">
                <a:solidFill>
                  <a:srgbClr val="4755A0"/>
                </a:solidFill>
                <a:latin typeface="Arial"/>
                <a:cs typeface="Arial"/>
              </a:rPr>
              <a:t> МО </a:t>
            </a:r>
            <a:r>
              <a:rPr sz="800" b="1" spc="-15" dirty="0">
                <a:solidFill>
                  <a:srgbClr val="4755A0"/>
                </a:solidFill>
                <a:latin typeface="Arial"/>
                <a:cs typeface="Arial"/>
              </a:rPr>
              <a:t>может </a:t>
            </a:r>
            <a:r>
              <a:rPr sz="800" b="1" spc="-10" dirty="0">
                <a:solidFill>
                  <a:srgbClr val="4755A0"/>
                </a:solidFill>
                <a:latin typeface="Arial"/>
                <a:cs typeface="Arial"/>
              </a:rPr>
              <a:t> от </a:t>
            </a:r>
            <a:r>
              <a:rPr sz="800" b="1" dirty="0">
                <a:solidFill>
                  <a:srgbClr val="4755A0"/>
                </a:solidFill>
                <a:latin typeface="Arial"/>
                <a:cs typeface="Arial"/>
              </a:rPr>
              <a:t>них</a:t>
            </a:r>
            <a:r>
              <a:rPr sz="800" b="1" spc="-5" dirty="0">
                <a:solidFill>
                  <a:srgbClr val="4755A0"/>
                </a:solidFill>
                <a:latin typeface="Arial"/>
                <a:cs typeface="Arial"/>
              </a:rPr>
              <a:t> </a:t>
            </a:r>
            <a:r>
              <a:rPr sz="800" b="1" spc="-10" dirty="0">
                <a:solidFill>
                  <a:srgbClr val="4755A0"/>
                </a:solidFill>
                <a:latin typeface="Arial"/>
                <a:cs typeface="Arial"/>
              </a:rPr>
              <a:t>получить</a:t>
            </a:r>
            <a:endParaRPr sz="8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821196" y="2294500"/>
            <a:ext cx="2966720" cy="720090"/>
          </a:xfrm>
          <a:custGeom>
            <a:avLst/>
            <a:gdLst/>
            <a:ahLst/>
            <a:cxnLst/>
            <a:rect l="l" t="t" r="r" b="b"/>
            <a:pathLst>
              <a:path w="2966720" h="720089">
                <a:moveTo>
                  <a:pt x="2742897" y="719999"/>
                </a:moveTo>
                <a:lnTo>
                  <a:pt x="223502" y="719999"/>
                </a:lnTo>
                <a:lnTo>
                  <a:pt x="178459" y="715459"/>
                </a:lnTo>
                <a:lnTo>
                  <a:pt x="136505" y="702436"/>
                </a:lnTo>
                <a:lnTo>
                  <a:pt x="98540" y="681829"/>
                </a:lnTo>
                <a:lnTo>
                  <a:pt x="65462" y="654537"/>
                </a:lnTo>
                <a:lnTo>
                  <a:pt x="38170" y="621459"/>
                </a:lnTo>
                <a:lnTo>
                  <a:pt x="17563" y="583494"/>
                </a:lnTo>
                <a:lnTo>
                  <a:pt x="4540" y="541541"/>
                </a:lnTo>
                <a:lnTo>
                  <a:pt x="0" y="496497"/>
                </a:lnTo>
                <a:lnTo>
                  <a:pt x="0" y="223502"/>
                </a:lnTo>
                <a:lnTo>
                  <a:pt x="4540" y="178458"/>
                </a:lnTo>
                <a:lnTo>
                  <a:pt x="17563" y="136505"/>
                </a:lnTo>
                <a:lnTo>
                  <a:pt x="38170" y="98540"/>
                </a:lnTo>
                <a:lnTo>
                  <a:pt x="65462" y="65462"/>
                </a:lnTo>
                <a:lnTo>
                  <a:pt x="98540" y="38170"/>
                </a:lnTo>
                <a:lnTo>
                  <a:pt x="136505" y="17563"/>
                </a:lnTo>
                <a:lnTo>
                  <a:pt x="178459" y="4540"/>
                </a:lnTo>
                <a:lnTo>
                  <a:pt x="223502" y="0"/>
                </a:lnTo>
                <a:lnTo>
                  <a:pt x="2742897" y="0"/>
                </a:lnTo>
                <a:lnTo>
                  <a:pt x="2786704" y="4334"/>
                </a:lnTo>
                <a:lnTo>
                  <a:pt x="2828428" y="17013"/>
                </a:lnTo>
                <a:lnTo>
                  <a:pt x="2866896" y="37550"/>
                </a:lnTo>
                <a:lnTo>
                  <a:pt x="2900937" y="65462"/>
                </a:lnTo>
                <a:lnTo>
                  <a:pt x="2928848" y="99503"/>
                </a:lnTo>
                <a:lnTo>
                  <a:pt x="2949386" y="137971"/>
                </a:lnTo>
                <a:lnTo>
                  <a:pt x="2962065" y="179695"/>
                </a:lnTo>
                <a:lnTo>
                  <a:pt x="2966399" y="223502"/>
                </a:lnTo>
                <a:lnTo>
                  <a:pt x="2966399" y="496497"/>
                </a:lnTo>
                <a:lnTo>
                  <a:pt x="2961859" y="541541"/>
                </a:lnTo>
                <a:lnTo>
                  <a:pt x="2948836" y="583494"/>
                </a:lnTo>
                <a:lnTo>
                  <a:pt x="2928229" y="621459"/>
                </a:lnTo>
                <a:lnTo>
                  <a:pt x="2900937" y="654537"/>
                </a:lnTo>
                <a:lnTo>
                  <a:pt x="2867859" y="681829"/>
                </a:lnTo>
                <a:lnTo>
                  <a:pt x="2829894" y="702436"/>
                </a:lnTo>
                <a:lnTo>
                  <a:pt x="2787941" y="715459"/>
                </a:lnTo>
                <a:lnTo>
                  <a:pt x="2742897" y="719999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7016832" y="2576776"/>
            <a:ext cx="1929764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5" dirty="0">
                <a:solidFill>
                  <a:srgbClr val="4755A0"/>
                </a:solidFill>
                <a:latin typeface="Arial"/>
                <a:cs typeface="Arial"/>
              </a:rPr>
              <a:t>Анализ</a:t>
            </a:r>
            <a:r>
              <a:rPr sz="800" b="1" spc="-20" dirty="0">
                <a:solidFill>
                  <a:srgbClr val="4755A0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4755A0"/>
                </a:solidFill>
                <a:latin typeface="Arial"/>
                <a:cs typeface="Arial"/>
              </a:rPr>
              <a:t>внутренней</a:t>
            </a:r>
            <a:r>
              <a:rPr sz="800" b="1" spc="-20" dirty="0">
                <a:solidFill>
                  <a:srgbClr val="4755A0"/>
                </a:solidFill>
                <a:latin typeface="Arial"/>
                <a:cs typeface="Arial"/>
              </a:rPr>
              <a:t> </a:t>
            </a:r>
            <a:r>
              <a:rPr sz="800" b="1" dirty="0">
                <a:solidFill>
                  <a:srgbClr val="4755A0"/>
                </a:solidFill>
                <a:latin typeface="Arial"/>
                <a:cs typeface="Arial"/>
              </a:rPr>
              <a:t>и</a:t>
            </a:r>
            <a:r>
              <a:rPr sz="800" b="1" spc="-20" dirty="0">
                <a:solidFill>
                  <a:srgbClr val="4755A0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4755A0"/>
                </a:solidFill>
                <a:latin typeface="Arial"/>
                <a:cs typeface="Arial"/>
              </a:rPr>
              <a:t>внешней</a:t>
            </a:r>
            <a:r>
              <a:rPr sz="800" b="1" spc="-20" dirty="0">
                <a:solidFill>
                  <a:srgbClr val="4755A0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4755A0"/>
                </a:solidFill>
                <a:latin typeface="Arial"/>
                <a:cs typeface="Arial"/>
              </a:rPr>
              <a:t>среды</a:t>
            </a:r>
            <a:endParaRPr sz="8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821196" y="3116366"/>
            <a:ext cx="2966720" cy="720090"/>
          </a:xfrm>
          <a:custGeom>
            <a:avLst/>
            <a:gdLst/>
            <a:ahLst/>
            <a:cxnLst/>
            <a:rect l="l" t="t" r="r" b="b"/>
            <a:pathLst>
              <a:path w="2966720" h="720089">
                <a:moveTo>
                  <a:pt x="2742897" y="720000"/>
                </a:moveTo>
                <a:lnTo>
                  <a:pt x="223502" y="720000"/>
                </a:lnTo>
                <a:lnTo>
                  <a:pt x="178459" y="715459"/>
                </a:lnTo>
                <a:lnTo>
                  <a:pt x="136505" y="702436"/>
                </a:lnTo>
                <a:lnTo>
                  <a:pt x="98540" y="681829"/>
                </a:lnTo>
                <a:lnTo>
                  <a:pt x="65462" y="654537"/>
                </a:lnTo>
                <a:lnTo>
                  <a:pt x="38170" y="621459"/>
                </a:lnTo>
                <a:lnTo>
                  <a:pt x="17563" y="583494"/>
                </a:lnTo>
                <a:lnTo>
                  <a:pt x="4540" y="541541"/>
                </a:lnTo>
                <a:lnTo>
                  <a:pt x="0" y="496497"/>
                </a:lnTo>
                <a:lnTo>
                  <a:pt x="0" y="223502"/>
                </a:lnTo>
                <a:lnTo>
                  <a:pt x="4540" y="178458"/>
                </a:lnTo>
                <a:lnTo>
                  <a:pt x="17563" y="136505"/>
                </a:lnTo>
                <a:lnTo>
                  <a:pt x="38170" y="98540"/>
                </a:lnTo>
                <a:lnTo>
                  <a:pt x="65462" y="65462"/>
                </a:lnTo>
                <a:lnTo>
                  <a:pt x="98540" y="38170"/>
                </a:lnTo>
                <a:lnTo>
                  <a:pt x="136505" y="17563"/>
                </a:lnTo>
                <a:lnTo>
                  <a:pt x="178459" y="4540"/>
                </a:lnTo>
                <a:lnTo>
                  <a:pt x="223502" y="0"/>
                </a:lnTo>
                <a:lnTo>
                  <a:pt x="2742897" y="0"/>
                </a:lnTo>
                <a:lnTo>
                  <a:pt x="2786704" y="4334"/>
                </a:lnTo>
                <a:lnTo>
                  <a:pt x="2828428" y="17013"/>
                </a:lnTo>
                <a:lnTo>
                  <a:pt x="2866896" y="37550"/>
                </a:lnTo>
                <a:lnTo>
                  <a:pt x="2900937" y="65462"/>
                </a:lnTo>
                <a:lnTo>
                  <a:pt x="2928848" y="99503"/>
                </a:lnTo>
                <a:lnTo>
                  <a:pt x="2949386" y="137971"/>
                </a:lnTo>
                <a:lnTo>
                  <a:pt x="2962065" y="179695"/>
                </a:lnTo>
                <a:lnTo>
                  <a:pt x="2966399" y="223502"/>
                </a:lnTo>
                <a:lnTo>
                  <a:pt x="2966399" y="496497"/>
                </a:lnTo>
                <a:lnTo>
                  <a:pt x="2961859" y="541541"/>
                </a:lnTo>
                <a:lnTo>
                  <a:pt x="2948836" y="583494"/>
                </a:lnTo>
                <a:lnTo>
                  <a:pt x="2928229" y="621459"/>
                </a:lnTo>
                <a:lnTo>
                  <a:pt x="2900937" y="654537"/>
                </a:lnTo>
                <a:lnTo>
                  <a:pt x="2867859" y="681829"/>
                </a:lnTo>
                <a:lnTo>
                  <a:pt x="2829894" y="702436"/>
                </a:lnTo>
                <a:lnTo>
                  <a:pt x="2787941" y="715459"/>
                </a:lnTo>
                <a:lnTo>
                  <a:pt x="2742897" y="72000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7016832" y="3276723"/>
            <a:ext cx="17691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4755A0"/>
                </a:solidFill>
                <a:latin typeface="Arial"/>
                <a:cs typeface="Arial"/>
              </a:rPr>
              <a:t>Разделения </a:t>
            </a:r>
            <a:r>
              <a:rPr sz="800" b="1" spc="-5" dirty="0">
                <a:solidFill>
                  <a:srgbClr val="4755A0"/>
                </a:solidFill>
                <a:latin typeface="Arial"/>
                <a:cs typeface="Arial"/>
              </a:rPr>
              <a:t>факторов </a:t>
            </a:r>
            <a:r>
              <a:rPr sz="800" b="1" dirty="0">
                <a:solidFill>
                  <a:srgbClr val="4755A0"/>
                </a:solidFill>
                <a:latin typeface="Arial"/>
                <a:cs typeface="Arial"/>
              </a:rPr>
              <a:t>на </a:t>
            </a:r>
            <a:r>
              <a:rPr sz="800" b="1" spc="-5" dirty="0">
                <a:solidFill>
                  <a:srgbClr val="4755A0"/>
                </a:solidFill>
                <a:latin typeface="Arial"/>
                <a:cs typeface="Arial"/>
              </a:rPr>
              <a:t>сильные </a:t>
            </a:r>
            <a:r>
              <a:rPr sz="800" b="1" spc="-210" dirty="0">
                <a:solidFill>
                  <a:srgbClr val="4755A0"/>
                </a:solidFill>
                <a:latin typeface="Arial"/>
                <a:cs typeface="Arial"/>
              </a:rPr>
              <a:t> </a:t>
            </a:r>
            <a:r>
              <a:rPr sz="800" b="1" dirty="0">
                <a:solidFill>
                  <a:srgbClr val="4755A0"/>
                </a:solidFill>
                <a:latin typeface="Arial"/>
                <a:cs typeface="Arial"/>
              </a:rPr>
              <a:t>и </a:t>
            </a:r>
            <a:r>
              <a:rPr sz="800" b="1" spc="-5" dirty="0">
                <a:solidFill>
                  <a:srgbClr val="4755A0"/>
                </a:solidFill>
                <a:latin typeface="Arial"/>
                <a:cs typeface="Arial"/>
              </a:rPr>
              <a:t>слабые</a:t>
            </a:r>
            <a:r>
              <a:rPr sz="800" b="1" spc="210" dirty="0">
                <a:solidFill>
                  <a:srgbClr val="4755A0"/>
                </a:solidFill>
                <a:latin typeface="Arial"/>
                <a:cs typeface="Arial"/>
              </a:rPr>
              <a:t> </a:t>
            </a:r>
            <a:r>
              <a:rPr sz="800" b="1" spc="-10" dirty="0">
                <a:solidFill>
                  <a:srgbClr val="4755A0"/>
                </a:solidFill>
                <a:latin typeface="Arial"/>
                <a:cs typeface="Arial"/>
              </a:rPr>
              <a:t>стороны,</a:t>
            </a:r>
            <a:r>
              <a:rPr sz="800" b="1" spc="200" dirty="0">
                <a:solidFill>
                  <a:srgbClr val="4755A0"/>
                </a:solidFill>
                <a:latin typeface="Arial"/>
                <a:cs typeface="Arial"/>
              </a:rPr>
              <a:t> </a:t>
            </a:r>
            <a:r>
              <a:rPr sz="800" b="1" spc="-15" dirty="0">
                <a:solidFill>
                  <a:srgbClr val="4755A0"/>
                </a:solidFill>
                <a:latin typeface="Arial"/>
                <a:cs typeface="Arial"/>
              </a:rPr>
              <a:t>возможности </a:t>
            </a:r>
            <a:r>
              <a:rPr sz="800" b="1" spc="-10" dirty="0">
                <a:solidFill>
                  <a:srgbClr val="4755A0"/>
                </a:solidFill>
                <a:latin typeface="Arial"/>
                <a:cs typeface="Arial"/>
              </a:rPr>
              <a:t> </a:t>
            </a:r>
            <a:r>
              <a:rPr sz="800" b="1" dirty="0">
                <a:solidFill>
                  <a:srgbClr val="4755A0"/>
                </a:solidFill>
                <a:latin typeface="Arial"/>
                <a:cs typeface="Arial"/>
              </a:rPr>
              <a:t>и</a:t>
            </a:r>
            <a:r>
              <a:rPr sz="800" b="1" spc="-10" dirty="0">
                <a:solidFill>
                  <a:srgbClr val="4755A0"/>
                </a:solidFill>
                <a:latin typeface="Arial"/>
                <a:cs typeface="Arial"/>
              </a:rPr>
              <a:t> угрозы</a:t>
            </a:r>
            <a:endParaRPr sz="8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821196" y="3938234"/>
            <a:ext cx="2966720" cy="720090"/>
          </a:xfrm>
          <a:custGeom>
            <a:avLst/>
            <a:gdLst/>
            <a:ahLst/>
            <a:cxnLst/>
            <a:rect l="l" t="t" r="r" b="b"/>
            <a:pathLst>
              <a:path w="2966720" h="720089">
                <a:moveTo>
                  <a:pt x="2742897" y="719999"/>
                </a:moveTo>
                <a:lnTo>
                  <a:pt x="223502" y="719999"/>
                </a:lnTo>
                <a:lnTo>
                  <a:pt x="178459" y="715459"/>
                </a:lnTo>
                <a:lnTo>
                  <a:pt x="136505" y="702436"/>
                </a:lnTo>
                <a:lnTo>
                  <a:pt x="98540" y="681829"/>
                </a:lnTo>
                <a:lnTo>
                  <a:pt x="65462" y="654537"/>
                </a:lnTo>
                <a:lnTo>
                  <a:pt x="38170" y="621460"/>
                </a:lnTo>
                <a:lnTo>
                  <a:pt x="17563" y="583494"/>
                </a:lnTo>
                <a:lnTo>
                  <a:pt x="4540" y="541541"/>
                </a:lnTo>
                <a:lnTo>
                  <a:pt x="0" y="496497"/>
                </a:lnTo>
                <a:lnTo>
                  <a:pt x="0" y="223502"/>
                </a:lnTo>
                <a:lnTo>
                  <a:pt x="4540" y="178458"/>
                </a:lnTo>
                <a:lnTo>
                  <a:pt x="17563" y="136505"/>
                </a:lnTo>
                <a:lnTo>
                  <a:pt x="38170" y="98540"/>
                </a:lnTo>
                <a:lnTo>
                  <a:pt x="65462" y="65462"/>
                </a:lnTo>
                <a:lnTo>
                  <a:pt x="98540" y="38170"/>
                </a:lnTo>
                <a:lnTo>
                  <a:pt x="136505" y="17563"/>
                </a:lnTo>
                <a:lnTo>
                  <a:pt x="178459" y="4540"/>
                </a:lnTo>
                <a:lnTo>
                  <a:pt x="223502" y="0"/>
                </a:lnTo>
                <a:lnTo>
                  <a:pt x="2742897" y="0"/>
                </a:lnTo>
                <a:lnTo>
                  <a:pt x="2786704" y="4334"/>
                </a:lnTo>
                <a:lnTo>
                  <a:pt x="2828428" y="17013"/>
                </a:lnTo>
                <a:lnTo>
                  <a:pt x="2866896" y="37551"/>
                </a:lnTo>
                <a:lnTo>
                  <a:pt x="2900937" y="65462"/>
                </a:lnTo>
                <a:lnTo>
                  <a:pt x="2928848" y="99503"/>
                </a:lnTo>
                <a:lnTo>
                  <a:pt x="2949386" y="137971"/>
                </a:lnTo>
                <a:lnTo>
                  <a:pt x="2962065" y="179695"/>
                </a:lnTo>
                <a:lnTo>
                  <a:pt x="2966399" y="223502"/>
                </a:lnTo>
                <a:lnTo>
                  <a:pt x="2966399" y="496497"/>
                </a:lnTo>
                <a:lnTo>
                  <a:pt x="2961859" y="541541"/>
                </a:lnTo>
                <a:lnTo>
                  <a:pt x="2948836" y="583494"/>
                </a:lnTo>
                <a:lnTo>
                  <a:pt x="2928229" y="621460"/>
                </a:lnTo>
                <a:lnTo>
                  <a:pt x="2900937" y="654537"/>
                </a:lnTo>
                <a:lnTo>
                  <a:pt x="2867859" y="681829"/>
                </a:lnTo>
                <a:lnTo>
                  <a:pt x="2829894" y="702436"/>
                </a:lnTo>
                <a:lnTo>
                  <a:pt x="2787941" y="715459"/>
                </a:lnTo>
                <a:lnTo>
                  <a:pt x="2742897" y="719999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7016832" y="4220510"/>
            <a:ext cx="172847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4755A0"/>
                </a:solidFill>
                <a:latin typeface="Arial"/>
                <a:cs typeface="Arial"/>
              </a:rPr>
              <a:t>Выявление</a:t>
            </a:r>
            <a:r>
              <a:rPr sz="800" b="1" spc="-15" dirty="0">
                <a:solidFill>
                  <a:srgbClr val="4755A0"/>
                </a:solidFill>
                <a:latin typeface="Arial"/>
                <a:cs typeface="Arial"/>
              </a:rPr>
              <a:t> </a:t>
            </a:r>
            <a:r>
              <a:rPr sz="800" b="1" spc="-10" dirty="0">
                <a:solidFill>
                  <a:srgbClr val="4755A0"/>
                </a:solidFill>
                <a:latin typeface="Arial"/>
                <a:cs typeface="Arial"/>
              </a:rPr>
              <a:t>важнейших</a:t>
            </a:r>
            <a:r>
              <a:rPr sz="800" b="1" spc="-15" dirty="0">
                <a:solidFill>
                  <a:srgbClr val="4755A0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4755A0"/>
                </a:solidFill>
                <a:latin typeface="Arial"/>
                <a:cs typeface="Arial"/>
              </a:rPr>
              <a:t>факторов</a:t>
            </a:r>
            <a:endParaRPr sz="80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821196" y="5581967"/>
            <a:ext cx="2966720" cy="720090"/>
          </a:xfrm>
          <a:custGeom>
            <a:avLst/>
            <a:gdLst/>
            <a:ahLst/>
            <a:cxnLst/>
            <a:rect l="l" t="t" r="r" b="b"/>
            <a:pathLst>
              <a:path w="2966720" h="720089">
                <a:moveTo>
                  <a:pt x="2742897" y="719999"/>
                </a:moveTo>
                <a:lnTo>
                  <a:pt x="223502" y="719999"/>
                </a:lnTo>
                <a:lnTo>
                  <a:pt x="178459" y="715459"/>
                </a:lnTo>
                <a:lnTo>
                  <a:pt x="136505" y="702436"/>
                </a:lnTo>
                <a:lnTo>
                  <a:pt x="98540" y="681829"/>
                </a:lnTo>
                <a:lnTo>
                  <a:pt x="65462" y="654537"/>
                </a:lnTo>
                <a:lnTo>
                  <a:pt x="38170" y="621459"/>
                </a:lnTo>
                <a:lnTo>
                  <a:pt x="17563" y="583494"/>
                </a:lnTo>
                <a:lnTo>
                  <a:pt x="4540" y="541541"/>
                </a:lnTo>
                <a:lnTo>
                  <a:pt x="0" y="496497"/>
                </a:lnTo>
                <a:lnTo>
                  <a:pt x="0" y="223502"/>
                </a:lnTo>
                <a:lnTo>
                  <a:pt x="4540" y="178458"/>
                </a:lnTo>
                <a:lnTo>
                  <a:pt x="17563" y="136505"/>
                </a:lnTo>
                <a:lnTo>
                  <a:pt x="38170" y="98540"/>
                </a:lnTo>
                <a:lnTo>
                  <a:pt x="65462" y="65462"/>
                </a:lnTo>
                <a:lnTo>
                  <a:pt x="98540" y="38170"/>
                </a:lnTo>
                <a:lnTo>
                  <a:pt x="136505" y="17563"/>
                </a:lnTo>
                <a:lnTo>
                  <a:pt x="178459" y="4540"/>
                </a:lnTo>
                <a:lnTo>
                  <a:pt x="223502" y="0"/>
                </a:lnTo>
                <a:lnTo>
                  <a:pt x="2742897" y="0"/>
                </a:lnTo>
                <a:lnTo>
                  <a:pt x="2786704" y="4334"/>
                </a:lnTo>
                <a:lnTo>
                  <a:pt x="2828428" y="17013"/>
                </a:lnTo>
                <a:lnTo>
                  <a:pt x="2866896" y="37551"/>
                </a:lnTo>
                <a:lnTo>
                  <a:pt x="2900937" y="65462"/>
                </a:lnTo>
                <a:lnTo>
                  <a:pt x="2928848" y="99503"/>
                </a:lnTo>
                <a:lnTo>
                  <a:pt x="2949386" y="137971"/>
                </a:lnTo>
                <a:lnTo>
                  <a:pt x="2962065" y="179695"/>
                </a:lnTo>
                <a:lnTo>
                  <a:pt x="2966399" y="223502"/>
                </a:lnTo>
                <a:lnTo>
                  <a:pt x="2966399" y="496497"/>
                </a:lnTo>
                <a:lnTo>
                  <a:pt x="2961859" y="541541"/>
                </a:lnTo>
                <a:lnTo>
                  <a:pt x="2948836" y="583494"/>
                </a:lnTo>
                <a:lnTo>
                  <a:pt x="2928229" y="621459"/>
                </a:lnTo>
                <a:lnTo>
                  <a:pt x="2900937" y="654537"/>
                </a:lnTo>
                <a:lnTo>
                  <a:pt x="2867859" y="681829"/>
                </a:lnTo>
                <a:lnTo>
                  <a:pt x="2829894" y="702436"/>
                </a:lnTo>
                <a:lnTo>
                  <a:pt x="2787941" y="715459"/>
                </a:lnTo>
                <a:lnTo>
                  <a:pt x="2742897" y="719999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7016832" y="5803284"/>
            <a:ext cx="147383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4755A0"/>
                </a:solidFill>
                <a:latin typeface="Arial"/>
                <a:cs typeface="Arial"/>
              </a:rPr>
              <a:t>Формирование </a:t>
            </a:r>
            <a:r>
              <a:rPr sz="800" b="1" spc="-5" dirty="0">
                <a:solidFill>
                  <a:srgbClr val="4755A0"/>
                </a:solidFill>
                <a:latin typeface="Arial"/>
                <a:cs typeface="Arial"/>
              </a:rPr>
              <a:t>стратегии </a:t>
            </a:r>
            <a:r>
              <a:rPr sz="800" b="1" dirty="0">
                <a:solidFill>
                  <a:srgbClr val="4755A0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4755A0"/>
                </a:solidFill>
                <a:latin typeface="Arial"/>
                <a:cs typeface="Arial"/>
              </a:rPr>
              <a:t>для</a:t>
            </a:r>
            <a:r>
              <a:rPr sz="800" b="1" spc="-20" dirty="0">
                <a:solidFill>
                  <a:srgbClr val="4755A0"/>
                </a:solidFill>
                <a:latin typeface="Arial"/>
                <a:cs typeface="Arial"/>
              </a:rPr>
              <a:t> </a:t>
            </a:r>
            <a:r>
              <a:rPr sz="800" b="1" spc="-10" dirty="0">
                <a:solidFill>
                  <a:srgbClr val="4755A0"/>
                </a:solidFill>
                <a:latin typeface="Arial"/>
                <a:cs typeface="Arial"/>
              </a:rPr>
              <a:t>укрепления</a:t>
            </a:r>
            <a:r>
              <a:rPr sz="800" b="1" spc="-20" dirty="0">
                <a:solidFill>
                  <a:srgbClr val="4755A0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4755A0"/>
                </a:solidFill>
                <a:latin typeface="Arial"/>
                <a:cs typeface="Arial"/>
              </a:rPr>
              <a:t>позиций</a:t>
            </a:r>
            <a:r>
              <a:rPr sz="800" b="1" spc="-20" dirty="0">
                <a:solidFill>
                  <a:srgbClr val="4755A0"/>
                </a:solidFill>
                <a:latin typeface="Arial"/>
                <a:cs typeface="Arial"/>
              </a:rPr>
              <a:t> </a:t>
            </a:r>
            <a:r>
              <a:rPr sz="800" b="1" dirty="0">
                <a:solidFill>
                  <a:srgbClr val="4755A0"/>
                </a:solidFill>
                <a:latin typeface="Arial"/>
                <a:cs typeface="Arial"/>
              </a:rPr>
              <a:t>МО</a:t>
            </a:r>
            <a:endParaRPr sz="800">
              <a:latin typeface="Arial"/>
              <a:cs typeface="Arial"/>
            </a:endParaRPr>
          </a:p>
        </p:txBody>
      </p:sp>
      <p:pic>
        <p:nvPicPr>
          <p:cNvPr id="34" name="object 3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42409" y="5761968"/>
            <a:ext cx="359999" cy="359999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42409" y="3304302"/>
            <a:ext cx="359999" cy="359999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234825" y="4949109"/>
            <a:ext cx="359999" cy="359999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142409" y="4949109"/>
            <a:ext cx="359999" cy="359999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247807" y="5759161"/>
            <a:ext cx="359999" cy="359999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247807" y="4126170"/>
            <a:ext cx="359999" cy="359999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243785" y="2474021"/>
            <a:ext cx="359999" cy="359999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243785" y="3296367"/>
            <a:ext cx="359999" cy="359999"/>
          </a:xfrm>
          <a:prstGeom prst="rect">
            <a:avLst/>
          </a:prstGeom>
        </p:spPr>
      </p:pic>
      <p:sp>
        <p:nvSpPr>
          <p:cNvPr id="42" name="object 42"/>
          <p:cNvSpPr txBox="1">
            <a:spLocks noGrp="1"/>
          </p:cNvSpPr>
          <p:nvPr>
            <p:ph type="ftr" sz="quarter" idx="5"/>
          </p:nvPr>
        </p:nvSpPr>
        <p:spPr>
          <a:xfrm>
            <a:off x="614315" y="6600121"/>
            <a:ext cx="4972721" cy="12631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10" dirty="0"/>
              <a:t>ИНВЕСТИЦИОННЫЙ</a:t>
            </a:r>
            <a:r>
              <a:rPr spc="5" dirty="0"/>
              <a:t> </a:t>
            </a:r>
            <a:r>
              <a:rPr spc="-25" dirty="0"/>
              <a:t>ПРОФИЛЬ</a:t>
            </a:r>
            <a:r>
              <a:rPr spc="5" dirty="0"/>
              <a:t> </a:t>
            </a:r>
            <a:r>
              <a:rPr lang="ru-RU" spc="-30" dirty="0"/>
              <a:t>МУНИЦИПАЛЬНОГО РАЙОНА «ТАБАСАРАНСКИЙ РАЙОН»</a:t>
            </a:r>
            <a:endParaRPr spc="-35" dirty="0"/>
          </a:p>
        </p:txBody>
      </p:sp>
      <p:sp>
        <p:nvSpPr>
          <p:cNvPr id="43" name="object 4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dirty="0"/>
              <a:t>43</a:t>
            </a:fld>
            <a:endParaRPr dirty="0"/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E17F767E-C1AD-401A-9930-A684F758DC12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09623" y="2351702"/>
            <a:ext cx="2971255" cy="37208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7015" y="1401545"/>
            <a:ext cx="2952115" cy="775970"/>
          </a:xfrm>
          <a:custGeom>
            <a:avLst/>
            <a:gdLst/>
            <a:ahLst/>
            <a:cxnLst/>
            <a:rect l="l" t="t" r="r" b="b"/>
            <a:pathLst>
              <a:path w="2952115" h="775969">
                <a:moveTo>
                  <a:pt x="2700666" y="775596"/>
                </a:moveTo>
                <a:lnTo>
                  <a:pt x="251332" y="775596"/>
                </a:lnTo>
                <a:lnTo>
                  <a:pt x="206154" y="771547"/>
                </a:lnTo>
                <a:lnTo>
                  <a:pt x="163634" y="759873"/>
                </a:lnTo>
                <a:lnTo>
                  <a:pt x="124480" y="741282"/>
                </a:lnTo>
                <a:lnTo>
                  <a:pt x="89402" y="716486"/>
                </a:lnTo>
                <a:lnTo>
                  <a:pt x="59110" y="686194"/>
                </a:lnTo>
                <a:lnTo>
                  <a:pt x="34314" y="651116"/>
                </a:lnTo>
                <a:lnTo>
                  <a:pt x="15723" y="611962"/>
                </a:lnTo>
                <a:lnTo>
                  <a:pt x="4049" y="569442"/>
                </a:lnTo>
                <a:lnTo>
                  <a:pt x="0" y="524264"/>
                </a:lnTo>
                <a:lnTo>
                  <a:pt x="0" y="251332"/>
                </a:lnTo>
                <a:lnTo>
                  <a:pt x="4049" y="206154"/>
                </a:lnTo>
                <a:lnTo>
                  <a:pt x="15723" y="163634"/>
                </a:lnTo>
                <a:lnTo>
                  <a:pt x="34314" y="124479"/>
                </a:lnTo>
                <a:lnTo>
                  <a:pt x="59110" y="89402"/>
                </a:lnTo>
                <a:lnTo>
                  <a:pt x="89402" y="59110"/>
                </a:lnTo>
                <a:lnTo>
                  <a:pt x="124480" y="34314"/>
                </a:lnTo>
                <a:lnTo>
                  <a:pt x="163634" y="15723"/>
                </a:lnTo>
                <a:lnTo>
                  <a:pt x="206154" y="4049"/>
                </a:lnTo>
                <a:lnTo>
                  <a:pt x="251332" y="0"/>
                </a:lnTo>
                <a:lnTo>
                  <a:pt x="2700666" y="0"/>
                </a:lnTo>
                <a:lnTo>
                  <a:pt x="2749928" y="4873"/>
                </a:lnTo>
                <a:lnTo>
                  <a:pt x="2796847" y="19131"/>
                </a:lnTo>
                <a:lnTo>
                  <a:pt x="2840105" y="42226"/>
                </a:lnTo>
                <a:lnTo>
                  <a:pt x="2878385" y="73613"/>
                </a:lnTo>
                <a:lnTo>
                  <a:pt x="2909772" y="111893"/>
                </a:lnTo>
                <a:lnTo>
                  <a:pt x="2932867" y="155151"/>
                </a:lnTo>
                <a:lnTo>
                  <a:pt x="2947125" y="202070"/>
                </a:lnTo>
                <a:lnTo>
                  <a:pt x="2951998" y="251332"/>
                </a:lnTo>
                <a:lnTo>
                  <a:pt x="2951998" y="524264"/>
                </a:lnTo>
                <a:lnTo>
                  <a:pt x="2947949" y="569442"/>
                </a:lnTo>
                <a:lnTo>
                  <a:pt x="2936275" y="611962"/>
                </a:lnTo>
                <a:lnTo>
                  <a:pt x="2917684" y="651116"/>
                </a:lnTo>
                <a:lnTo>
                  <a:pt x="2892888" y="686194"/>
                </a:lnTo>
                <a:lnTo>
                  <a:pt x="2862597" y="716486"/>
                </a:lnTo>
                <a:lnTo>
                  <a:pt x="2827519" y="741282"/>
                </a:lnTo>
                <a:lnTo>
                  <a:pt x="2788364" y="759873"/>
                </a:lnTo>
                <a:lnTo>
                  <a:pt x="2745844" y="771547"/>
                </a:lnTo>
                <a:lnTo>
                  <a:pt x="2700666" y="775596"/>
                </a:lnTo>
                <a:close/>
              </a:path>
            </a:pathLst>
          </a:custGeom>
          <a:solidFill>
            <a:srgbClr val="4755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14315" y="525284"/>
            <a:ext cx="483362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МЕТОДОЛОГИЯ</a:t>
            </a:r>
            <a:r>
              <a:rPr spc="-25" dirty="0"/>
              <a:t> </a:t>
            </a:r>
            <a:r>
              <a:rPr spc="-50" dirty="0"/>
              <a:t>РАЗРАБОТКИ</a:t>
            </a:r>
          </a:p>
          <a:p>
            <a:pPr marL="12700">
              <a:lnSpc>
                <a:spcPct val="100000"/>
              </a:lnSpc>
            </a:pPr>
            <a:r>
              <a:rPr b="0" spc="-30" dirty="0">
                <a:latin typeface="Microsoft Sans Serif"/>
                <a:cs typeface="Microsoft Sans Serif"/>
              </a:rPr>
              <a:t>ИНВЕСТИЦИОННОГО</a:t>
            </a:r>
            <a:r>
              <a:rPr b="0" spc="5" dirty="0">
                <a:latin typeface="Microsoft Sans Serif"/>
                <a:cs typeface="Microsoft Sans Serif"/>
              </a:rPr>
              <a:t> </a:t>
            </a:r>
            <a:r>
              <a:rPr b="0" spc="-65" dirty="0">
                <a:latin typeface="Microsoft Sans Serif"/>
                <a:cs typeface="Microsoft Sans Serif"/>
              </a:rPr>
              <a:t>ПРОФИЛЯ</a:t>
            </a:r>
          </a:p>
        </p:txBody>
      </p:sp>
      <p:sp>
        <p:nvSpPr>
          <p:cNvPr id="4" name="object 4"/>
          <p:cNvSpPr/>
          <p:nvPr/>
        </p:nvSpPr>
        <p:spPr>
          <a:xfrm>
            <a:off x="627015" y="163627"/>
            <a:ext cx="1586865" cy="274320"/>
          </a:xfrm>
          <a:custGeom>
            <a:avLst/>
            <a:gdLst/>
            <a:ahLst/>
            <a:cxnLst/>
            <a:rect l="l" t="t" r="r" b="b"/>
            <a:pathLst>
              <a:path w="1586864" h="274320">
                <a:moveTo>
                  <a:pt x="1449872" y="273843"/>
                </a:moveTo>
                <a:lnTo>
                  <a:pt x="136921" y="273843"/>
                </a:lnTo>
                <a:lnTo>
                  <a:pt x="93644" y="266863"/>
                </a:lnTo>
                <a:lnTo>
                  <a:pt x="56057" y="247425"/>
                </a:lnTo>
                <a:lnTo>
                  <a:pt x="26418" y="217786"/>
                </a:lnTo>
                <a:lnTo>
                  <a:pt x="6980" y="180199"/>
                </a:lnTo>
                <a:lnTo>
                  <a:pt x="0" y="136921"/>
                </a:lnTo>
                <a:lnTo>
                  <a:pt x="6980" y="93644"/>
                </a:lnTo>
                <a:lnTo>
                  <a:pt x="26418" y="56057"/>
                </a:lnTo>
                <a:lnTo>
                  <a:pt x="56057" y="26418"/>
                </a:lnTo>
                <a:lnTo>
                  <a:pt x="93644" y="6980"/>
                </a:lnTo>
                <a:lnTo>
                  <a:pt x="136921" y="0"/>
                </a:lnTo>
                <a:lnTo>
                  <a:pt x="1449872" y="0"/>
                </a:lnTo>
                <a:lnTo>
                  <a:pt x="1502270" y="10422"/>
                </a:lnTo>
                <a:lnTo>
                  <a:pt x="1546691" y="40103"/>
                </a:lnTo>
                <a:lnTo>
                  <a:pt x="1576372" y="84524"/>
                </a:lnTo>
                <a:lnTo>
                  <a:pt x="1586794" y="136921"/>
                </a:lnTo>
                <a:lnTo>
                  <a:pt x="1579814" y="180199"/>
                </a:lnTo>
                <a:lnTo>
                  <a:pt x="1560377" y="217786"/>
                </a:lnTo>
                <a:lnTo>
                  <a:pt x="1530737" y="247425"/>
                </a:lnTo>
                <a:lnTo>
                  <a:pt x="1493150" y="266863"/>
                </a:lnTo>
                <a:lnTo>
                  <a:pt x="1449872" y="273843"/>
                </a:lnTo>
                <a:close/>
              </a:path>
            </a:pathLst>
          </a:custGeom>
          <a:solidFill>
            <a:srgbClr val="4755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59194" y="222825"/>
            <a:ext cx="12795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FFFFFF"/>
                </a:solidFill>
                <a:latin typeface="Arial"/>
                <a:cs typeface="Arial"/>
              </a:rPr>
              <a:t>методология</a:t>
            </a:r>
            <a:r>
              <a:rPr sz="8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-10" dirty="0">
                <a:solidFill>
                  <a:srgbClr val="FFFFFF"/>
                </a:solidFill>
                <a:latin typeface="Arial"/>
                <a:cs typeface="Arial"/>
              </a:rPr>
              <a:t>разработки</a:t>
            </a:r>
            <a:endParaRPr sz="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715186" y="1401546"/>
            <a:ext cx="2968625" cy="775970"/>
          </a:xfrm>
          <a:custGeom>
            <a:avLst/>
            <a:gdLst/>
            <a:ahLst/>
            <a:cxnLst/>
            <a:rect l="l" t="t" r="r" b="b"/>
            <a:pathLst>
              <a:path w="2968625" h="775969">
                <a:moveTo>
                  <a:pt x="0" y="256722"/>
                </a:moveTo>
                <a:lnTo>
                  <a:pt x="4136" y="210576"/>
                </a:lnTo>
                <a:lnTo>
                  <a:pt x="16061" y="167143"/>
                </a:lnTo>
                <a:lnTo>
                  <a:pt x="35050" y="127149"/>
                </a:lnTo>
                <a:lnTo>
                  <a:pt x="60377" y="91319"/>
                </a:lnTo>
                <a:lnTo>
                  <a:pt x="91319" y="60377"/>
                </a:lnTo>
                <a:lnTo>
                  <a:pt x="127149" y="35050"/>
                </a:lnTo>
                <a:lnTo>
                  <a:pt x="167143" y="16061"/>
                </a:lnTo>
                <a:lnTo>
                  <a:pt x="210576" y="4136"/>
                </a:lnTo>
                <a:lnTo>
                  <a:pt x="256722" y="0"/>
                </a:lnTo>
                <a:lnTo>
                  <a:pt x="2711397" y="0"/>
                </a:lnTo>
                <a:lnTo>
                  <a:pt x="2761715" y="4978"/>
                </a:lnTo>
                <a:lnTo>
                  <a:pt x="2809640" y="19541"/>
                </a:lnTo>
                <a:lnTo>
                  <a:pt x="2853827" y="43132"/>
                </a:lnTo>
                <a:lnTo>
                  <a:pt x="2892927" y="75192"/>
                </a:lnTo>
                <a:lnTo>
                  <a:pt x="2924987" y="114292"/>
                </a:lnTo>
                <a:lnTo>
                  <a:pt x="2948578" y="158479"/>
                </a:lnTo>
                <a:lnTo>
                  <a:pt x="2963141" y="206404"/>
                </a:lnTo>
                <a:lnTo>
                  <a:pt x="2968120" y="256722"/>
                </a:lnTo>
                <a:lnTo>
                  <a:pt x="2968120" y="518874"/>
                </a:lnTo>
                <a:lnTo>
                  <a:pt x="2963984" y="565020"/>
                </a:lnTo>
                <a:lnTo>
                  <a:pt x="2952059" y="608453"/>
                </a:lnTo>
                <a:lnTo>
                  <a:pt x="2933070" y="648447"/>
                </a:lnTo>
                <a:lnTo>
                  <a:pt x="2907742" y="684277"/>
                </a:lnTo>
                <a:lnTo>
                  <a:pt x="2876800" y="715219"/>
                </a:lnTo>
                <a:lnTo>
                  <a:pt x="2840970" y="740546"/>
                </a:lnTo>
                <a:lnTo>
                  <a:pt x="2800976" y="759535"/>
                </a:lnTo>
                <a:lnTo>
                  <a:pt x="2757543" y="771460"/>
                </a:lnTo>
                <a:lnTo>
                  <a:pt x="2711397" y="775596"/>
                </a:lnTo>
                <a:lnTo>
                  <a:pt x="256722" y="775596"/>
                </a:lnTo>
                <a:lnTo>
                  <a:pt x="210576" y="771460"/>
                </a:lnTo>
                <a:lnTo>
                  <a:pt x="167143" y="759535"/>
                </a:lnTo>
                <a:lnTo>
                  <a:pt x="127149" y="740546"/>
                </a:lnTo>
                <a:lnTo>
                  <a:pt x="91319" y="715219"/>
                </a:lnTo>
                <a:lnTo>
                  <a:pt x="60377" y="684277"/>
                </a:lnTo>
                <a:lnTo>
                  <a:pt x="35050" y="648447"/>
                </a:lnTo>
                <a:lnTo>
                  <a:pt x="16061" y="608453"/>
                </a:lnTo>
                <a:lnTo>
                  <a:pt x="4136" y="565020"/>
                </a:lnTo>
                <a:lnTo>
                  <a:pt x="0" y="518874"/>
                </a:lnTo>
                <a:lnTo>
                  <a:pt x="0" y="256722"/>
                </a:lnTo>
                <a:close/>
              </a:path>
            </a:pathLst>
          </a:custGeom>
          <a:ln w="12699">
            <a:solidFill>
              <a:srgbClr val="4755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076017" y="1604631"/>
            <a:ext cx="225615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26745">
              <a:lnSpc>
                <a:spcPct val="100000"/>
              </a:lnSpc>
              <a:spcBef>
                <a:spcPts val="100"/>
              </a:spcBef>
            </a:pPr>
            <a:r>
              <a:rPr sz="1100" b="1" spc="-5" dirty="0">
                <a:solidFill>
                  <a:srgbClr val="4755A0"/>
                </a:solidFill>
                <a:latin typeface="Arial"/>
                <a:cs typeface="Arial"/>
              </a:rPr>
              <a:t>РЕАЛИЗАЦИЯ </a:t>
            </a:r>
            <a:r>
              <a:rPr sz="1100" b="1" dirty="0">
                <a:solidFill>
                  <a:srgbClr val="4755A0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4755A0"/>
                </a:solidFill>
                <a:latin typeface="Arial"/>
                <a:cs typeface="Arial"/>
              </a:rPr>
              <a:t>ИНВЕСТИЦИОННЫХ</a:t>
            </a:r>
            <a:r>
              <a:rPr sz="1100" b="1" spc="-25" dirty="0">
                <a:solidFill>
                  <a:srgbClr val="4755A0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4755A0"/>
                </a:solidFill>
                <a:latin typeface="Arial"/>
                <a:cs typeface="Arial"/>
              </a:rPr>
              <a:t>ПРОЕКТОВ</a:t>
            </a:r>
            <a:endParaRPr sz="11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564502" y="1517141"/>
            <a:ext cx="145796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59410">
              <a:lnSpc>
                <a:spcPct val="100000"/>
              </a:lnSpc>
              <a:spcBef>
                <a:spcPts val="100"/>
              </a:spcBef>
            </a:pPr>
            <a:r>
              <a:rPr sz="1100" b="1" spc="-5" dirty="0">
                <a:solidFill>
                  <a:srgbClr val="4755A0"/>
                </a:solidFill>
                <a:latin typeface="Arial"/>
                <a:cs typeface="Arial"/>
              </a:rPr>
              <a:t>РЕШЕНИЕ </a:t>
            </a:r>
            <a:r>
              <a:rPr sz="1100" b="1" dirty="0">
                <a:solidFill>
                  <a:srgbClr val="4755A0"/>
                </a:solidFill>
                <a:latin typeface="Arial"/>
                <a:cs typeface="Arial"/>
              </a:rPr>
              <a:t> ТЕКУЩИХ</a:t>
            </a:r>
            <a:r>
              <a:rPr sz="1100" b="1" spc="-65" dirty="0">
                <a:solidFill>
                  <a:srgbClr val="4755A0"/>
                </a:solidFill>
                <a:latin typeface="Arial"/>
                <a:cs typeface="Arial"/>
              </a:rPr>
              <a:t> </a:t>
            </a:r>
            <a:r>
              <a:rPr sz="1100" b="1" spc="-15" dirty="0">
                <a:solidFill>
                  <a:srgbClr val="4755A0"/>
                </a:solidFill>
                <a:latin typeface="Arial"/>
                <a:cs typeface="Arial"/>
              </a:rPr>
              <a:t>ПРОБЛЕМ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716904" y="2294500"/>
            <a:ext cx="2966720" cy="720090"/>
          </a:xfrm>
          <a:custGeom>
            <a:avLst/>
            <a:gdLst/>
            <a:ahLst/>
            <a:cxnLst/>
            <a:rect l="l" t="t" r="r" b="b"/>
            <a:pathLst>
              <a:path w="2966720" h="720089">
                <a:moveTo>
                  <a:pt x="2742897" y="719999"/>
                </a:moveTo>
                <a:lnTo>
                  <a:pt x="223502" y="719999"/>
                </a:lnTo>
                <a:lnTo>
                  <a:pt x="178458" y="715459"/>
                </a:lnTo>
                <a:lnTo>
                  <a:pt x="136505" y="702436"/>
                </a:lnTo>
                <a:lnTo>
                  <a:pt x="98540" y="681829"/>
                </a:lnTo>
                <a:lnTo>
                  <a:pt x="65462" y="654537"/>
                </a:lnTo>
                <a:lnTo>
                  <a:pt x="38170" y="621459"/>
                </a:lnTo>
                <a:lnTo>
                  <a:pt x="17563" y="583494"/>
                </a:lnTo>
                <a:lnTo>
                  <a:pt x="4540" y="541541"/>
                </a:lnTo>
                <a:lnTo>
                  <a:pt x="0" y="496497"/>
                </a:lnTo>
                <a:lnTo>
                  <a:pt x="0" y="223502"/>
                </a:lnTo>
                <a:lnTo>
                  <a:pt x="4540" y="178458"/>
                </a:lnTo>
                <a:lnTo>
                  <a:pt x="17563" y="136505"/>
                </a:lnTo>
                <a:lnTo>
                  <a:pt x="38170" y="98540"/>
                </a:lnTo>
                <a:lnTo>
                  <a:pt x="65462" y="65462"/>
                </a:lnTo>
                <a:lnTo>
                  <a:pt x="98540" y="38170"/>
                </a:lnTo>
                <a:lnTo>
                  <a:pt x="136505" y="17563"/>
                </a:lnTo>
                <a:lnTo>
                  <a:pt x="178458" y="4540"/>
                </a:lnTo>
                <a:lnTo>
                  <a:pt x="223502" y="0"/>
                </a:lnTo>
                <a:lnTo>
                  <a:pt x="2742897" y="0"/>
                </a:lnTo>
                <a:lnTo>
                  <a:pt x="2786704" y="4334"/>
                </a:lnTo>
                <a:lnTo>
                  <a:pt x="2828428" y="17013"/>
                </a:lnTo>
                <a:lnTo>
                  <a:pt x="2866897" y="37550"/>
                </a:lnTo>
                <a:lnTo>
                  <a:pt x="2900938" y="65462"/>
                </a:lnTo>
                <a:lnTo>
                  <a:pt x="2928849" y="99503"/>
                </a:lnTo>
                <a:lnTo>
                  <a:pt x="2949386" y="137971"/>
                </a:lnTo>
                <a:lnTo>
                  <a:pt x="2962065" y="179695"/>
                </a:lnTo>
                <a:lnTo>
                  <a:pt x="2966399" y="223502"/>
                </a:lnTo>
                <a:lnTo>
                  <a:pt x="2966399" y="496497"/>
                </a:lnTo>
                <a:lnTo>
                  <a:pt x="2961859" y="541541"/>
                </a:lnTo>
                <a:lnTo>
                  <a:pt x="2948836" y="583494"/>
                </a:lnTo>
                <a:lnTo>
                  <a:pt x="2928229" y="621459"/>
                </a:lnTo>
                <a:lnTo>
                  <a:pt x="2900937" y="654537"/>
                </a:lnTo>
                <a:lnTo>
                  <a:pt x="2867860" y="681829"/>
                </a:lnTo>
                <a:lnTo>
                  <a:pt x="2829895" y="702436"/>
                </a:lnTo>
                <a:lnTo>
                  <a:pt x="2787941" y="715459"/>
                </a:lnTo>
                <a:lnTo>
                  <a:pt x="2742897" y="719999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912541" y="2393896"/>
            <a:ext cx="200152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800" b="1" spc="-5" dirty="0">
                <a:solidFill>
                  <a:srgbClr val="4755A0"/>
                </a:solidFill>
                <a:latin typeface="Arial"/>
                <a:cs typeface="Arial"/>
              </a:rPr>
              <a:t>Описание текущих проектов </a:t>
            </a:r>
            <a:r>
              <a:rPr sz="800" b="1" dirty="0">
                <a:solidFill>
                  <a:srgbClr val="4755A0"/>
                </a:solidFill>
                <a:latin typeface="Arial"/>
                <a:cs typeface="Arial"/>
              </a:rPr>
              <a:t>МО, </a:t>
            </a:r>
            <a:r>
              <a:rPr sz="800" b="1" spc="5" dirty="0">
                <a:solidFill>
                  <a:srgbClr val="4755A0"/>
                </a:solidFill>
                <a:latin typeface="Arial"/>
                <a:cs typeface="Arial"/>
              </a:rPr>
              <a:t> </a:t>
            </a:r>
            <a:r>
              <a:rPr sz="800" b="1" spc="-10" dirty="0">
                <a:solidFill>
                  <a:srgbClr val="4755A0"/>
                </a:solidFill>
                <a:latin typeface="Arial"/>
                <a:cs typeface="Arial"/>
              </a:rPr>
              <a:t>которые реализуются </a:t>
            </a:r>
            <a:r>
              <a:rPr sz="800" b="1" dirty="0">
                <a:solidFill>
                  <a:srgbClr val="4755A0"/>
                </a:solidFill>
                <a:latin typeface="Arial"/>
                <a:cs typeface="Arial"/>
              </a:rPr>
              <a:t>и </a:t>
            </a:r>
            <a:r>
              <a:rPr sz="800" b="1" spc="-10" dirty="0">
                <a:solidFill>
                  <a:srgbClr val="4755A0"/>
                </a:solidFill>
                <a:latin typeface="Arial"/>
                <a:cs typeface="Arial"/>
              </a:rPr>
              <a:t>планируются </a:t>
            </a:r>
            <a:r>
              <a:rPr sz="800" b="1" dirty="0">
                <a:solidFill>
                  <a:srgbClr val="4755A0"/>
                </a:solidFill>
                <a:latin typeface="Arial"/>
                <a:cs typeface="Arial"/>
              </a:rPr>
              <a:t>к </a:t>
            </a:r>
            <a:r>
              <a:rPr sz="800" b="1" spc="-210" dirty="0">
                <a:solidFill>
                  <a:srgbClr val="4755A0"/>
                </a:solidFill>
                <a:latin typeface="Arial"/>
                <a:cs typeface="Arial"/>
              </a:rPr>
              <a:t> </a:t>
            </a:r>
            <a:r>
              <a:rPr sz="800" b="1" spc="-10" dirty="0">
                <a:solidFill>
                  <a:srgbClr val="4755A0"/>
                </a:solidFill>
                <a:latin typeface="Arial"/>
                <a:cs typeface="Arial"/>
              </a:rPr>
              <a:t>реализации </a:t>
            </a:r>
            <a:r>
              <a:rPr sz="800" b="1" spc="-5" dirty="0">
                <a:solidFill>
                  <a:srgbClr val="4755A0"/>
                </a:solidFill>
                <a:latin typeface="Arial"/>
                <a:cs typeface="Arial"/>
              </a:rPr>
              <a:t>как администрацией, так </a:t>
            </a:r>
            <a:r>
              <a:rPr sz="800" b="1" dirty="0">
                <a:solidFill>
                  <a:srgbClr val="4755A0"/>
                </a:solidFill>
                <a:latin typeface="Arial"/>
                <a:cs typeface="Arial"/>
              </a:rPr>
              <a:t>и </a:t>
            </a:r>
            <a:r>
              <a:rPr sz="800" b="1" spc="-210" dirty="0">
                <a:solidFill>
                  <a:srgbClr val="4755A0"/>
                </a:solidFill>
                <a:latin typeface="Arial"/>
                <a:cs typeface="Arial"/>
              </a:rPr>
              <a:t> </a:t>
            </a:r>
            <a:r>
              <a:rPr sz="800" b="1" spc="-10" dirty="0">
                <a:solidFill>
                  <a:srgbClr val="4755A0"/>
                </a:solidFill>
                <a:latin typeface="Arial"/>
                <a:cs typeface="Arial"/>
              </a:rPr>
              <a:t>бизнесом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716904" y="3116366"/>
            <a:ext cx="2966720" cy="720090"/>
          </a:xfrm>
          <a:custGeom>
            <a:avLst/>
            <a:gdLst/>
            <a:ahLst/>
            <a:cxnLst/>
            <a:rect l="l" t="t" r="r" b="b"/>
            <a:pathLst>
              <a:path w="2966720" h="720089">
                <a:moveTo>
                  <a:pt x="2742897" y="720000"/>
                </a:moveTo>
                <a:lnTo>
                  <a:pt x="223502" y="720000"/>
                </a:lnTo>
                <a:lnTo>
                  <a:pt x="178458" y="715459"/>
                </a:lnTo>
                <a:lnTo>
                  <a:pt x="136505" y="702436"/>
                </a:lnTo>
                <a:lnTo>
                  <a:pt x="98540" y="681829"/>
                </a:lnTo>
                <a:lnTo>
                  <a:pt x="65462" y="654537"/>
                </a:lnTo>
                <a:lnTo>
                  <a:pt x="38170" y="621459"/>
                </a:lnTo>
                <a:lnTo>
                  <a:pt x="17563" y="583494"/>
                </a:lnTo>
                <a:lnTo>
                  <a:pt x="4540" y="541541"/>
                </a:lnTo>
                <a:lnTo>
                  <a:pt x="0" y="496497"/>
                </a:lnTo>
                <a:lnTo>
                  <a:pt x="0" y="223502"/>
                </a:lnTo>
                <a:lnTo>
                  <a:pt x="4540" y="178458"/>
                </a:lnTo>
                <a:lnTo>
                  <a:pt x="17563" y="136505"/>
                </a:lnTo>
                <a:lnTo>
                  <a:pt x="38170" y="98540"/>
                </a:lnTo>
                <a:lnTo>
                  <a:pt x="65462" y="65462"/>
                </a:lnTo>
                <a:lnTo>
                  <a:pt x="98540" y="38170"/>
                </a:lnTo>
                <a:lnTo>
                  <a:pt x="136505" y="17563"/>
                </a:lnTo>
                <a:lnTo>
                  <a:pt x="178458" y="4540"/>
                </a:lnTo>
                <a:lnTo>
                  <a:pt x="223502" y="0"/>
                </a:lnTo>
                <a:lnTo>
                  <a:pt x="2742897" y="0"/>
                </a:lnTo>
                <a:lnTo>
                  <a:pt x="2786704" y="4334"/>
                </a:lnTo>
                <a:lnTo>
                  <a:pt x="2828428" y="17013"/>
                </a:lnTo>
                <a:lnTo>
                  <a:pt x="2866897" y="37550"/>
                </a:lnTo>
                <a:lnTo>
                  <a:pt x="2900938" y="65462"/>
                </a:lnTo>
                <a:lnTo>
                  <a:pt x="2928849" y="99503"/>
                </a:lnTo>
                <a:lnTo>
                  <a:pt x="2949386" y="137971"/>
                </a:lnTo>
                <a:lnTo>
                  <a:pt x="2962065" y="179695"/>
                </a:lnTo>
                <a:lnTo>
                  <a:pt x="2966399" y="223502"/>
                </a:lnTo>
                <a:lnTo>
                  <a:pt x="2966399" y="496497"/>
                </a:lnTo>
                <a:lnTo>
                  <a:pt x="2961859" y="541541"/>
                </a:lnTo>
                <a:lnTo>
                  <a:pt x="2948836" y="583494"/>
                </a:lnTo>
                <a:lnTo>
                  <a:pt x="2928229" y="621459"/>
                </a:lnTo>
                <a:lnTo>
                  <a:pt x="2900937" y="654537"/>
                </a:lnTo>
                <a:lnTo>
                  <a:pt x="2867860" y="681829"/>
                </a:lnTo>
                <a:lnTo>
                  <a:pt x="2829895" y="702436"/>
                </a:lnTo>
                <a:lnTo>
                  <a:pt x="2787941" y="715459"/>
                </a:lnTo>
                <a:lnTo>
                  <a:pt x="2742897" y="72000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912541" y="3276723"/>
            <a:ext cx="14204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4755A0"/>
                </a:solidFill>
                <a:latin typeface="Arial"/>
                <a:cs typeface="Arial"/>
              </a:rPr>
              <a:t>Формирование траектории </a:t>
            </a:r>
            <a:r>
              <a:rPr sz="800" b="1" spc="-5" dirty="0">
                <a:solidFill>
                  <a:srgbClr val="4755A0"/>
                </a:solidFill>
                <a:latin typeface="Arial"/>
                <a:cs typeface="Arial"/>
              </a:rPr>
              <a:t> </a:t>
            </a:r>
            <a:r>
              <a:rPr sz="800" b="1" dirty="0">
                <a:solidFill>
                  <a:srgbClr val="4755A0"/>
                </a:solidFill>
                <a:latin typeface="Arial"/>
                <a:cs typeface="Arial"/>
              </a:rPr>
              <a:t>и </a:t>
            </a:r>
            <a:r>
              <a:rPr sz="800" b="1" spc="-10" dirty="0">
                <a:solidFill>
                  <a:srgbClr val="4755A0"/>
                </a:solidFill>
                <a:latin typeface="Arial"/>
                <a:cs typeface="Arial"/>
              </a:rPr>
              <a:t>потенциала </a:t>
            </a:r>
            <a:r>
              <a:rPr sz="800" b="1" spc="-5" dirty="0">
                <a:solidFill>
                  <a:srgbClr val="4755A0"/>
                </a:solidFill>
                <a:latin typeface="Arial"/>
                <a:cs typeface="Arial"/>
              </a:rPr>
              <a:t>развития </a:t>
            </a:r>
            <a:r>
              <a:rPr sz="800" b="1" dirty="0">
                <a:solidFill>
                  <a:srgbClr val="4755A0"/>
                </a:solidFill>
                <a:latin typeface="Arial"/>
                <a:cs typeface="Arial"/>
              </a:rPr>
              <a:t>МО </a:t>
            </a:r>
            <a:r>
              <a:rPr sz="800" b="1" spc="5" dirty="0">
                <a:solidFill>
                  <a:srgbClr val="4755A0"/>
                </a:solidFill>
                <a:latin typeface="Arial"/>
                <a:cs typeface="Arial"/>
              </a:rPr>
              <a:t> </a:t>
            </a:r>
            <a:r>
              <a:rPr sz="800" b="1" dirty="0">
                <a:solidFill>
                  <a:srgbClr val="4755A0"/>
                </a:solidFill>
                <a:latin typeface="Arial"/>
                <a:cs typeface="Arial"/>
              </a:rPr>
              <a:t>в</a:t>
            </a:r>
            <a:r>
              <a:rPr sz="800" b="1" spc="-15" dirty="0">
                <a:solidFill>
                  <a:srgbClr val="4755A0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4755A0"/>
                </a:solidFill>
                <a:latin typeface="Arial"/>
                <a:cs typeface="Arial"/>
              </a:rPr>
              <a:t>ближайшие</a:t>
            </a:r>
            <a:r>
              <a:rPr sz="800" b="1" spc="-10" dirty="0">
                <a:solidFill>
                  <a:srgbClr val="4755A0"/>
                </a:solidFill>
                <a:latin typeface="Arial"/>
                <a:cs typeface="Arial"/>
              </a:rPr>
              <a:t> годы</a:t>
            </a:r>
            <a:endParaRPr sz="800">
              <a:latin typeface="Arial"/>
              <a:cs typeface="Arial"/>
            </a:endParaRPr>
          </a:p>
        </p:txBody>
      </p:sp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42409" y="2482560"/>
            <a:ext cx="359999" cy="359999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6819477" y="1401546"/>
            <a:ext cx="2968625" cy="775970"/>
          </a:xfrm>
          <a:custGeom>
            <a:avLst/>
            <a:gdLst/>
            <a:ahLst/>
            <a:cxnLst/>
            <a:rect l="l" t="t" r="r" b="b"/>
            <a:pathLst>
              <a:path w="2968625" h="775969">
                <a:moveTo>
                  <a:pt x="0" y="256722"/>
                </a:moveTo>
                <a:lnTo>
                  <a:pt x="4136" y="210576"/>
                </a:lnTo>
                <a:lnTo>
                  <a:pt x="16061" y="167143"/>
                </a:lnTo>
                <a:lnTo>
                  <a:pt x="35049" y="127149"/>
                </a:lnTo>
                <a:lnTo>
                  <a:pt x="60377" y="91319"/>
                </a:lnTo>
                <a:lnTo>
                  <a:pt x="91319" y="60377"/>
                </a:lnTo>
                <a:lnTo>
                  <a:pt x="127149" y="35050"/>
                </a:lnTo>
                <a:lnTo>
                  <a:pt x="167143" y="16061"/>
                </a:lnTo>
                <a:lnTo>
                  <a:pt x="210575" y="4136"/>
                </a:lnTo>
                <a:lnTo>
                  <a:pt x="256721" y="0"/>
                </a:lnTo>
                <a:lnTo>
                  <a:pt x="2711396" y="0"/>
                </a:lnTo>
                <a:lnTo>
                  <a:pt x="2761714" y="4978"/>
                </a:lnTo>
                <a:lnTo>
                  <a:pt x="2809640" y="19541"/>
                </a:lnTo>
                <a:lnTo>
                  <a:pt x="2853826" y="43132"/>
                </a:lnTo>
                <a:lnTo>
                  <a:pt x="2892927" y="75192"/>
                </a:lnTo>
                <a:lnTo>
                  <a:pt x="2924987" y="114292"/>
                </a:lnTo>
                <a:lnTo>
                  <a:pt x="2948577" y="158479"/>
                </a:lnTo>
                <a:lnTo>
                  <a:pt x="2963141" y="206404"/>
                </a:lnTo>
                <a:lnTo>
                  <a:pt x="2968119" y="256722"/>
                </a:lnTo>
                <a:lnTo>
                  <a:pt x="2968119" y="518874"/>
                </a:lnTo>
                <a:lnTo>
                  <a:pt x="2963983" y="565020"/>
                </a:lnTo>
                <a:lnTo>
                  <a:pt x="2952058" y="608453"/>
                </a:lnTo>
                <a:lnTo>
                  <a:pt x="2933069" y="648447"/>
                </a:lnTo>
                <a:lnTo>
                  <a:pt x="2907741" y="684277"/>
                </a:lnTo>
                <a:lnTo>
                  <a:pt x="2876800" y="715219"/>
                </a:lnTo>
                <a:lnTo>
                  <a:pt x="2840969" y="740546"/>
                </a:lnTo>
                <a:lnTo>
                  <a:pt x="2800975" y="759535"/>
                </a:lnTo>
                <a:lnTo>
                  <a:pt x="2757543" y="771460"/>
                </a:lnTo>
                <a:lnTo>
                  <a:pt x="2711396" y="775596"/>
                </a:lnTo>
                <a:lnTo>
                  <a:pt x="256721" y="775596"/>
                </a:lnTo>
                <a:lnTo>
                  <a:pt x="210575" y="771460"/>
                </a:lnTo>
                <a:lnTo>
                  <a:pt x="167143" y="759535"/>
                </a:lnTo>
                <a:lnTo>
                  <a:pt x="127149" y="740546"/>
                </a:lnTo>
                <a:lnTo>
                  <a:pt x="91319" y="715219"/>
                </a:lnTo>
                <a:lnTo>
                  <a:pt x="60377" y="684277"/>
                </a:lnTo>
                <a:lnTo>
                  <a:pt x="35049" y="648447"/>
                </a:lnTo>
                <a:lnTo>
                  <a:pt x="16061" y="608453"/>
                </a:lnTo>
                <a:lnTo>
                  <a:pt x="4136" y="565020"/>
                </a:lnTo>
                <a:lnTo>
                  <a:pt x="0" y="518874"/>
                </a:lnTo>
                <a:lnTo>
                  <a:pt x="0" y="256722"/>
                </a:lnTo>
                <a:close/>
              </a:path>
            </a:pathLst>
          </a:custGeom>
          <a:ln w="12699">
            <a:solidFill>
              <a:srgbClr val="4755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821196" y="2294500"/>
            <a:ext cx="2966720" cy="720090"/>
          </a:xfrm>
          <a:custGeom>
            <a:avLst/>
            <a:gdLst/>
            <a:ahLst/>
            <a:cxnLst/>
            <a:rect l="l" t="t" r="r" b="b"/>
            <a:pathLst>
              <a:path w="2966720" h="720089">
                <a:moveTo>
                  <a:pt x="2742897" y="719999"/>
                </a:moveTo>
                <a:lnTo>
                  <a:pt x="223502" y="719999"/>
                </a:lnTo>
                <a:lnTo>
                  <a:pt x="178459" y="715459"/>
                </a:lnTo>
                <a:lnTo>
                  <a:pt x="136505" y="702436"/>
                </a:lnTo>
                <a:lnTo>
                  <a:pt x="98540" y="681829"/>
                </a:lnTo>
                <a:lnTo>
                  <a:pt x="65462" y="654537"/>
                </a:lnTo>
                <a:lnTo>
                  <a:pt x="38170" y="621459"/>
                </a:lnTo>
                <a:lnTo>
                  <a:pt x="17563" y="583494"/>
                </a:lnTo>
                <a:lnTo>
                  <a:pt x="4540" y="541541"/>
                </a:lnTo>
                <a:lnTo>
                  <a:pt x="0" y="496497"/>
                </a:lnTo>
                <a:lnTo>
                  <a:pt x="0" y="223502"/>
                </a:lnTo>
                <a:lnTo>
                  <a:pt x="4540" y="178458"/>
                </a:lnTo>
                <a:lnTo>
                  <a:pt x="17563" y="136505"/>
                </a:lnTo>
                <a:lnTo>
                  <a:pt x="38170" y="98540"/>
                </a:lnTo>
                <a:lnTo>
                  <a:pt x="65462" y="65462"/>
                </a:lnTo>
                <a:lnTo>
                  <a:pt x="98540" y="38170"/>
                </a:lnTo>
                <a:lnTo>
                  <a:pt x="136505" y="17563"/>
                </a:lnTo>
                <a:lnTo>
                  <a:pt x="178459" y="4540"/>
                </a:lnTo>
                <a:lnTo>
                  <a:pt x="223502" y="0"/>
                </a:lnTo>
                <a:lnTo>
                  <a:pt x="2742897" y="0"/>
                </a:lnTo>
                <a:lnTo>
                  <a:pt x="2786704" y="4334"/>
                </a:lnTo>
                <a:lnTo>
                  <a:pt x="2828428" y="17013"/>
                </a:lnTo>
                <a:lnTo>
                  <a:pt x="2866896" y="37550"/>
                </a:lnTo>
                <a:lnTo>
                  <a:pt x="2900937" y="65462"/>
                </a:lnTo>
                <a:lnTo>
                  <a:pt x="2928848" y="99503"/>
                </a:lnTo>
                <a:lnTo>
                  <a:pt x="2949386" y="137971"/>
                </a:lnTo>
                <a:lnTo>
                  <a:pt x="2962065" y="179695"/>
                </a:lnTo>
                <a:lnTo>
                  <a:pt x="2966399" y="223502"/>
                </a:lnTo>
                <a:lnTo>
                  <a:pt x="2966399" y="496497"/>
                </a:lnTo>
                <a:lnTo>
                  <a:pt x="2961859" y="541541"/>
                </a:lnTo>
                <a:lnTo>
                  <a:pt x="2948836" y="583494"/>
                </a:lnTo>
                <a:lnTo>
                  <a:pt x="2928229" y="621459"/>
                </a:lnTo>
                <a:lnTo>
                  <a:pt x="2900937" y="654537"/>
                </a:lnTo>
                <a:lnTo>
                  <a:pt x="2867859" y="681829"/>
                </a:lnTo>
                <a:lnTo>
                  <a:pt x="2829894" y="702436"/>
                </a:lnTo>
                <a:lnTo>
                  <a:pt x="2787941" y="715459"/>
                </a:lnTo>
                <a:lnTo>
                  <a:pt x="2742897" y="719999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7016832" y="2515816"/>
            <a:ext cx="147701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4755A0"/>
                </a:solidFill>
                <a:latin typeface="Arial"/>
                <a:cs typeface="Arial"/>
              </a:rPr>
              <a:t>Выявление проблемных зон </a:t>
            </a:r>
            <a:r>
              <a:rPr sz="800" b="1" spc="-210" dirty="0">
                <a:solidFill>
                  <a:srgbClr val="4755A0"/>
                </a:solidFill>
                <a:latin typeface="Arial"/>
                <a:cs typeface="Arial"/>
              </a:rPr>
              <a:t> </a:t>
            </a:r>
            <a:r>
              <a:rPr sz="800" b="1" dirty="0">
                <a:solidFill>
                  <a:srgbClr val="4755A0"/>
                </a:solidFill>
                <a:latin typeface="Arial"/>
                <a:cs typeface="Arial"/>
              </a:rPr>
              <a:t>и</a:t>
            </a:r>
            <a:r>
              <a:rPr sz="800" b="1" spc="-10" dirty="0">
                <a:solidFill>
                  <a:srgbClr val="4755A0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4755A0"/>
                </a:solidFill>
                <a:latin typeface="Arial"/>
                <a:cs typeface="Arial"/>
              </a:rPr>
              <a:t>слабых</a:t>
            </a:r>
            <a:r>
              <a:rPr sz="800" b="1" spc="-10" dirty="0">
                <a:solidFill>
                  <a:srgbClr val="4755A0"/>
                </a:solidFill>
                <a:latin typeface="Arial"/>
                <a:cs typeface="Arial"/>
              </a:rPr>
              <a:t> сторон </a:t>
            </a:r>
            <a:r>
              <a:rPr sz="800" b="1" dirty="0">
                <a:solidFill>
                  <a:srgbClr val="4755A0"/>
                </a:solidFill>
                <a:latin typeface="Arial"/>
                <a:cs typeface="Arial"/>
              </a:rPr>
              <a:t>МО</a:t>
            </a:r>
            <a:endParaRPr sz="8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821196" y="3116366"/>
            <a:ext cx="2966720" cy="720090"/>
          </a:xfrm>
          <a:custGeom>
            <a:avLst/>
            <a:gdLst/>
            <a:ahLst/>
            <a:cxnLst/>
            <a:rect l="l" t="t" r="r" b="b"/>
            <a:pathLst>
              <a:path w="2966720" h="720089">
                <a:moveTo>
                  <a:pt x="2742897" y="720000"/>
                </a:moveTo>
                <a:lnTo>
                  <a:pt x="223502" y="720000"/>
                </a:lnTo>
                <a:lnTo>
                  <a:pt x="178459" y="715459"/>
                </a:lnTo>
                <a:lnTo>
                  <a:pt x="136505" y="702436"/>
                </a:lnTo>
                <a:lnTo>
                  <a:pt x="98540" y="681829"/>
                </a:lnTo>
                <a:lnTo>
                  <a:pt x="65462" y="654537"/>
                </a:lnTo>
                <a:lnTo>
                  <a:pt x="38170" y="621459"/>
                </a:lnTo>
                <a:lnTo>
                  <a:pt x="17563" y="583494"/>
                </a:lnTo>
                <a:lnTo>
                  <a:pt x="4540" y="541541"/>
                </a:lnTo>
                <a:lnTo>
                  <a:pt x="0" y="496497"/>
                </a:lnTo>
                <a:lnTo>
                  <a:pt x="0" y="223502"/>
                </a:lnTo>
                <a:lnTo>
                  <a:pt x="4540" y="178458"/>
                </a:lnTo>
                <a:lnTo>
                  <a:pt x="17563" y="136505"/>
                </a:lnTo>
                <a:lnTo>
                  <a:pt x="38170" y="98540"/>
                </a:lnTo>
                <a:lnTo>
                  <a:pt x="65462" y="65462"/>
                </a:lnTo>
                <a:lnTo>
                  <a:pt x="98540" y="38170"/>
                </a:lnTo>
                <a:lnTo>
                  <a:pt x="136505" y="17563"/>
                </a:lnTo>
                <a:lnTo>
                  <a:pt x="178459" y="4540"/>
                </a:lnTo>
                <a:lnTo>
                  <a:pt x="223502" y="0"/>
                </a:lnTo>
                <a:lnTo>
                  <a:pt x="2742897" y="0"/>
                </a:lnTo>
                <a:lnTo>
                  <a:pt x="2786704" y="4334"/>
                </a:lnTo>
                <a:lnTo>
                  <a:pt x="2828428" y="17013"/>
                </a:lnTo>
                <a:lnTo>
                  <a:pt x="2866896" y="37550"/>
                </a:lnTo>
                <a:lnTo>
                  <a:pt x="2900937" y="65462"/>
                </a:lnTo>
                <a:lnTo>
                  <a:pt x="2928848" y="99503"/>
                </a:lnTo>
                <a:lnTo>
                  <a:pt x="2949386" y="137971"/>
                </a:lnTo>
                <a:lnTo>
                  <a:pt x="2962065" y="179695"/>
                </a:lnTo>
                <a:lnTo>
                  <a:pt x="2966399" y="223502"/>
                </a:lnTo>
                <a:lnTo>
                  <a:pt x="2966399" y="496497"/>
                </a:lnTo>
                <a:lnTo>
                  <a:pt x="2961859" y="541541"/>
                </a:lnTo>
                <a:lnTo>
                  <a:pt x="2948836" y="583494"/>
                </a:lnTo>
                <a:lnTo>
                  <a:pt x="2928229" y="621459"/>
                </a:lnTo>
                <a:lnTo>
                  <a:pt x="2900937" y="654537"/>
                </a:lnTo>
                <a:lnTo>
                  <a:pt x="2867859" y="681829"/>
                </a:lnTo>
                <a:lnTo>
                  <a:pt x="2829894" y="702436"/>
                </a:lnTo>
                <a:lnTo>
                  <a:pt x="2787941" y="715459"/>
                </a:lnTo>
                <a:lnTo>
                  <a:pt x="2742897" y="72000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7016832" y="3276723"/>
            <a:ext cx="17062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4755A0"/>
                </a:solidFill>
                <a:latin typeface="Arial"/>
                <a:cs typeface="Arial"/>
              </a:rPr>
              <a:t>Формирование предложений</a:t>
            </a:r>
            <a:endParaRPr sz="8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800" b="1" dirty="0">
                <a:solidFill>
                  <a:srgbClr val="4755A0"/>
                </a:solidFill>
                <a:latin typeface="Arial"/>
                <a:cs typeface="Arial"/>
              </a:rPr>
              <a:t>по </a:t>
            </a:r>
            <a:r>
              <a:rPr sz="800" b="1" spc="-10" dirty="0">
                <a:solidFill>
                  <a:srgbClr val="4755A0"/>
                </a:solidFill>
                <a:latin typeface="Arial"/>
                <a:cs typeface="Arial"/>
              </a:rPr>
              <a:t>улучшению </a:t>
            </a:r>
            <a:r>
              <a:rPr sz="800" b="1" spc="-5" dirty="0">
                <a:solidFill>
                  <a:srgbClr val="4755A0"/>
                </a:solidFill>
                <a:latin typeface="Arial"/>
                <a:cs typeface="Arial"/>
              </a:rPr>
              <a:t>текущей ситуации </a:t>
            </a:r>
            <a:r>
              <a:rPr sz="800" b="1" spc="-210" dirty="0">
                <a:solidFill>
                  <a:srgbClr val="4755A0"/>
                </a:solidFill>
                <a:latin typeface="Arial"/>
                <a:cs typeface="Arial"/>
              </a:rPr>
              <a:t> </a:t>
            </a:r>
            <a:r>
              <a:rPr sz="800" b="1" dirty="0">
                <a:solidFill>
                  <a:srgbClr val="4755A0"/>
                </a:solidFill>
                <a:latin typeface="Arial"/>
                <a:cs typeface="Arial"/>
              </a:rPr>
              <a:t>в</a:t>
            </a:r>
            <a:r>
              <a:rPr sz="800" b="1" spc="-10" dirty="0">
                <a:solidFill>
                  <a:srgbClr val="4755A0"/>
                </a:solidFill>
                <a:latin typeface="Arial"/>
                <a:cs typeface="Arial"/>
              </a:rPr>
              <a:t> округе</a:t>
            </a:r>
            <a:endParaRPr sz="8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399476" y="1506992"/>
            <a:ext cx="168704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34620">
              <a:lnSpc>
                <a:spcPct val="100000"/>
              </a:lnSpc>
              <a:spcBef>
                <a:spcPts val="100"/>
              </a:spcBef>
            </a:pP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ПРЕДЛОЖЕНИЯ 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 ПО ДАЛЬНЕЙШЕМУ </a:t>
            </a:r>
            <a:r>
              <a:rPr sz="1100" b="1" spc="-3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20" dirty="0">
                <a:solidFill>
                  <a:srgbClr val="FFFFFF"/>
                </a:solidFill>
                <a:latin typeface="Arial"/>
                <a:cs typeface="Arial"/>
              </a:rPr>
              <a:t>РАЗВИТИЮ</a:t>
            </a:r>
            <a:r>
              <a:rPr sz="11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1100" b="1" spc="-20" dirty="0">
                <a:solidFill>
                  <a:srgbClr val="FFFFFF"/>
                </a:solidFill>
                <a:latin typeface="Arial"/>
                <a:cs typeface="Arial"/>
              </a:rPr>
              <a:t>РАЙОНА</a:t>
            </a:r>
            <a:endParaRPr sz="1100" dirty="0">
              <a:latin typeface="Arial"/>
              <a:cs typeface="Arial"/>
            </a:endParaRPr>
          </a:p>
        </p:txBody>
      </p:sp>
      <p:pic>
        <p:nvPicPr>
          <p:cNvPr id="21" name="object 2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46699" y="3296367"/>
            <a:ext cx="359999" cy="359999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43785" y="2474021"/>
            <a:ext cx="359999" cy="359999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42409" y="3296367"/>
            <a:ext cx="359999" cy="359999"/>
          </a:xfrm>
          <a:prstGeom prst="rect">
            <a:avLst/>
          </a:prstGeom>
        </p:spPr>
      </p:pic>
      <p:sp>
        <p:nvSpPr>
          <p:cNvPr id="24" name="object 24"/>
          <p:cNvSpPr txBox="1">
            <a:spLocks noGrp="1"/>
          </p:cNvSpPr>
          <p:nvPr>
            <p:ph type="ftr" sz="quarter" idx="5"/>
          </p:nvPr>
        </p:nvSpPr>
        <p:spPr>
          <a:xfrm>
            <a:off x="614315" y="6600121"/>
            <a:ext cx="4833620" cy="12631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10" dirty="0"/>
              <a:t>ИНВЕСТИЦИОННЫЙ</a:t>
            </a:r>
            <a:r>
              <a:rPr spc="5" dirty="0"/>
              <a:t> </a:t>
            </a:r>
            <a:r>
              <a:rPr spc="-25" dirty="0"/>
              <a:t>ПРОФИЛЬ</a:t>
            </a:r>
            <a:r>
              <a:rPr spc="5" dirty="0"/>
              <a:t> </a:t>
            </a:r>
            <a:r>
              <a:rPr lang="ru-RU" spc="-30" dirty="0"/>
              <a:t>«МУНИЦИПАЛЬНОГО РАЙОНА «ТАБАСАРАНСКИЙ РАЙОН»</a:t>
            </a:r>
            <a:endParaRPr spc="-35" dirty="0"/>
          </a:p>
        </p:txBody>
      </p:sp>
      <p:sp>
        <p:nvSpPr>
          <p:cNvPr id="25" name="object 2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dirty="0"/>
              <a:t>44</a:t>
            </a:fld>
            <a:endParaRPr dirty="0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672D3FA-F5E4-4141-A56E-48950ED5F5B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7964" y="2282962"/>
            <a:ext cx="2949231" cy="39323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27014" y="1401546"/>
            <a:ext cx="9137015" cy="4900930"/>
            <a:chOff x="627014" y="1401546"/>
            <a:chExt cx="9137015" cy="4900930"/>
          </a:xfrm>
        </p:grpSpPr>
        <p:sp>
          <p:nvSpPr>
            <p:cNvPr id="3" name="object 3"/>
            <p:cNvSpPr/>
            <p:nvPr/>
          </p:nvSpPr>
          <p:spPr>
            <a:xfrm>
              <a:off x="627015" y="1401546"/>
              <a:ext cx="9137015" cy="1153160"/>
            </a:xfrm>
            <a:custGeom>
              <a:avLst/>
              <a:gdLst/>
              <a:ahLst/>
              <a:cxnLst/>
              <a:rect l="l" t="t" r="r" b="b"/>
              <a:pathLst>
                <a:path w="9137015" h="1153160">
                  <a:moveTo>
                    <a:pt x="8880175" y="1152810"/>
                  </a:moveTo>
                  <a:lnTo>
                    <a:pt x="256223" y="1152810"/>
                  </a:lnTo>
                  <a:lnTo>
                    <a:pt x="210167" y="1148682"/>
                  </a:lnTo>
                  <a:lnTo>
                    <a:pt x="166818" y="1136780"/>
                  </a:lnTo>
                  <a:lnTo>
                    <a:pt x="126902" y="1117828"/>
                  </a:lnTo>
                  <a:lnTo>
                    <a:pt x="91142" y="1092550"/>
                  </a:lnTo>
                  <a:lnTo>
                    <a:pt x="60260" y="1061668"/>
                  </a:lnTo>
                  <a:lnTo>
                    <a:pt x="34982" y="1025908"/>
                  </a:lnTo>
                  <a:lnTo>
                    <a:pt x="16030" y="985992"/>
                  </a:lnTo>
                  <a:lnTo>
                    <a:pt x="4128" y="942643"/>
                  </a:lnTo>
                  <a:lnTo>
                    <a:pt x="0" y="896587"/>
                  </a:lnTo>
                  <a:lnTo>
                    <a:pt x="0" y="256223"/>
                  </a:lnTo>
                  <a:lnTo>
                    <a:pt x="4128" y="210167"/>
                  </a:lnTo>
                  <a:lnTo>
                    <a:pt x="16030" y="166819"/>
                  </a:lnTo>
                  <a:lnTo>
                    <a:pt x="34982" y="126902"/>
                  </a:lnTo>
                  <a:lnTo>
                    <a:pt x="60260" y="91142"/>
                  </a:lnTo>
                  <a:lnTo>
                    <a:pt x="91142" y="60260"/>
                  </a:lnTo>
                  <a:lnTo>
                    <a:pt x="126902" y="34982"/>
                  </a:lnTo>
                  <a:lnTo>
                    <a:pt x="166818" y="16030"/>
                  </a:lnTo>
                  <a:lnTo>
                    <a:pt x="210167" y="4128"/>
                  </a:lnTo>
                  <a:lnTo>
                    <a:pt x="256223" y="0"/>
                  </a:lnTo>
                  <a:lnTo>
                    <a:pt x="8880175" y="0"/>
                  </a:lnTo>
                  <a:lnTo>
                    <a:pt x="8930395" y="4968"/>
                  </a:lnTo>
                  <a:lnTo>
                    <a:pt x="8978227" y="19503"/>
                  </a:lnTo>
                  <a:lnTo>
                    <a:pt x="9022328" y="43048"/>
                  </a:lnTo>
                  <a:lnTo>
                    <a:pt x="9061352" y="75046"/>
                  </a:lnTo>
                  <a:lnTo>
                    <a:pt x="9093350" y="114070"/>
                  </a:lnTo>
                  <a:lnTo>
                    <a:pt x="9116895" y="158171"/>
                  </a:lnTo>
                  <a:lnTo>
                    <a:pt x="9131430" y="206003"/>
                  </a:lnTo>
                  <a:lnTo>
                    <a:pt x="9136398" y="256223"/>
                  </a:lnTo>
                  <a:lnTo>
                    <a:pt x="9136398" y="896587"/>
                  </a:lnTo>
                  <a:lnTo>
                    <a:pt x="9132270" y="942643"/>
                  </a:lnTo>
                  <a:lnTo>
                    <a:pt x="9120368" y="985992"/>
                  </a:lnTo>
                  <a:lnTo>
                    <a:pt x="9101416" y="1025908"/>
                  </a:lnTo>
                  <a:lnTo>
                    <a:pt x="9076138" y="1061668"/>
                  </a:lnTo>
                  <a:lnTo>
                    <a:pt x="9045257" y="1092550"/>
                  </a:lnTo>
                  <a:lnTo>
                    <a:pt x="9009496" y="1117828"/>
                  </a:lnTo>
                  <a:lnTo>
                    <a:pt x="8969580" y="1136780"/>
                  </a:lnTo>
                  <a:lnTo>
                    <a:pt x="8926232" y="1148682"/>
                  </a:lnTo>
                  <a:lnTo>
                    <a:pt x="8880175" y="1152810"/>
                  </a:lnTo>
                  <a:close/>
                </a:path>
              </a:pathLst>
            </a:custGeom>
            <a:solidFill>
              <a:srgbClr val="4755A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627014" y="1956987"/>
              <a:ext cx="9137015" cy="4345305"/>
            </a:xfrm>
            <a:custGeom>
              <a:avLst/>
              <a:gdLst/>
              <a:ahLst/>
              <a:cxnLst/>
              <a:rect l="l" t="t" r="r" b="b"/>
              <a:pathLst>
                <a:path w="9137015" h="4345305">
                  <a:moveTo>
                    <a:pt x="8848575" y="4344980"/>
                  </a:moveTo>
                  <a:lnTo>
                    <a:pt x="287811" y="4344980"/>
                  </a:lnTo>
                  <a:lnTo>
                    <a:pt x="241126" y="4341213"/>
                  </a:lnTo>
                  <a:lnTo>
                    <a:pt x="196840" y="4330307"/>
                  </a:lnTo>
                  <a:lnTo>
                    <a:pt x="155545" y="4312855"/>
                  </a:lnTo>
                  <a:lnTo>
                    <a:pt x="117833" y="4289449"/>
                  </a:lnTo>
                  <a:lnTo>
                    <a:pt x="84298" y="4260682"/>
                  </a:lnTo>
                  <a:lnTo>
                    <a:pt x="55530" y="4227146"/>
                  </a:lnTo>
                  <a:lnTo>
                    <a:pt x="32124" y="4189434"/>
                  </a:lnTo>
                  <a:lnTo>
                    <a:pt x="14672" y="4148139"/>
                  </a:lnTo>
                  <a:lnTo>
                    <a:pt x="3766" y="4103853"/>
                  </a:lnTo>
                  <a:lnTo>
                    <a:pt x="0" y="4057168"/>
                  </a:lnTo>
                  <a:lnTo>
                    <a:pt x="0" y="287811"/>
                  </a:lnTo>
                  <a:lnTo>
                    <a:pt x="3766" y="241126"/>
                  </a:lnTo>
                  <a:lnTo>
                    <a:pt x="14672" y="196840"/>
                  </a:lnTo>
                  <a:lnTo>
                    <a:pt x="32124" y="155545"/>
                  </a:lnTo>
                  <a:lnTo>
                    <a:pt x="55530" y="117833"/>
                  </a:lnTo>
                  <a:lnTo>
                    <a:pt x="84298" y="84297"/>
                  </a:lnTo>
                  <a:lnTo>
                    <a:pt x="117833" y="55530"/>
                  </a:lnTo>
                  <a:lnTo>
                    <a:pt x="155545" y="32124"/>
                  </a:lnTo>
                  <a:lnTo>
                    <a:pt x="196840" y="14672"/>
                  </a:lnTo>
                  <a:lnTo>
                    <a:pt x="241126" y="3766"/>
                  </a:lnTo>
                  <a:lnTo>
                    <a:pt x="287811" y="0"/>
                  </a:lnTo>
                  <a:lnTo>
                    <a:pt x="8848575" y="0"/>
                  </a:lnTo>
                  <a:lnTo>
                    <a:pt x="8893870" y="3585"/>
                  </a:lnTo>
                  <a:lnTo>
                    <a:pt x="8937642" y="14128"/>
                  </a:lnTo>
                  <a:lnTo>
                    <a:pt x="8979118" y="31307"/>
                  </a:lnTo>
                  <a:lnTo>
                    <a:pt x="9017525" y="54804"/>
                  </a:lnTo>
                  <a:lnTo>
                    <a:pt x="9052088" y="84297"/>
                  </a:lnTo>
                  <a:lnTo>
                    <a:pt x="9081582" y="118862"/>
                  </a:lnTo>
                  <a:lnTo>
                    <a:pt x="9105079" y="157268"/>
                  </a:lnTo>
                  <a:lnTo>
                    <a:pt x="9122259" y="198744"/>
                  </a:lnTo>
                  <a:lnTo>
                    <a:pt x="9132801" y="242516"/>
                  </a:lnTo>
                  <a:lnTo>
                    <a:pt x="9136387" y="287811"/>
                  </a:lnTo>
                  <a:lnTo>
                    <a:pt x="9136387" y="4057168"/>
                  </a:lnTo>
                  <a:lnTo>
                    <a:pt x="9132620" y="4103853"/>
                  </a:lnTo>
                  <a:lnTo>
                    <a:pt x="9121714" y="4148139"/>
                  </a:lnTo>
                  <a:lnTo>
                    <a:pt x="9104262" y="4189434"/>
                  </a:lnTo>
                  <a:lnTo>
                    <a:pt x="9080856" y="4227146"/>
                  </a:lnTo>
                  <a:lnTo>
                    <a:pt x="9052089" y="4260682"/>
                  </a:lnTo>
                  <a:lnTo>
                    <a:pt x="9018553" y="4289449"/>
                  </a:lnTo>
                  <a:lnTo>
                    <a:pt x="8980841" y="4312855"/>
                  </a:lnTo>
                  <a:lnTo>
                    <a:pt x="8939546" y="4330307"/>
                  </a:lnTo>
                  <a:lnTo>
                    <a:pt x="8895259" y="4341213"/>
                  </a:lnTo>
                  <a:lnTo>
                    <a:pt x="8848575" y="434498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14315" y="525284"/>
            <a:ext cx="23183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ПЛАН</a:t>
            </a:r>
            <a:r>
              <a:rPr spc="-90" dirty="0"/>
              <a:t> </a:t>
            </a:r>
            <a:r>
              <a:rPr spc="-40" dirty="0"/>
              <a:t>РАБОТЫ</a:t>
            </a:r>
          </a:p>
        </p:txBody>
      </p:sp>
      <p:sp>
        <p:nvSpPr>
          <p:cNvPr id="6" name="object 6"/>
          <p:cNvSpPr/>
          <p:nvPr/>
        </p:nvSpPr>
        <p:spPr>
          <a:xfrm>
            <a:off x="627017" y="163627"/>
            <a:ext cx="967740" cy="274320"/>
          </a:xfrm>
          <a:custGeom>
            <a:avLst/>
            <a:gdLst/>
            <a:ahLst/>
            <a:cxnLst/>
            <a:rect l="l" t="t" r="r" b="b"/>
            <a:pathLst>
              <a:path w="967740" h="274320">
                <a:moveTo>
                  <a:pt x="830684" y="273843"/>
                </a:moveTo>
                <a:lnTo>
                  <a:pt x="136921" y="273843"/>
                </a:lnTo>
                <a:lnTo>
                  <a:pt x="93644" y="266863"/>
                </a:lnTo>
                <a:lnTo>
                  <a:pt x="56057" y="247425"/>
                </a:lnTo>
                <a:lnTo>
                  <a:pt x="26418" y="217786"/>
                </a:lnTo>
                <a:lnTo>
                  <a:pt x="6980" y="180199"/>
                </a:lnTo>
                <a:lnTo>
                  <a:pt x="0" y="136921"/>
                </a:lnTo>
                <a:lnTo>
                  <a:pt x="6980" y="93644"/>
                </a:lnTo>
                <a:lnTo>
                  <a:pt x="26418" y="56057"/>
                </a:lnTo>
                <a:lnTo>
                  <a:pt x="56057" y="26418"/>
                </a:lnTo>
                <a:lnTo>
                  <a:pt x="93644" y="6980"/>
                </a:lnTo>
                <a:lnTo>
                  <a:pt x="136921" y="0"/>
                </a:lnTo>
                <a:lnTo>
                  <a:pt x="830684" y="0"/>
                </a:lnTo>
                <a:lnTo>
                  <a:pt x="883082" y="10422"/>
                </a:lnTo>
                <a:lnTo>
                  <a:pt x="927503" y="40103"/>
                </a:lnTo>
                <a:lnTo>
                  <a:pt x="957184" y="84524"/>
                </a:lnTo>
                <a:lnTo>
                  <a:pt x="967606" y="136921"/>
                </a:lnTo>
                <a:lnTo>
                  <a:pt x="960626" y="180199"/>
                </a:lnTo>
                <a:lnTo>
                  <a:pt x="941189" y="217786"/>
                </a:lnTo>
                <a:lnTo>
                  <a:pt x="911549" y="247425"/>
                </a:lnTo>
                <a:lnTo>
                  <a:pt x="873962" y="266863"/>
                </a:lnTo>
                <a:lnTo>
                  <a:pt x="830684" y="273843"/>
                </a:lnTo>
                <a:close/>
              </a:path>
            </a:pathLst>
          </a:custGeom>
          <a:solidFill>
            <a:srgbClr val="4755A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59195" y="222825"/>
            <a:ext cx="67437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план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раб</a:t>
            </a:r>
            <a:r>
              <a:rPr kumimoji="0" sz="8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ты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614315" y="6600121"/>
            <a:ext cx="4765553" cy="12631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ИНВЕСТИЦИОННЫЙ</a:t>
            </a:r>
            <a:r>
              <a:rPr kumimoji="0" sz="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ПРОФИЛЬ</a:t>
            </a:r>
            <a:r>
              <a:rPr kumimoji="0" sz="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lang="ru-RU" sz="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МУНИЦИПАЛЬНОГО РАЙОНА «ТАБАСАРАНСКИЙ РАЙОН»</a:t>
            </a:r>
            <a:endParaRPr kumimoji="0" sz="800" b="0" i="0" u="none" strike="noStrike" kern="1200" cap="none" spc="-3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pPr marL="381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9942139"/>
              </p:ext>
            </p:extLst>
          </p:nvPr>
        </p:nvGraphicFramePr>
        <p:xfrm>
          <a:off x="620664" y="1395197"/>
          <a:ext cx="9149692" cy="49494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802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80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80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27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5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5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953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3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953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953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2953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2953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2953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2953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29539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129539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129539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129539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129539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129539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129539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129539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129539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129539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129539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12954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129540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129540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129540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129540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  <a:gridCol w="129540">
                  <a:extLst>
                    <a:ext uri="{9D8B030D-6E8A-4147-A177-3AD203B41FA5}">
                      <a16:colId xmlns:a16="http://schemas.microsoft.com/office/drawing/2014/main" val="20030"/>
                    </a:ext>
                  </a:extLst>
                </a:gridCol>
                <a:gridCol w="129540">
                  <a:extLst>
                    <a:ext uri="{9D8B030D-6E8A-4147-A177-3AD203B41FA5}">
                      <a16:colId xmlns:a16="http://schemas.microsoft.com/office/drawing/2014/main" val="20031"/>
                    </a:ext>
                  </a:extLst>
                </a:gridCol>
                <a:gridCol w="129540">
                  <a:extLst>
                    <a:ext uri="{9D8B030D-6E8A-4147-A177-3AD203B41FA5}">
                      <a16:colId xmlns:a16="http://schemas.microsoft.com/office/drawing/2014/main" val="20032"/>
                    </a:ext>
                  </a:extLst>
                </a:gridCol>
                <a:gridCol w="129540">
                  <a:extLst>
                    <a:ext uri="{9D8B030D-6E8A-4147-A177-3AD203B41FA5}">
                      <a16:colId xmlns:a16="http://schemas.microsoft.com/office/drawing/2014/main" val="20033"/>
                    </a:ext>
                  </a:extLst>
                </a:gridCol>
                <a:gridCol w="129540">
                  <a:extLst>
                    <a:ext uri="{9D8B030D-6E8A-4147-A177-3AD203B41FA5}">
                      <a16:colId xmlns:a16="http://schemas.microsoft.com/office/drawing/2014/main" val="20034"/>
                    </a:ext>
                  </a:extLst>
                </a:gridCol>
                <a:gridCol w="129540">
                  <a:extLst>
                    <a:ext uri="{9D8B030D-6E8A-4147-A177-3AD203B41FA5}">
                      <a16:colId xmlns:a16="http://schemas.microsoft.com/office/drawing/2014/main" val="20035"/>
                    </a:ext>
                  </a:extLst>
                </a:gridCol>
                <a:gridCol w="129540">
                  <a:extLst>
                    <a:ext uri="{9D8B030D-6E8A-4147-A177-3AD203B41FA5}">
                      <a16:colId xmlns:a16="http://schemas.microsoft.com/office/drawing/2014/main" val="20036"/>
                    </a:ext>
                  </a:extLst>
                </a:gridCol>
                <a:gridCol w="129540">
                  <a:extLst>
                    <a:ext uri="{9D8B030D-6E8A-4147-A177-3AD203B41FA5}">
                      <a16:colId xmlns:a16="http://schemas.microsoft.com/office/drawing/2014/main" val="20037"/>
                    </a:ext>
                  </a:extLst>
                </a:gridCol>
                <a:gridCol w="129540">
                  <a:extLst>
                    <a:ext uri="{9D8B030D-6E8A-4147-A177-3AD203B41FA5}">
                      <a16:colId xmlns:a16="http://schemas.microsoft.com/office/drawing/2014/main" val="20038"/>
                    </a:ext>
                  </a:extLst>
                </a:gridCol>
                <a:gridCol w="129540">
                  <a:extLst>
                    <a:ext uri="{9D8B030D-6E8A-4147-A177-3AD203B41FA5}">
                      <a16:colId xmlns:a16="http://schemas.microsoft.com/office/drawing/2014/main" val="20039"/>
                    </a:ext>
                  </a:extLst>
                </a:gridCol>
                <a:gridCol w="129540">
                  <a:extLst>
                    <a:ext uri="{9D8B030D-6E8A-4147-A177-3AD203B41FA5}">
                      <a16:colId xmlns:a16="http://schemas.microsoft.com/office/drawing/2014/main" val="20040"/>
                    </a:ext>
                  </a:extLst>
                </a:gridCol>
                <a:gridCol w="129540">
                  <a:extLst>
                    <a:ext uri="{9D8B030D-6E8A-4147-A177-3AD203B41FA5}">
                      <a16:colId xmlns:a16="http://schemas.microsoft.com/office/drawing/2014/main" val="20041"/>
                    </a:ext>
                  </a:extLst>
                </a:gridCol>
                <a:gridCol w="129540">
                  <a:extLst>
                    <a:ext uri="{9D8B030D-6E8A-4147-A177-3AD203B41FA5}">
                      <a16:colId xmlns:a16="http://schemas.microsoft.com/office/drawing/2014/main" val="20042"/>
                    </a:ext>
                  </a:extLst>
                </a:gridCol>
                <a:gridCol w="129540">
                  <a:extLst>
                    <a:ext uri="{9D8B030D-6E8A-4147-A177-3AD203B41FA5}">
                      <a16:colId xmlns:a16="http://schemas.microsoft.com/office/drawing/2014/main" val="20043"/>
                    </a:ext>
                  </a:extLst>
                </a:gridCol>
                <a:gridCol w="129540">
                  <a:extLst>
                    <a:ext uri="{9D8B030D-6E8A-4147-A177-3AD203B41FA5}">
                      <a16:colId xmlns:a16="http://schemas.microsoft.com/office/drawing/2014/main" val="20044"/>
                    </a:ext>
                  </a:extLst>
                </a:gridCol>
                <a:gridCol w="129540">
                  <a:extLst>
                    <a:ext uri="{9D8B030D-6E8A-4147-A177-3AD203B41FA5}">
                      <a16:colId xmlns:a16="http://schemas.microsoft.com/office/drawing/2014/main" val="20045"/>
                    </a:ext>
                  </a:extLst>
                </a:gridCol>
              </a:tblGrid>
              <a:tr h="307424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458470">
                        <a:lnSpc>
                          <a:spcPct val="100000"/>
                        </a:lnSpc>
                      </a:pPr>
                      <a:r>
                        <a:rPr sz="6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НАЗ</a:t>
                      </a:r>
                      <a:r>
                        <a:rPr sz="600" b="1" spc="-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В</a:t>
                      </a:r>
                      <a:r>
                        <a:rPr sz="6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АНИ</a:t>
                      </a:r>
                      <a:r>
                        <a:rPr sz="6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Е</a:t>
                      </a:r>
                      <a:r>
                        <a:rPr sz="6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З</a:t>
                      </a:r>
                      <a:r>
                        <a:rPr sz="600" b="1" spc="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А</a:t>
                      </a:r>
                      <a:r>
                        <a:rPr sz="6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Д</a:t>
                      </a:r>
                      <a:r>
                        <a:rPr sz="600" b="1" spc="-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А</a:t>
                      </a:r>
                      <a:r>
                        <a:rPr sz="6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ЧИ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150495">
                        <a:lnSpc>
                          <a:spcPct val="100000"/>
                        </a:lnSpc>
                      </a:pPr>
                      <a:r>
                        <a:rPr sz="6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НАЧАЛО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69215">
                        <a:lnSpc>
                          <a:spcPct val="100000"/>
                        </a:lnSpc>
                      </a:pPr>
                      <a:r>
                        <a:rPr sz="6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ОКОНЧАНИЕ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67310">
                        <a:lnSpc>
                          <a:spcPct val="100000"/>
                        </a:lnSpc>
                      </a:pPr>
                      <a:r>
                        <a:rPr sz="6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ДЛИТЕЛЬНОСТЬ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6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02.05.24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6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09.05.24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7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6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16.05.2</a:t>
                      </a:r>
                      <a:r>
                        <a:rPr lang="ru-RU" sz="6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4</a:t>
                      </a:r>
                      <a:endParaRPr sz="600" dirty="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6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23.05.24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6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30.05.24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6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06.06.24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9525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413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400" i="1" spc="-5" dirty="0">
                          <a:latin typeface="Arial"/>
                          <a:cs typeface="Arial"/>
                        </a:rPr>
                        <a:t>02</a:t>
                      </a:r>
                      <a:endParaRPr sz="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400" i="1" spc="-5" dirty="0">
                          <a:latin typeface="Arial"/>
                          <a:cs typeface="Arial"/>
                        </a:rPr>
                        <a:t>03</a:t>
                      </a:r>
                      <a:endParaRPr sz="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400" i="1" spc="-5" dirty="0">
                          <a:latin typeface="Arial"/>
                          <a:cs typeface="Arial"/>
                        </a:rPr>
                        <a:t>04</a:t>
                      </a:r>
                      <a:endParaRPr sz="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400" i="1" spc="-5" dirty="0">
                          <a:latin typeface="Arial"/>
                          <a:cs typeface="Arial"/>
                        </a:rPr>
                        <a:t>05</a:t>
                      </a:r>
                      <a:endParaRPr sz="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400" i="1" spc="-5" dirty="0">
                          <a:latin typeface="Arial"/>
                          <a:cs typeface="Arial"/>
                        </a:rPr>
                        <a:t>06</a:t>
                      </a:r>
                      <a:endParaRPr sz="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400" i="1" spc="-5" dirty="0">
                          <a:latin typeface="Arial"/>
                          <a:cs typeface="Arial"/>
                        </a:rPr>
                        <a:t>07</a:t>
                      </a:r>
                      <a:endParaRPr sz="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400" i="1" spc="-5" dirty="0">
                          <a:latin typeface="Arial"/>
                          <a:cs typeface="Arial"/>
                        </a:rPr>
                        <a:t>08</a:t>
                      </a:r>
                      <a:endParaRPr sz="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400" i="1" spc="-5" dirty="0">
                          <a:latin typeface="Arial"/>
                          <a:cs typeface="Arial"/>
                        </a:rPr>
                        <a:t>09</a:t>
                      </a:r>
                      <a:endParaRPr sz="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400" i="1" spc="-5" dirty="0">
                          <a:latin typeface="Arial"/>
                          <a:cs typeface="Arial"/>
                        </a:rPr>
                        <a:t>10</a:t>
                      </a:r>
                      <a:endParaRPr sz="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38100">
                        <a:lnSpc>
                          <a:spcPct val="100000"/>
                        </a:lnSpc>
                      </a:pPr>
                      <a:r>
                        <a:rPr sz="400" i="1" spc="-15" dirty="0">
                          <a:latin typeface="Arial"/>
                          <a:cs typeface="Arial"/>
                        </a:rPr>
                        <a:t>11</a:t>
                      </a:r>
                      <a:endParaRPr sz="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400" i="1" spc="-5" dirty="0">
                          <a:latin typeface="Arial"/>
                          <a:cs typeface="Arial"/>
                        </a:rPr>
                        <a:t>12</a:t>
                      </a:r>
                      <a:endParaRPr sz="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400" i="1" spc="-5" dirty="0">
                          <a:latin typeface="Arial"/>
                          <a:cs typeface="Arial"/>
                        </a:rPr>
                        <a:t>13</a:t>
                      </a:r>
                      <a:endParaRPr sz="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400" i="1" spc="-5" dirty="0">
                          <a:latin typeface="Arial"/>
                          <a:cs typeface="Arial"/>
                        </a:rPr>
                        <a:t>14</a:t>
                      </a:r>
                      <a:endParaRPr sz="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400" i="1" spc="-5" dirty="0">
                          <a:latin typeface="Arial"/>
                          <a:cs typeface="Arial"/>
                        </a:rPr>
                        <a:t>15</a:t>
                      </a:r>
                      <a:endParaRPr sz="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400" i="1" spc="-5" dirty="0">
                          <a:latin typeface="Arial"/>
                          <a:cs typeface="Arial"/>
                        </a:rPr>
                        <a:t>16</a:t>
                      </a:r>
                      <a:endParaRPr sz="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400" i="1" spc="-5" dirty="0">
                          <a:latin typeface="Arial"/>
                          <a:cs typeface="Arial"/>
                        </a:rPr>
                        <a:t>17</a:t>
                      </a:r>
                      <a:endParaRPr sz="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400" i="1" spc="-5" dirty="0">
                          <a:latin typeface="Arial"/>
                          <a:cs typeface="Arial"/>
                        </a:rPr>
                        <a:t>18</a:t>
                      </a:r>
                      <a:endParaRPr sz="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400" i="1" spc="-5" dirty="0">
                          <a:latin typeface="Arial"/>
                          <a:cs typeface="Arial"/>
                        </a:rPr>
                        <a:t>19</a:t>
                      </a:r>
                      <a:endParaRPr sz="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400" i="1" spc="-5" dirty="0">
                          <a:latin typeface="Arial"/>
                          <a:cs typeface="Arial"/>
                        </a:rPr>
                        <a:t>20</a:t>
                      </a:r>
                      <a:endParaRPr sz="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400" i="1" spc="-5" dirty="0">
                          <a:latin typeface="Arial"/>
                          <a:cs typeface="Arial"/>
                        </a:rPr>
                        <a:t>21</a:t>
                      </a:r>
                      <a:endParaRPr sz="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400" i="1" spc="-5" dirty="0">
                          <a:latin typeface="Arial"/>
                          <a:cs typeface="Arial"/>
                        </a:rPr>
                        <a:t>22</a:t>
                      </a:r>
                      <a:endParaRPr sz="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400" i="1" spc="-5" dirty="0">
                          <a:latin typeface="Arial"/>
                          <a:cs typeface="Arial"/>
                        </a:rPr>
                        <a:t>23</a:t>
                      </a:r>
                      <a:endParaRPr sz="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400" i="1" spc="-5" dirty="0">
                          <a:latin typeface="Arial"/>
                          <a:cs typeface="Arial"/>
                        </a:rPr>
                        <a:t>24</a:t>
                      </a:r>
                      <a:endParaRPr sz="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400" i="1" spc="-5" dirty="0">
                          <a:latin typeface="Arial"/>
                          <a:cs typeface="Arial"/>
                        </a:rPr>
                        <a:t>25</a:t>
                      </a:r>
                      <a:endParaRPr sz="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400" i="1" spc="-5" dirty="0">
                          <a:latin typeface="Arial"/>
                          <a:cs typeface="Arial"/>
                        </a:rPr>
                        <a:t>26</a:t>
                      </a:r>
                      <a:endParaRPr sz="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400" i="1" spc="-5" dirty="0">
                          <a:latin typeface="Arial"/>
                          <a:cs typeface="Arial"/>
                        </a:rPr>
                        <a:t>27</a:t>
                      </a:r>
                      <a:endParaRPr sz="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400" i="1" spc="-5" dirty="0">
                          <a:latin typeface="Arial"/>
                          <a:cs typeface="Arial"/>
                        </a:rPr>
                        <a:t>28</a:t>
                      </a:r>
                      <a:endParaRPr sz="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400" i="1" spc="-5" dirty="0">
                          <a:latin typeface="Arial"/>
                          <a:cs typeface="Arial"/>
                        </a:rPr>
                        <a:t>29</a:t>
                      </a:r>
                      <a:endParaRPr sz="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400" i="1" spc="-5" dirty="0">
                          <a:latin typeface="Arial"/>
                          <a:cs typeface="Arial"/>
                        </a:rPr>
                        <a:t>30</a:t>
                      </a:r>
                      <a:endParaRPr sz="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400" i="1" spc="-5" dirty="0">
                          <a:latin typeface="Arial"/>
                          <a:cs typeface="Arial"/>
                        </a:rPr>
                        <a:t>31</a:t>
                      </a:r>
                      <a:endParaRPr sz="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400" i="1" spc="-5" dirty="0">
                          <a:latin typeface="Arial"/>
                          <a:cs typeface="Arial"/>
                        </a:rPr>
                        <a:t>01</a:t>
                      </a:r>
                      <a:endParaRPr sz="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400" i="1" spc="-5" dirty="0">
                          <a:latin typeface="Arial"/>
                          <a:cs typeface="Arial"/>
                        </a:rPr>
                        <a:t>02</a:t>
                      </a:r>
                      <a:endParaRPr sz="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400" i="1" spc="-5" dirty="0">
                          <a:latin typeface="Arial"/>
                          <a:cs typeface="Arial"/>
                        </a:rPr>
                        <a:t>03</a:t>
                      </a:r>
                      <a:endParaRPr sz="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400" i="1" spc="-5" dirty="0">
                          <a:latin typeface="Arial"/>
                          <a:cs typeface="Arial"/>
                        </a:rPr>
                        <a:t>04</a:t>
                      </a:r>
                      <a:endParaRPr sz="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400" i="1" spc="-5" dirty="0">
                          <a:latin typeface="Arial"/>
                          <a:cs typeface="Arial"/>
                        </a:rPr>
                        <a:t>05</a:t>
                      </a:r>
                      <a:endParaRPr sz="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400" i="1" spc="-5" dirty="0">
                          <a:latin typeface="Arial"/>
                          <a:cs typeface="Arial"/>
                        </a:rPr>
                        <a:t>06</a:t>
                      </a:r>
                      <a:endParaRPr sz="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400" i="1" spc="-5" dirty="0">
                          <a:latin typeface="Arial"/>
                          <a:cs typeface="Arial"/>
                        </a:rPr>
                        <a:t>07</a:t>
                      </a:r>
                      <a:endParaRPr sz="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400" i="1" spc="-5" dirty="0">
                          <a:latin typeface="Arial"/>
                          <a:cs typeface="Arial"/>
                        </a:rPr>
                        <a:t>08</a:t>
                      </a:r>
                      <a:endParaRPr sz="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400" i="1" spc="-5" dirty="0">
                          <a:latin typeface="Arial"/>
                          <a:cs typeface="Arial"/>
                        </a:rPr>
                        <a:t>09</a:t>
                      </a:r>
                      <a:endParaRPr sz="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400" i="1" spc="-5" dirty="0">
                          <a:latin typeface="Arial"/>
                          <a:cs typeface="Arial"/>
                        </a:rPr>
                        <a:t>10</a:t>
                      </a:r>
                      <a:endParaRPr sz="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38100">
                        <a:lnSpc>
                          <a:spcPct val="100000"/>
                        </a:lnSpc>
                      </a:pPr>
                      <a:r>
                        <a:rPr sz="400" i="1" spc="-15" dirty="0">
                          <a:latin typeface="Arial"/>
                          <a:cs typeface="Arial"/>
                        </a:rPr>
                        <a:t>11</a:t>
                      </a:r>
                      <a:endParaRPr sz="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400" i="1" spc="-5" dirty="0">
                          <a:latin typeface="Arial"/>
                          <a:cs typeface="Arial"/>
                        </a:rPr>
                        <a:t>12</a:t>
                      </a:r>
                      <a:endParaRPr sz="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236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4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600" b="1" spc="-10" dirty="0">
                          <a:latin typeface="Arial"/>
                          <a:cs typeface="Arial"/>
                        </a:rPr>
                        <a:t>Подготовительный</a:t>
                      </a:r>
                      <a:r>
                        <a:rPr sz="6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b="1" spc="-10" dirty="0">
                          <a:latin typeface="Arial"/>
                          <a:cs typeface="Arial"/>
                        </a:rPr>
                        <a:t>этап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450">
                        <a:latin typeface="Times New Roman"/>
                        <a:cs typeface="Times New Roman"/>
                      </a:endParaRPr>
                    </a:p>
                    <a:p>
                      <a:pPr marR="158115" algn="r">
                        <a:lnSpc>
                          <a:spcPct val="100000"/>
                        </a:lnSpc>
                      </a:pPr>
                      <a:r>
                        <a:rPr sz="600" b="1" spc="-5" dirty="0">
                          <a:latin typeface="Arial"/>
                          <a:cs typeface="Arial"/>
                        </a:rPr>
                        <a:t>02.05.24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4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600" b="1" spc="-5" dirty="0">
                          <a:latin typeface="Arial"/>
                          <a:cs typeface="Arial"/>
                        </a:rPr>
                        <a:t>28.05.24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4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600" b="1" spc="-5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600" b="1" dirty="0">
                          <a:latin typeface="Arial"/>
                          <a:cs typeface="Arial"/>
                        </a:rPr>
                        <a:t>7</a:t>
                      </a:r>
                      <a:r>
                        <a:rPr sz="600" b="1" spc="-5" dirty="0">
                          <a:latin typeface="Arial"/>
                          <a:cs typeface="Arial"/>
                        </a:rPr>
                        <a:t> дней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236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4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600" spc="-25" dirty="0">
                          <a:latin typeface="Microsoft Sans Serif"/>
                          <a:cs typeface="Microsoft Sans Serif"/>
                        </a:rPr>
                        <a:t>Р</a:t>
                      </a:r>
                      <a:r>
                        <a:rPr sz="600" spc="-1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600" spc="-5" dirty="0">
                          <a:latin typeface="Microsoft Sans Serif"/>
                          <a:cs typeface="Microsoft Sans Serif"/>
                        </a:rPr>
                        <a:t>зраб</a:t>
                      </a:r>
                      <a:r>
                        <a:rPr sz="600" spc="-15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600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600" spc="10" dirty="0"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60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6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600" spc="-5" dirty="0">
                          <a:latin typeface="Microsoft Sans Serif"/>
                          <a:cs typeface="Microsoft Sans Serif"/>
                        </a:rPr>
                        <a:t>м</a:t>
                      </a:r>
                      <a:r>
                        <a:rPr sz="600" spc="-25" dirty="0"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600" spc="-10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600" spc="-15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600" spc="-5" dirty="0">
                          <a:latin typeface="Microsoft Sans Serif"/>
                          <a:cs typeface="Microsoft Sans Serif"/>
                        </a:rPr>
                        <a:t>д</a:t>
                      </a:r>
                      <a:r>
                        <a:rPr sz="600" spc="-15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600" spc="5" dirty="0">
                          <a:latin typeface="Microsoft Sans Serif"/>
                          <a:cs typeface="Microsoft Sans Serif"/>
                        </a:rPr>
                        <a:t>л</a:t>
                      </a:r>
                      <a:r>
                        <a:rPr sz="600" spc="-5" dirty="0">
                          <a:latin typeface="Microsoft Sans Serif"/>
                          <a:cs typeface="Microsoft Sans Serif"/>
                        </a:rPr>
                        <a:t>огии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450">
                        <a:latin typeface="Times New Roman"/>
                        <a:cs typeface="Times New Roman"/>
                      </a:endParaRPr>
                    </a:p>
                    <a:p>
                      <a:pPr marR="158115" algn="r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Microsoft Sans Serif"/>
                          <a:cs typeface="Microsoft Sans Serif"/>
                        </a:rPr>
                        <a:t>02.05.24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4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Microsoft Sans Serif"/>
                          <a:cs typeface="Microsoft Sans Serif"/>
                        </a:rPr>
                        <a:t>07.05.24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4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600" dirty="0">
                          <a:latin typeface="Microsoft Sans Serif"/>
                          <a:cs typeface="Microsoft Sans Serif"/>
                        </a:rPr>
                        <a:t>6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236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4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600" spc="-5" dirty="0">
                          <a:latin typeface="Microsoft Sans Serif"/>
                          <a:cs typeface="Microsoft Sans Serif"/>
                        </a:rPr>
                        <a:t>Сбор</a:t>
                      </a:r>
                      <a:r>
                        <a:rPr sz="6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600" spc="-10" dirty="0">
                          <a:latin typeface="Microsoft Sans Serif"/>
                          <a:cs typeface="Microsoft Sans Serif"/>
                        </a:rPr>
                        <a:t>соц-эконом,</a:t>
                      </a:r>
                      <a:r>
                        <a:rPr sz="6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600" spc="-10" dirty="0">
                          <a:latin typeface="Microsoft Sans Serif"/>
                          <a:cs typeface="Microsoft Sans Serif"/>
                        </a:rPr>
                        <a:t>демограф.,</a:t>
                      </a:r>
                      <a:r>
                        <a:rPr sz="6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600" spc="-20" dirty="0">
                          <a:latin typeface="Microsoft Sans Serif"/>
                          <a:cs typeface="Microsoft Sans Serif"/>
                        </a:rPr>
                        <a:t>эколог.</a:t>
                      </a:r>
                      <a:r>
                        <a:rPr sz="6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600" spc="-10" dirty="0">
                          <a:latin typeface="Microsoft Sans Serif"/>
                          <a:cs typeface="Microsoft Sans Serif"/>
                        </a:rPr>
                        <a:t>данных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450">
                        <a:latin typeface="Times New Roman"/>
                        <a:cs typeface="Times New Roman"/>
                      </a:endParaRPr>
                    </a:p>
                    <a:p>
                      <a:pPr marR="158115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600" spc="-5" dirty="0">
                          <a:latin typeface="Microsoft Sans Serif"/>
                          <a:cs typeface="Microsoft Sans Serif"/>
                        </a:rPr>
                        <a:t>03.05.23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4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600" spc="-5" dirty="0">
                          <a:latin typeface="Microsoft Sans Serif"/>
                          <a:cs typeface="Microsoft Sans Serif"/>
                        </a:rPr>
                        <a:t>18.05.23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4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600" spc="-5" dirty="0">
                          <a:latin typeface="Microsoft Sans Serif"/>
                          <a:cs typeface="Microsoft Sans Serif"/>
                        </a:rPr>
                        <a:t>16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236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10" dirty="0">
                          <a:latin typeface="Microsoft Sans Serif"/>
                          <a:cs typeface="Microsoft Sans Serif"/>
                        </a:rPr>
                        <a:t>Проведение</a:t>
                      </a:r>
                      <a:r>
                        <a:rPr sz="6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600" spc="-10" dirty="0">
                          <a:latin typeface="Microsoft Sans Serif"/>
                          <a:cs typeface="Microsoft Sans Serif"/>
                        </a:rPr>
                        <a:t>глубинных</a:t>
                      </a:r>
                      <a:r>
                        <a:rPr sz="6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600" spc="-10" dirty="0">
                          <a:latin typeface="Microsoft Sans Serif"/>
                          <a:cs typeface="Microsoft Sans Serif"/>
                        </a:rPr>
                        <a:t>интервью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600" dirty="0">
                          <a:latin typeface="Microsoft Sans Serif"/>
                          <a:cs typeface="Microsoft Sans Serif"/>
                        </a:rPr>
                        <a:t>с </a:t>
                      </a:r>
                      <a:r>
                        <a:rPr sz="600" spc="-10" dirty="0">
                          <a:latin typeface="Microsoft Sans Serif"/>
                          <a:cs typeface="Microsoft Sans Serif"/>
                        </a:rPr>
                        <a:t>бизнесом,</a:t>
                      </a:r>
                      <a:r>
                        <a:rPr sz="600" spc="16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600" spc="-10" dirty="0">
                          <a:latin typeface="Microsoft Sans Serif"/>
                          <a:cs typeface="Microsoft Sans Serif"/>
                        </a:rPr>
                        <a:t>экспертами</a:t>
                      </a:r>
                      <a:r>
                        <a:rPr sz="6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600" spc="-5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60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600" spc="-10" dirty="0">
                          <a:latin typeface="Microsoft Sans Serif"/>
                          <a:cs typeface="Microsoft Sans Serif"/>
                        </a:rPr>
                        <a:t>администрацией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450">
                        <a:latin typeface="Times New Roman"/>
                        <a:cs typeface="Times New Roman"/>
                      </a:endParaRPr>
                    </a:p>
                    <a:p>
                      <a:pPr marR="158115" algn="r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Microsoft Sans Serif"/>
                          <a:cs typeface="Microsoft Sans Serif"/>
                        </a:rPr>
                        <a:t>07.05.24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4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Microsoft Sans Serif"/>
                          <a:cs typeface="Microsoft Sans Serif"/>
                        </a:rPr>
                        <a:t>20.05.24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4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Microsoft Sans Serif"/>
                          <a:cs typeface="Microsoft Sans Serif"/>
                        </a:rPr>
                        <a:t>14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236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4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600" b="1" spc="-5" dirty="0">
                          <a:latin typeface="Arial"/>
                          <a:cs typeface="Arial"/>
                        </a:rPr>
                        <a:t>Проведение</a:t>
                      </a:r>
                      <a:r>
                        <a:rPr sz="6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b="1" spc="-10" dirty="0">
                          <a:latin typeface="Arial"/>
                          <a:cs typeface="Arial"/>
                        </a:rPr>
                        <a:t>исследования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450">
                        <a:latin typeface="Times New Roman"/>
                        <a:cs typeface="Times New Roman"/>
                      </a:endParaRPr>
                    </a:p>
                    <a:p>
                      <a:pPr marR="158115" algn="r">
                        <a:lnSpc>
                          <a:spcPct val="100000"/>
                        </a:lnSpc>
                      </a:pPr>
                      <a:r>
                        <a:rPr sz="600" b="1" spc="-5" dirty="0">
                          <a:latin typeface="Arial"/>
                          <a:cs typeface="Arial"/>
                        </a:rPr>
                        <a:t>10.05.24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4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600" b="1" spc="-5" dirty="0">
                          <a:latin typeface="Arial"/>
                          <a:cs typeface="Arial"/>
                        </a:rPr>
                        <a:t>12.06.24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4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600" b="1" spc="-5" dirty="0">
                          <a:latin typeface="Arial"/>
                          <a:cs typeface="Arial"/>
                        </a:rPr>
                        <a:t>3</a:t>
                      </a:r>
                      <a:r>
                        <a:rPr sz="600" b="1" dirty="0">
                          <a:latin typeface="Arial"/>
                          <a:cs typeface="Arial"/>
                        </a:rPr>
                        <a:t>4</a:t>
                      </a:r>
                      <a:r>
                        <a:rPr sz="600" b="1" spc="-5" dirty="0">
                          <a:latin typeface="Arial"/>
                          <a:cs typeface="Arial"/>
                        </a:rPr>
                        <a:t> дня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236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4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600" spc="-10" dirty="0">
                          <a:latin typeface="Microsoft Sans Serif"/>
                          <a:cs typeface="Microsoft Sans Serif"/>
                        </a:rPr>
                        <a:t>Анализ</a:t>
                      </a:r>
                      <a:r>
                        <a:rPr sz="600" spc="-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600" spc="-10" dirty="0">
                          <a:latin typeface="Microsoft Sans Serif"/>
                          <a:cs typeface="Microsoft Sans Serif"/>
                        </a:rPr>
                        <a:t>ресурсной</a:t>
                      </a:r>
                      <a:r>
                        <a:rPr sz="600" spc="-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600" spc="-15" dirty="0">
                          <a:latin typeface="Microsoft Sans Serif"/>
                          <a:cs typeface="Microsoft Sans Serif"/>
                        </a:rPr>
                        <a:t>базы</a:t>
                      </a:r>
                      <a:r>
                        <a:rPr sz="600" spc="-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600" dirty="0">
                          <a:latin typeface="Microsoft Sans Serif"/>
                          <a:cs typeface="Microsoft Sans Serif"/>
                        </a:rPr>
                        <a:t>МО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450">
                        <a:latin typeface="Times New Roman"/>
                        <a:cs typeface="Times New Roman"/>
                      </a:endParaRPr>
                    </a:p>
                    <a:p>
                      <a:pPr marR="158115" algn="r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Microsoft Sans Serif"/>
                          <a:cs typeface="Microsoft Sans Serif"/>
                        </a:rPr>
                        <a:t>10.05.24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4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Microsoft Sans Serif"/>
                          <a:cs typeface="Microsoft Sans Serif"/>
                        </a:rPr>
                        <a:t>29.05.24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4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Microsoft Sans Serif"/>
                          <a:cs typeface="Microsoft Sans Serif"/>
                        </a:rPr>
                        <a:t>20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236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4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600" spc="-10" dirty="0">
                          <a:latin typeface="Microsoft Sans Serif"/>
                          <a:cs typeface="Microsoft Sans Serif"/>
                        </a:rPr>
                        <a:t>SWОТ-анализ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450">
                        <a:latin typeface="Times New Roman"/>
                        <a:cs typeface="Times New Roman"/>
                      </a:endParaRPr>
                    </a:p>
                    <a:p>
                      <a:pPr marR="158115" algn="r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Microsoft Sans Serif"/>
                          <a:cs typeface="Microsoft Sans Serif"/>
                        </a:rPr>
                        <a:t>18.05.24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4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Microsoft Sans Serif"/>
                          <a:cs typeface="Microsoft Sans Serif"/>
                        </a:rPr>
                        <a:t>06.06.24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4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Microsoft Sans Serif"/>
                          <a:cs typeface="Microsoft Sans Serif"/>
                        </a:rPr>
                        <a:t>20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236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4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600" spc="-10" dirty="0">
                          <a:latin typeface="Microsoft Sans Serif"/>
                          <a:cs typeface="Microsoft Sans Serif"/>
                        </a:rPr>
                        <a:t>Анализ</a:t>
                      </a:r>
                      <a:r>
                        <a:rPr sz="600" spc="-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600" spc="-5" dirty="0">
                          <a:latin typeface="Microsoft Sans Serif"/>
                          <a:cs typeface="Microsoft Sans Serif"/>
                        </a:rPr>
                        <a:t>федеральных</a:t>
                      </a:r>
                      <a:r>
                        <a:rPr sz="600" spc="-15" dirty="0">
                          <a:latin typeface="Microsoft Sans Serif"/>
                          <a:cs typeface="Microsoft Sans Serif"/>
                        </a:rPr>
                        <a:t> программ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450">
                        <a:latin typeface="Times New Roman"/>
                        <a:cs typeface="Times New Roman"/>
                      </a:endParaRPr>
                    </a:p>
                    <a:p>
                      <a:pPr marR="158115" algn="r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Microsoft Sans Serif"/>
                          <a:cs typeface="Microsoft Sans Serif"/>
                        </a:rPr>
                        <a:t>18.05.24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4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Microsoft Sans Serif"/>
                          <a:cs typeface="Microsoft Sans Serif"/>
                        </a:rPr>
                        <a:t>06.06.24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4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Microsoft Sans Serif"/>
                          <a:cs typeface="Microsoft Sans Serif"/>
                        </a:rPr>
                        <a:t>20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2362">
                <a:tc>
                  <a:txBody>
                    <a:bodyPr/>
                    <a:lstStyle/>
                    <a:p>
                      <a:pPr marL="303530" marR="156210" indent="-14224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600" spc="-10" dirty="0">
                          <a:latin typeface="Microsoft Sans Serif"/>
                          <a:cs typeface="Microsoft Sans Serif"/>
                        </a:rPr>
                        <a:t>Анализ</a:t>
                      </a:r>
                      <a:r>
                        <a:rPr sz="6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600" spc="-5" dirty="0">
                          <a:latin typeface="Microsoft Sans Serif"/>
                          <a:cs typeface="Microsoft Sans Serif"/>
                        </a:rPr>
                        <a:t>соц.</a:t>
                      </a:r>
                      <a:r>
                        <a:rPr sz="6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600" spc="-10" dirty="0">
                          <a:latin typeface="Microsoft Sans Serif"/>
                          <a:cs typeface="Microsoft Sans Serif"/>
                        </a:rPr>
                        <a:t>сетей</a:t>
                      </a:r>
                      <a:r>
                        <a:rPr sz="6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60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6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600" spc="-10" dirty="0">
                          <a:latin typeface="Microsoft Sans Serif"/>
                          <a:cs typeface="Microsoft Sans Serif"/>
                        </a:rPr>
                        <a:t>целью</a:t>
                      </a:r>
                      <a:r>
                        <a:rPr sz="6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600" spc="-10" dirty="0">
                          <a:latin typeface="Microsoft Sans Serif"/>
                          <a:cs typeface="Microsoft Sans Serif"/>
                        </a:rPr>
                        <a:t>выявления </a:t>
                      </a:r>
                      <a:r>
                        <a:rPr sz="600" spc="-14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600" spc="-15" dirty="0">
                          <a:latin typeface="Microsoft Sans Serif"/>
                          <a:cs typeface="Microsoft Sans Serif"/>
                        </a:rPr>
                        <a:t>проблем</a:t>
                      </a:r>
                      <a:r>
                        <a:rPr sz="60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600" spc="-10" dirty="0">
                          <a:latin typeface="Microsoft Sans Serif"/>
                          <a:cs typeface="Microsoft Sans Serif"/>
                        </a:rPr>
                        <a:t>бизнеса</a:t>
                      </a:r>
                      <a:r>
                        <a:rPr sz="6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600" spc="-5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60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600" spc="-10" dirty="0">
                          <a:latin typeface="Microsoft Sans Serif"/>
                          <a:cs typeface="Microsoft Sans Serif"/>
                        </a:rPr>
                        <a:t>населения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450">
                        <a:latin typeface="Times New Roman"/>
                        <a:cs typeface="Times New Roman"/>
                      </a:endParaRPr>
                    </a:p>
                    <a:p>
                      <a:pPr marR="158115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600" spc="-5" dirty="0">
                          <a:latin typeface="Microsoft Sans Serif"/>
                          <a:cs typeface="Microsoft Sans Serif"/>
                        </a:rPr>
                        <a:t>21.05.24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4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600" spc="-5" dirty="0">
                          <a:latin typeface="Microsoft Sans Serif"/>
                          <a:cs typeface="Microsoft Sans Serif"/>
                        </a:rPr>
                        <a:t>08.06.24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4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600" spc="-5" dirty="0">
                          <a:latin typeface="Microsoft Sans Serif"/>
                          <a:cs typeface="Microsoft Sans Serif"/>
                        </a:rPr>
                        <a:t>20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236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4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Microsoft Sans Serif"/>
                          <a:cs typeface="Microsoft Sans Serif"/>
                        </a:rPr>
                        <a:t>Матрица</a:t>
                      </a:r>
                      <a:r>
                        <a:rPr sz="600" spc="-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600" spc="-5" dirty="0">
                          <a:latin typeface="Microsoft Sans Serif"/>
                          <a:cs typeface="Microsoft Sans Serif"/>
                        </a:rPr>
                        <a:t>BSG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450">
                        <a:latin typeface="Times New Roman"/>
                        <a:cs typeface="Times New Roman"/>
                      </a:endParaRPr>
                    </a:p>
                    <a:p>
                      <a:pPr marR="158115" algn="r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Microsoft Sans Serif"/>
                          <a:cs typeface="Microsoft Sans Serif"/>
                        </a:rPr>
                        <a:t>16.05.24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4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Microsoft Sans Serif"/>
                          <a:cs typeface="Microsoft Sans Serif"/>
                        </a:rPr>
                        <a:t>28.05.24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4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Microsoft Sans Serif"/>
                          <a:cs typeface="Microsoft Sans Serif"/>
                        </a:rPr>
                        <a:t>13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2362">
                <a:tc>
                  <a:txBody>
                    <a:bodyPr/>
                    <a:lstStyle/>
                    <a:p>
                      <a:pPr marL="490855" marR="59690" indent="-426084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600" spc="-10" dirty="0">
                          <a:latin typeface="Microsoft Sans Serif"/>
                          <a:cs typeface="Microsoft Sans Serif"/>
                        </a:rPr>
                        <a:t>Анализ</a:t>
                      </a:r>
                      <a:r>
                        <a:rPr sz="6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600" spc="-10" dirty="0">
                          <a:latin typeface="Microsoft Sans Serif"/>
                          <a:cs typeface="Microsoft Sans Serif"/>
                        </a:rPr>
                        <a:t>опыта</a:t>
                      </a:r>
                      <a:r>
                        <a:rPr sz="6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600" spc="-10" dirty="0">
                          <a:latin typeface="Microsoft Sans Serif"/>
                          <a:cs typeface="Microsoft Sans Serif"/>
                        </a:rPr>
                        <a:t>реализации</a:t>
                      </a:r>
                      <a:r>
                        <a:rPr sz="6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600" spc="-15" dirty="0">
                          <a:latin typeface="Microsoft Sans Serif"/>
                          <a:cs typeface="Microsoft Sans Serif"/>
                        </a:rPr>
                        <a:t>инвест.</a:t>
                      </a:r>
                      <a:r>
                        <a:rPr sz="6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600" spc="-15" dirty="0">
                          <a:latin typeface="Microsoft Sans Serif"/>
                          <a:cs typeface="Microsoft Sans Serif"/>
                        </a:rPr>
                        <a:t>проектов </a:t>
                      </a:r>
                      <a:r>
                        <a:rPr sz="600" spc="-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600" spc="-5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60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600" spc="-5" dirty="0">
                          <a:latin typeface="Microsoft Sans Serif"/>
                          <a:cs typeface="Microsoft Sans Serif"/>
                        </a:rPr>
                        <a:t>работы</a:t>
                      </a:r>
                      <a:r>
                        <a:rPr sz="60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600" spc="-10" dirty="0">
                          <a:latin typeface="Microsoft Sans Serif"/>
                          <a:cs typeface="Microsoft Sans Serif"/>
                        </a:rPr>
                        <a:t>площадок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450">
                        <a:latin typeface="Times New Roman"/>
                        <a:cs typeface="Times New Roman"/>
                      </a:endParaRPr>
                    </a:p>
                    <a:p>
                      <a:pPr marR="158115" algn="r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Microsoft Sans Serif"/>
                          <a:cs typeface="Microsoft Sans Serif"/>
                        </a:rPr>
                        <a:t>29.05.24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4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Microsoft Sans Serif"/>
                          <a:cs typeface="Microsoft Sans Serif"/>
                        </a:rPr>
                        <a:t>04.06.24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4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600" dirty="0">
                          <a:latin typeface="Microsoft Sans Serif"/>
                          <a:cs typeface="Microsoft Sans Serif"/>
                        </a:rPr>
                        <a:t>7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2362">
                <a:tc>
                  <a:txBody>
                    <a:bodyPr/>
                    <a:lstStyle/>
                    <a:p>
                      <a:pPr marL="636905" marR="189230" indent="-44069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600" spc="-15" dirty="0">
                          <a:latin typeface="Microsoft Sans Serif"/>
                          <a:cs typeface="Microsoft Sans Serif"/>
                        </a:rPr>
                        <a:t>Формирование</a:t>
                      </a:r>
                      <a:r>
                        <a:rPr sz="60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600" spc="-10" dirty="0">
                          <a:latin typeface="Microsoft Sans Serif"/>
                          <a:cs typeface="Microsoft Sans Serif"/>
                        </a:rPr>
                        <a:t>потенциальной</a:t>
                      </a:r>
                      <a:r>
                        <a:rPr sz="6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600" spc="-15" dirty="0">
                          <a:latin typeface="Microsoft Sans Serif"/>
                          <a:cs typeface="Microsoft Sans Serif"/>
                        </a:rPr>
                        <a:t>базы </a:t>
                      </a:r>
                      <a:r>
                        <a:rPr sz="600" spc="-14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600" spc="-10" dirty="0">
                          <a:latin typeface="Microsoft Sans Serif"/>
                          <a:cs typeface="Microsoft Sans Serif"/>
                        </a:rPr>
                        <a:t>инвесторов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R="158115" algn="r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600" spc="-5" dirty="0">
                          <a:latin typeface="Microsoft Sans Serif"/>
                          <a:cs typeface="Microsoft Sans Serif"/>
                        </a:rPr>
                        <a:t>29.05.24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85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600" spc="-5" dirty="0">
                          <a:latin typeface="Microsoft Sans Serif"/>
                          <a:cs typeface="Microsoft Sans Serif"/>
                        </a:rPr>
                        <a:t>04.06.24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85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600" dirty="0">
                          <a:latin typeface="Microsoft Sans Serif"/>
                          <a:cs typeface="Microsoft Sans Serif"/>
                        </a:rPr>
                        <a:t>7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85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1462">
                <a:tc rowSpan="2">
                  <a:txBody>
                    <a:bodyPr/>
                    <a:lstStyle/>
                    <a:p>
                      <a:pPr marL="158115" marR="152400" algn="ctr">
                        <a:lnSpc>
                          <a:spcPts val="720"/>
                        </a:lnSpc>
                      </a:pPr>
                      <a:r>
                        <a:rPr sz="600" spc="-10" dirty="0">
                          <a:latin typeface="Microsoft Sans Serif"/>
                          <a:cs typeface="Microsoft Sans Serif"/>
                        </a:rPr>
                        <a:t>Предложения</a:t>
                      </a:r>
                      <a:r>
                        <a:rPr sz="600" spc="-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600" spc="-10" dirty="0">
                          <a:latin typeface="Microsoft Sans Serif"/>
                          <a:cs typeface="Microsoft Sans Serif"/>
                        </a:rPr>
                        <a:t>по</a:t>
                      </a:r>
                      <a:r>
                        <a:rPr sz="60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600" spc="-10" dirty="0">
                          <a:latin typeface="Microsoft Sans Serif"/>
                          <a:cs typeface="Microsoft Sans Serif"/>
                        </a:rPr>
                        <a:t>изменению</a:t>
                      </a:r>
                      <a:r>
                        <a:rPr sz="600" spc="-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600" spc="-10" dirty="0">
                          <a:latin typeface="Microsoft Sans Serif"/>
                          <a:cs typeface="Microsoft Sans Serif"/>
                        </a:rPr>
                        <a:t>процесса </a:t>
                      </a:r>
                      <a:r>
                        <a:rPr sz="600" spc="-14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600" spc="-5" dirty="0">
                          <a:latin typeface="Microsoft Sans Serif"/>
                          <a:cs typeface="Microsoft Sans Serif"/>
                        </a:rPr>
                        <a:t>работы</a:t>
                      </a:r>
                      <a:r>
                        <a:rPr sz="600" dirty="0">
                          <a:latin typeface="Microsoft Sans Serif"/>
                          <a:cs typeface="Microsoft Sans Serif"/>
                        </a:rPr>
                        <a:t> с</a:t>
                      </a:r>
                      <a:r>
                        <a:rPr sz="6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600" spc="-15" dirty="0">
                          <a:latin typeface="Microsoft Sans Serif"/>
                          <a:cs typeface="Microsoft Sans Serif"/>
                        </a:rPr>
                        <a:t>проектами</a:t>
                      </a:r>
                      <a:r>
                        <a:rPr sz="6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600" dirty="0">
                          <a:latin typeface="Microsoft Sans Serif"/>
                          <a:cs typeface="Microsoft Sans Serif"/>
                        </a:rPr>
                        <a:t>со </a:t>
                      </a:r>
                      <a:r>
                        <a:rPr sz="600" spc="-10" dirty="0">
                          <a:latin typeface="Microsoft Sans Serif"/>
                          <a:cs typeface="Microsoft Sans Serif"/>
                        </a:rPr>
                        <a:t>стороны </a:t>
                      </a:r>
                      <a:r>
                        <a:rPr sz="600" spc="-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600" spc="-10" dirty="0">
                          <a:latin typeface="Microsoft Sans Serif"/>
                          <a:cs typeface="Microsoft Sans Serif"/>
                        </a:rPr>
                        <a:t>администрации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165735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Microsoft Sans Serif"/>
                          <a:cs typeface="Microsoft Sans Serif"/>
                        </a:rPr>
                        <a:t>29.05.24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168275">
                        <a:lnSpc>
                          <a:spcPct val="100000"/>
                        </a:lnSpc>
                      </a:pPr>
                      <a:r>
                        <a:rPr sz="600" spc="-10" dirty="0">
                          <a:latin typeface="Microsoft Sans Serif"/>
                          <a:cs typeface="Microsoft Sans Serif"/>
                        </a:rPr>
                        <a:t>11.06.24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Microsoft Sans Serif"/>
                          <a:cs typeface="Microsoft Sans Serif"/>
                        </a:rPr>
                        <a:t>14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384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8624">
                <a:tc rowSpan="2">
                  <a:txBody>
                    <a:bodyPr/>
                    <a:lstStyle/>
                    <a:p>
                      <a:pPr marL="217170" marR="165100" indent="-4635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spc="-10" dirty="0">
                          <a:latin typeface="Microsoft Sans Serif"/>
                          <a:cs typeface="Microsoft Sans Serif"/>
                        </a:rPr>
                        <a:t>Предложения</a:t>
                      </a:r>
                      <a:r>
                        <a:rPr sz="600" spc="-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600" spc="-10" dirty="0">
                          <a:latin typeface="Microsoft Sans Serif"/>
                          <a:cs typeface="Microsoft Sans Serif"/>
                        </a:rPr>
                        <a:t>проектов</a:t>
                      </a:r>
                      <a:r>
                        <a:rPr sz="60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600" spc="-5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60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600" spc="-10" dirty="0">
                          <a:latin typeface="Microsoft Sans Serif"/>
                          <a:cs typeface="Microsoft Sans Serif"/>
                        </a:rPr>
                        <a:t>интеграций, </a:t>
                      </a:r>
                      <a:r>
                        <a:rPr sz="600" spc="-14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600" spc="-10" dirty="0">
                          <a:latin typeface="Microsoft Sans Serif"/>
                          <a:cs typeface="Microsoft Sans Serif"/>
                        </a:rPr>
                        <a:t>формирование</a:t>
                      </a:r>
                      <a:r>
                        <a:rPr sz="600" spc="-5" dirty="0">
                          <a:latin typeface="Microsoft Sans Serif"/>
                          <a:cs typeface="Microsoft Sans Serif"/>
                        </a:rPr>
                        <a:t> реестра </a:t>
                      </a:r>
                      <a:r>
                        <a:rPr sz="600" spc="-15" dirty="0">
                          <a:latin typeface="Microsoft Sans Serif"/>
                          <a:cs typeface="Microsoft Sans Serif"/>
                        </a:rPr>
                        <a:t>поддержки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65735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600" spc="-5" dirty="0">
                          <a:latin typeface="Microsoft Sans Serif"/>
                          <a:cs typeface="Microsoft Sans Serif"/>
                        </a:rPr>
                        <a:t>29.05.24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68275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600" spc="-10" dirty="0">
                          <a:latin typeface="Microsoft Sans Serif"/>
                          <a:cs typeface="Microsoft Sans Serif"/>
                        </a:rPr>
                        <a:t>11.06.24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600" spc="-5" dirty="0">
                          <a:latin typeface="Microsoft Sans Serif"/>
                          <a:cs typeface="Microsoft Sans Serif"/>
                        </a:rPr>
                        <a:t>14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4362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73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73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73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8849">
                <a:tc rowSpan="2">
                  <a:txBody>
                    <a:bodyPr/>
                    <a:lstStyle/>
                    <a:p>
                      <a:pPr marL="132715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600" b="1" spc="-10" dirty="0">
                          <a:latin typeface="Arial"/>
                          <a:cs typeface="Arial"/>
                        </a:rPr>
                        <a:t>Формирование</a:t>
                      </a:r>
                      <a:r>
                        <a:rPr sz="6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b="1" spc="-10" dirty="0">
                          <a:latin typeface="Arial"/>
                          <a:cs typeface="Arial"/>
                        </a:rPr>
                        <a:t>итогов</a:t>
                      </a:r>
                      <a:r>
                        <a:rPr sz="6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b="1" spc="-10" dirty="0">
                          <a:latin typeface="Arial"/>
                          <a:cs typeface="Arial"/>
                        </a:rPr>
                        <a:t>исследования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65735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600" b="1" spc="-5" dirty="0">
                          <a:latin typeface="Arial"/>
                          <a:cs typeface="Arial"/>
                        </a:rPr>
                        <a:t>04.06.24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65735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600" b="1" spc="-5" dirty="0">
                          <a:latin typeface="Arial"/>
                          <a:cs typeface="Arial"/>
                        </a:rPr>
                        <a:t>10.06.24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600" b="1" dirty="0">
                          <a:latin typeface="Arial"/>
                          <a:cs typeface="Arial"/>
                        </a:rPr>
                        <a:t>7</a:t>
                      </a:r>
                      <a:r>
                        <a:rPr sz="600" b="1" spc="-5" dirty="0">
                          <a:latin typeface="Arial"/>
                          <a:cs typeface="Arial"/>
                        </a:rPr>
                        <a:t> дней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4339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73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73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73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73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89074">
                <a:tc rowSpan="2"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600" spc="-15" dirty="0">
                          <a:latin typeface="Microsoft Sans Serif"/>
                          <a:cs typeface="Microsoft Sans Serif"/>
                        </a:rPr>
                        <a:t>Подготовка</a:t>
                      </a:r>
                      <a:r>
                        <a:rPr sz="6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600" spc="-15" dirty="0">
                          <a:latin typeface="Microsoft Sans Serif"/>
                          <a:cs typeface="Microsoft Sans Serif"/>
                        </a:rPr>
                        <a:t>итогового</a:t>
                      </a:r>
                      <a:r>
                        <a:rPr sz="6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600" spc="-10" dirty="0">
                          <a:latin typeface="Microsoft Sans Serif"/>
                          <a:cs typeface="Microsoft Sans Serif"/>
                        </a:rPr>
                        <a:t>отчет</a:t>
                      </a:r>
                      <a:r>
                        <a:rPr sz="6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600" spc="-5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6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600" spc="-15" dirty="0">
                          <a:latin typeface="Microsoft Sans Serif"/>
                          <a:cs typeface="Microsoft Sans Serif"/>
                        </a:rPr>
                        <a:t>презентации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65735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600" spc="-5" dirty="0">
                          <a:latin typeface="Microsoft Sans Serif"/>
                          <a:cs typeface="Microsoft Sans Serif"/>
                        </a:rPr>
                        <a:t>04.06.24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65735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600" spc="-5" dirty="0">
                          <a:latin typeface="Microsoft Sans Serif"/>
                          <a:cs typeface="Microsoft Sans Serif"/>
                        </a:rPr>
                        <a:t>10.06.24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600" dirty="0">
                          <a:latin typeface="Microsoft Sans Serif"/>
                          <a:cs typeface="Microsoft Sans Serif"/>
                        </a:rPr>
                        <a:t>7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4317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73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73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73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73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9299">
                <a:tc rowSpan="2">
                  <a:txBody>
                    <a:bodyPr/>
                    <a:lstStyle/>
                    <a:p>
                      <a:pPr marL="414655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600" spc="5" dirty="0">
                          <a:latin typeface="Microsoft Sans Serif"/>
                          <a:cs typeface="Microsoft Sans Serif"/>
                        </a:rPr>
                        <a:t>Д</a:t>
                      </a:r>
                      <a:r>
                        <a:rPr sz="600" spc="-5" dirty="0">
                          <a:latin typeface="Microsoft Sans Serif"/>
                          <a:cs typeface="Microsoft Sans Serif"/>
                        </a:rPr>
                        <a:t>ораб</a:t>
                      </a:r>
                      <a:r>
                        <a:rPr sz="600" spc="-15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600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600" spc="10" dirty="0"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60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6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600" spc="-5" dirty="0">
                          <a:latin typeface="Microsoft Sans Serif"/>
                          <a:cs typeface="Microsoft Sans Serif"/>
                        </a:rPr>
                        <a:t>м</a:t>
                      </a:r>
                      <a:r>
                        <a:rPr sz="600" spc="-25" dirty="0"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600" spc="-10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600" spc="-15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600" spc="-5" dirty="0">
                          <a:latin typeface="Microsoft Sans Serif"/>
                          <a:cs typeface="Microsoft Sans Serif"/>
                        </a:rPr>
                        <a:t>д</a:t>
                      </a:r>
                      <a:r>
                        <a:rPr sz="600" spc="-15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600" spc="5" dirty="0">
                          <a:latin typeface="Microsoft Sans Serif"/>
                          <a:cs typeface="Microsoft Sans Serif"/>
                        </a:rPr>
                        <a:t>л</a:t>
                      </a:r>
                      <a:r>
                        <a:rPr sz="600" spc="-5" dirty="0">
                          <a:latin typeface="Microsoft Sans Serif"/>
                          <a:cs typeface="Microsoft Sans Serif"/>
                        </a:rPr>
                        <a:t>огии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4EA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65735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600" spc="-5" dirty="0">
                          <a:latin typeface="Microsoft Sans Serif"/>
                          <a:cs typeface="Microsoft Sans Serif"/>
                        </a:rPr>
                        <a:t>08.06.24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4EA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65735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600" spc="-5" dirty="0">
                          <a:latin typeface="Microsoft Sans Serif"/>
                          <a:cs typeface="Microsoft Sans Serif"/>
                        </a:rPr>
                        <a:t>10.06.24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4E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600" dirty="0">
                          <a:latin typeface="Microsoft Sans Serif"/>
                          <a:cs typeface="Microsoft Sans Serif"/>
                        </a:rPr>
                        <a:t>3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4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755A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4294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73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4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73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4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73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4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73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4EA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4755A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4755A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4755A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395524">
                <a:tc rowSpan="2">
                  <a:txBody>
                    <a:bodyPr/>
                    <a:lstStyle/>
                    <a:p>
                      <a:pPr marL="206375" marR="200025" indent="7683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600" spc="-15" dirty="0">
                          <a:latin typeface="Microsoft Sans Serif"/>
                          <a:cs typeface="Microsoft Sans Serif"/>
                        </a:rPr>
                        <a:t>Фиксирование</a:t>
                      </a:r>
                      <a:r>
                        <a:rPr sz="600" spc="-10" dirty="0">
                          <a:latin typeface="Microsoft Sans Serif"/>
                          <a:cs typeface="Microsoft Sans Serif"/>
                        </a:rPr>
                        <a:t> ключевых</a:t>
                      </a:r>
                      <a:r>
                        <a:rPr sz="600" spc="13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600" spc="-10" dirty="0">
                          <a:latin typeface="Microsoft Sans Serif"/>
                          <a:cs typeface="Microsoft Sans Serif"/>
                        </a:rPr>
                        <a:t>шагов </a:t>
                      </a:r>
                      <a:r>
                        <a:rPr sz="600" spc="-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600" spc="-10" dirty="0">
                          <a:latin typeface="Microsoft Sans Serif"/>
                          <a:cs typeface="Microsoft Sans Serif"/>
                        </a:rPr>
                        <a:t>по</a:t>
                      </a:r>
                      <a:r>
                        <a:rPr sz="60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600" spc="-10" dirty="0">
                          <a:latin typeface="Microsoft Sans Serif"/>
                          <a:cs typeface="Microsoft Sans Serif"/>
                        </a:rPr>
                        <a:t>формированию</a:t>
                      </a:r>
                      <a:r>
                        <a:rPr sz="60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600" spc="-15" dirty="0">
                          <a:latin typeface="Microsoft Sans Serif"/>
                          <a:cs typeface="Microsoft Sans Serif"/>
                        </a:rPr>
                        <a:t>инвест.</a:t>
                      </a:r>
                      <a:r>
                        <a:rPr sz="60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600" spc="-10" dirty="0">
                          <a:latin typeface="Microsoft Sans Serif"/>
                          <a:cs typeface="Microsoft Sans Serif"/>
                        </a:rPr>
                        <a:t>профиля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7EBF4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165735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Microsoft Sans Serif"/>
                          <a:cs typeface="Microsoft Sans Serif"/>
                        </a:rPr>
                        <a:t>08.06.24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7EBF4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165735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Microsoft Sans Serif"/>
                          <a:cs typeface="Microsoft Sans Serif"/>
                        </a:rPr>
                        <a:t>08.06.24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7EBF4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600" dirty="0">
                          <a:latin typeface="Microsoft Sans Serif"/>
                          <a:cs typeface="Microsoft Sans Serif"/>
                        </a:rPr>
                        <a:t>3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7EB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4755A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4755A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4755A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3974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7EB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7EB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7EB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7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D84C0EFA-ABA5-6E13-FD8E-3B66EAED5F92}"/>
              </a:ext>
            </a:extLst>
          </p:cNvPr>
          <p:cNvSpPr/>
          <p:nvPr/>
        </p:nvSpPr>
        <p:spPr>
          <a:xfrm>
            <a:off x="627017" y="2283661"/>
            <a:ext cx="4497842" cy="4024162"/>
          </a:xfrm>
          <a:prstGeom prst="roundRect">
            <a:avLst>
              <a:gd name="adj" fmla="val 457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id="{FD79DC35-2D8E-38F0-B733-EA31C9CDCE08}"/>
              </a:ext>
            </a:extLst>
          </p:cNvPr>
          <p:cNvSpPr/>
          <p:nvPr/>
        </p:nvSpPr>
        <p:spPr>
          <a:xfrm>
            <a:off x="5289754" y="2283659"/>
            <a:ext cx="4497841" cy="4024163"/>
          </a:xfrm>
          <a:prstGeom prst="roundRect">
            <a:avLst>
              <a:gd name="adj" fmla="val 493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BCF4219-A638-B09A-18FC-D8C6933BF4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39157" y="2698627"/>
            <a:ext cx="1273562" cy="1273562"/>
          </a:xfrm>
          <a:custGeom>
            <a:avLst/>
            <a:gdLst>
              <a:gd name="connsiteX0" fmla="*/ 636781 w 1273562"/>
              <a:gd name="connsiteY0" fmla="*/ 0 h 1273562"/>
              <a:gd name="connsiteX1" fmla="*/ 1273562 w 1273562"/>
              <a:gd name="connsiteY1" fmla="*/ 636781 h 1273562"/>
              <a:gd name="connsiteX2" fmla="*/ 636781 w 1273562"/>
              <a:gd name="connsiteY2" fmla="*/ 1273562 h 1273562"/>
              <a:gd name="connsiteX3" fmla="*/ 0 w 1273562"/>
              <a:gd name="connsiteY3" fmla="*/ 636781 h 1273562"/>
              <a:gd name="connsiteX4" fmla="*/ 636781 w 1273562"/>
              <a:gd name="connsiteY4" fmla="*/ 0 h 127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562" h="1273562">
                <a:moveTo>
                  <a:pt x="636781" y="0"/>
                </a:moveTo>
                <a:cubicBezTo>
                  <a:pt x="988465" y="0"/>
                  <a:pt x="1273562" y="285097"/>
                  <a:pt x="1273562" y="636781"/>
                </a:cubicBezTo>
                <a:cubicBezTo>
                  <a:pt x="1273562" y="988465"/>
                  <a:pt x="988465" y="1273562"/>
                  <a:pt x="636781" y="1273562"/>
                </a:cubicBezTo>
                <a:cubicBezTo>
                  <a:pt x="285097" y="1273562"/>
                  <a:pt x="0" y="988465"/>
                  <a:pt x="0" y="636781"/>
                </a:cubicBezTo>
                <a:cubicBezTo>
                  <a:pt x="0" y="285097"/>
                  <a:pt x="285097" y="0"/>
                  <a:pt x="636781" y="0"/>
                </a:cubicBezTo>
                <a:close/>
              </a:path>
            </a:pathLst>
          </a:cu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EA6252C-9F8C-5F98-8E93-EE91BFC012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01893" y="2700958"/>
            <a:ext cx="1273562" cy="1273562"/>
          </a:xfrm>
          <a:custGeom>
            <a:avLst/>
            <a:gdLst>
              <a:gd name="connsiteX0" fmla="*/ 636781 w 1273562"/>
              <a:gd name="connsiteY0" fmla="*/ 0 h 1273562"/>
              <a:gd name="connsiteX1" fmla="*/ 1273562 w 1273562"/>
              <a:gd name="connsiteY1" fmla="*/ 636781 h 1273562"/>
              <a:gd name="connsiteX2" fmla="*/ 636781 w 1273562"/>
              <a:gd name="connsiteY2" fmla="*/ 1273562 h 1273562"/>
              <a:gd name="connsiteX3" fmla="*/ 0 w 1273562"/>
              <a:gd name="connsiteY3" fmla="*/ 636781 h 1273562"/>
              <a:gd name="connsiteX4" fmla="*/ 636781 w 1273562"/>
              <a:gd name="connsiteY4" fmla="*/ 0 h 127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562" h="1273562">
                <a:moveTo>
                  <a:pt x="636781" y="0"/>
                </a:moveTo>
                <a:cubicBezTo>
                  <a:pt x="988465" y="0"/>
                  <a:pt x="1273562" y="285097"/>
                  <a:pt x="1273562" y="636781"/>
                </a:cubicBezTo>
                <a:cubicBezTo>
                  <a:pt x="1273562" y="988465"/>
                  <a:pt x="988465" y="1273562"/>
                  <a:pt x="636781" y="1273562"/>
                </a:cubicBezTo>
                <a:cubicBezTo>
                  <a:pt x="285097" y="1273562"/>
                  <a:pt x="0" y="988465"/>
                  <a:pt x="0" y="636781"/>
                </a:cubicBezTo>
                <a:cubicBezTo>
                  <a:pt x="0" y="285097"/>
                  <a:pt x="285097" y="0"/>
                  <a:pt x="636781" y="0"/>
                </a:cubicBezTo>
                <a:close/>
              </a:path>
            </a:pathLst>
          </a:custGeom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988BECAB-AF68-DF91-9FAF-9F98980FC488}"/>
              </a:ext>
            </a:extLst>
          </p:cNvPr>
          <p:cNvSpPr/>
          <p:nvPr/>
        </p:nvSpPr>
        <p:spPr>
          <a:xfrm>
            <a:off x="627016" y="1401546"/>
            <a:ext cx="9160579" cy="775597"/>
          </a:xfrm>
          <a:prstGeom prst="roundRect">
            <a:avLst>
              <a:gd name="adj" fmla="val 262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ПРЕДСТАВИТЕЛИ АДМИНИСТРАЦИИ (МУНИЦИПАЛЬНОГО РАЙОНА «ТАБАСАРАНСКИЙ РАЙОН)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СОСТАВ РАБОЧЕЙ ГРУППЫ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516337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 рабочей группы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B40DCB-4C31-03F5-B5B8-282F39AA97FE}"/>
              </a:ext>
            </a:extLst>
          </p:cNvPr>
          <p:cNvSpPr txBox="1"/>
          <p:nvPr/>
        </p:nvSpPr>
        <p:spPr>
          <a:xfrm>
            <a:off x="1409505" y="4178767"/>
            <a:ext cx="293286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Курбанов Магомед </a:t>
            </a:r>
            <a:r>
              <a:rPr lang="ru-RU" sz="11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Сиражутдинович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94DB7C7-429D-AAE0-DF5B-BE58CD71E43A}"/>
              </a:ext>
            </a:extLst>
          </p:cNvPr>
          <p:cNvSpPr txBox="1"/>
          <p:nvPr/>
        </p:nvSpPr>
        <p:spPr>
          <a:xfrm>
            <a:off x="1830863" y="4494142"/>
            <a:ext cx="21960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Глава муниципального района «Табасаранский район»</a:t>
            </a:r>
          </a:p>
          <a:p>
            <a:pPr algn="ctr"/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(руководитель рабочей группы)</a:t>
            </a:r>
            <a:endParaRPr lang="ru-ID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1976251-BD4D-13F1-EFD4-B46D4764B256}"/>
              </a:ext>
            </a:extLst>
          </p:cNvPr>
          <p:cNvSpPr txBox="1"/>
          <p:nvPr/>
        </p:nvSpPr>
        <p:spPr>
          <a:xfrm>
            <a:off x="6168347" y="4214424"/>
            <a:ext cx="297659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Османов </a:t>
            </a:r>
            <a:r>
              <a:rPr lang="ru-RU" sz="11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Рамис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Сиражутдинович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022D57-D8A2-B1D0-233D-597BE273DF86}"/>
              </a:ext>
            </a:extLst>
          </p:cNvPr>
          <p:cNvSpPr txBox="1"/>
          <p:nvPr/>
        </p:nvSpPr>
        <p:spPr>
          <a:xfrm>
            <a:off x="6253316" y="4496473"/>
            <a:ext cx="2806657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Первый заместитель</a:t>
            </a:r>
          </a:p>
          <a:p>
            <a:pPr algn="ctr"/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главы муниципального района</a:t>
            </a:r>
          </a:p>
          <a:p>
            <a:pPr algn="ctr"/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«Табасаранский район</a:t>
            </a:r>
          </a:p>
          <a:p>
            <a:pPr algn="ctr"/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уполномоченный</a:t>
            </a:r>
          </a:p>
          <a:p>
            <a:pPr algn="ctr"/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 (заместитель руководителя рабочей группы)</a:t>
            </a:r>
            <a:endParaRPr lang="ru-ID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A12F499E-F54D-B300-3108-B922DB39BF1B}"/>
              </a:ext>
            </a:extLst>
          </p:cNvPr>
          <p:cNvSpPr/>
          <p:nvPr/>
        </p:nvSpPr>
        <p:spPr>
          <a:xfrm>
            <a:off x="746940" y="1518198"/>
            <a:ext cx="551343" cy="551343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D9CDDB-E9D5-565C-BD28-8C61EB0F6DF3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МУНИЦИПАЛЬНОГО РАЙОНА «ТАБАСАРАНСКИЙ РАЙОН»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07A755B-3AC4-49FF-981C-F77C90B287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453" y="1536431"/>
            <a:ext cx="446316" cy="50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035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D84C0EFA-ABA5-6E13-FD8E-3B66EAED5F92}"/>
              </a:ext>
            </a:extLst>
          </p:cNvPr>
          <p:cNvSpPr/>
          <p:nvPr/>
        </p:nvSpPr>
        <p:spPr>
          <a:xfrm>
            <a:off x="627017" y="2283661"/>
            <a:ext cx="4497842" cy="4024162"/>
          </a:xfrm>
          <a:prstGeom prst="roundRect">
            <a:avLst>
              <a:gd name="adj" fmla="val 457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id="{FD79DC35-2D8E-38F0-B733-EA31C9CDCE08}"/>
              </a:ext>
            </a:extLst>
          </p:cNvPr>
          <p:cNvSpPr/>
          <p:nvPr/>
        </p:nvSpPr>
        <p:spPr>
          <a:xfrm>
            <a:off x="5289754" y="2283659"/>
            <a:ext cx="4497841" cy="4024163"/>
          </a:xfrm>
          <a:prstGeom prst="roundRect">
            <a:avLst>
              <a:gd name="adj" fmla="val 493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BCF4219-A638-B09A-18FC-D8C6933BF4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39157" y="2698627"/>
            <a:ext cx="1273562" cy="1273562"/>
          </a:xfrm>
          <a:custGeom>
            <a:avLst/>
            <a:gdLst>
              <a:gd name="connsiteX0" fmla="*/ 636781 w 1273562"/>
              <a:gd name="connsiteY0" fmla="*/ 0 h 1273562"/>
              <a:gd name="connsiteX1" fmla="*/ 1273562 w 1273562"/>
              <a:gd name="connsiteY1" fmla="*/ 636781 h 1273562"/>
              <a:gd name="connsiteX2" fmla="*/ 636781 w 1273562"/>
              <a:gd name="connsiteY2" fmla="*/ 1273562 h 1273562"/>
              <a:gd name="connsiteX3" fmla="*/ 0 w 1273562"/>
              <a:gd name="connsiteY3" fmla="*/ 636781 h 1273562"/>
              <a:gd name="connsiteX4" fmla="*/ 636781 w 1273562"/>
              <a:gd name="connsiteY4" fmla="*/ 0 h 127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562" h="1273562">
                <a:moveTo>
                  <a:pt x="636781" y="0"/>
                </a:moveTo>
                <a:cubicBezTo>
                  <a:pt x="988465" y="0"/>
                  <a:pt x="1273562" y="285097"/>
                  <a:pt x="1273562" y="636781"/>
                </a:cubicBezTo>
                <a:cubicBezTo>
                  <a:pt x="1273562" y="988465"/>
                  <a:pt x="988465" y="1273562"/>
                  <a:pt x="636781" y="1273562"/>
                </a:cubicBezTo>
                <a:cubicBezTo>
                  <a:pt x="285097" y="1273562"/>
                  <a:pt x="0" y="988465"/>
                  <a:pt x="0" y="636781"/>
                </a:cubicBezTo>
                <a:cubicBezTo>
                  <a:pt x="0" y="285097"/>
                  <a:pt x="285097" y="0"/>
                  <a:pt x="636781" y="0"/>
                </a:cubicBezTo>
                <a:close/>
              </a:path>
            </a:pathLst>
          </a:custGeom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988BECAB-AF68-DF91-9FAF-9F98980FC488}"/>
              </a:ext>
            </a:extLst>
          </p:cNvPr>
          <p:cNvSpPr/>
          <p:nvPr/>
        </p:nvSpPr>
        <p:spPr>
          <a:xfrm>
            <a:off x="627016" y="1401546"/>
            <a:ext cx="9160579" cy="775597"/>
          </a:xfrm>
          <a:prstGeom prst="roundRect">
            <a:avLst>
              <a:gd name="adj" fmla="val 262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ПРЕДСТАВИТЕЛИ АДМИНИСТРАЦИИ (МУНИЦИПАЛЬНОГО РАЙОНА «ТАБАСАРАНСКИЙ РАЙОН»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СОСТАВ РАБОЧЕЙ ГРУППЫ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516337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 рабочей группы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B40DCB-4C31-03F5-B5B8-282F39AA97FE}"/>
              </a:ext>
            </a:extLst>
          </p:cNvPr>
          <p:cNvSpPr txBox="1"/>
          <p:nvPr/>
        </p:nvSpPr>
        <p:spPr>
          <a:xfrm>
            <a:off x="1409505" y="4178767"/>
            <a:ext cx="293286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Амиралиев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Магомедага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Алисович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94DB7C7-429D-AAE0-DF5B-BE58CD71E43A}"/>
              </a:ext>
            </a:extLst>
          </p:cNvPr>
          <p:cNvSpPr txBox="1"/>
          <p:nvPr/>
        </p:nvSpPr>
        <p:spPr>
          <a:xfrm>
            <a:off x="1830863" y="4494142"/>
            <a:ext cx="21960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Начальник отдела экономики администрации </a:t>
            </a:r>
          </a:p>
          <a:p>
            <a:pPr algn="ctr"/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района «Табасаранский район»</a:t>
            </a:r>
            <a:endParaRPr lang="ru-ID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A12F499E-F54D-B300-3108-B922DB39BF1B}"/>
              </a:ext>
            </a:extLst>
          </p:cNvPr>
          <p:cNvSpPr/>
          <p:nvPr/>
        </p:nvSpPr>
        <p:spPr>
          <a:xfrm>
            <a:off x="746940" y="1518198"/>
            <a:ext cx="551343" cy="551343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D9CDDB-E9D5-565C-BD28-8C61EB0F6DF3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МУНИЦИПАЛЬНОГО РАЙОНА «ТАБАСАРАНСКИЙ РАЙОН»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0323FA3-2EE6-4F29-99E2-A6ECF6C039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087" y="1533712"/>
            <a:ext cx="445047" cy="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7496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2A543FB5-569E-B2AF-DB73-916DE7C45A24}"/>
              </a:ext>
            </a:extLst>
          </p:cNvPr>
          <p:cNvSpPr/>
          <p:nvPr/>
        </p:nvSpPr>
        <p:spPr>
          <a:xfrm>
            <a:off x="3255653" y="2380120"/>
            <a:ext cx="4325984" cy="4024163"/>
          </a:xfrm>
          <a:prstGeom prst="roundRect">
            <a:avLst>
              <a:gd name="adj" fmla="val 969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988BECAB-AF68-DF91-9FAF-9F98980FC488}"/>
              </a:ext>
            </a:extLst>
          </p:cNvPr>
          <p:cNvSpPr/>
          <p:nvPr/>
        </p:nvSpPr>
        <p:spPr>
          <a:xfrm>
            <a:off x="627016" y="1401546"/>
            <a:ext cx="9160579" cy="775597"/>
          </a:xfrm>
          <a:prstGeom prst="roundRect">
            <a:avLst>
              <a:gd name="adj" fmla="val 262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ПРЕДСТАВИТЕЛЬ АГЕНТСТВА ПО ПРЕДПРИНИМАТЕЛЬСТВУ И ИНВЕСТИЦИЯМ РЕСПУБЛИКИ ДАГЕСТАН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СОСТАВ РАБОЧЕЙ ГРУППЫ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516337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 рабочей группы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9601138-9757-9BD8-94D1-E6E20482E0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736494" y="2578750"/>
            <a:ext cx="1273562" cy="1273562"/>
          </a:xfrm>
          <a:custGeom>
            <a:avLst/>
            <a:gdLst>
              <a:gd name="connsiteX0" fmla="*/ 636781 w 1273562"/>
              <a:gd name="connsiteY0" fmla="*/ 0 h 1273562"/>
              <a:gd name="connsiteX1" fmla="*/ 1273562 w 1273562"/>
              <a:gd name="connsiteY1" fmla="*/ 636781 h 1273562"/>
              <a:gd name="connsiteX2" fmla="*/ 636781 w 1273562"/>
              <a:gd name="connsiteY2" fmla="*/ 1273562 h 1273562"/>
              <a:gd name="connsiteX3" fmla="*/ 0 w 1273562"/>
              <a:gd name="connsiteY3" fmla="*/ 636781 h 1273562"/>
              <a:gd name="connsiteX4" fmla="*/ 636781 w 1273562"/>
              <a:gd name="connsiteY4" fmla="*/ 0 h 127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562" h="1273562">
                <a:moveTo>
                  <a:pt x="636781" y="0"/>
                </a:moveTo>
                <a:cubicBezTo>
                  <a:pt x="988465" y="0"/>
                  <a:pt x="1273562" y="285097"/>
                  <a:pt x="1273562" y="636781"/>
                </a:cubicBezTo>
                <a:cubicBezTo>
                  <a:pt x="1273562" y="988465"/>
                  <a:pt x="988465" y="1273562"/>
                  <a:pt x="636781" y="1273562"/>
                </a:cubicBezTo>
                <a:cubicBezTo>
                  <a:pt x="285097" y="1273562"/>
                  <a:pt x="0" y="988465"/>
                  <a:pt x="0" y="636781"/>
                </a:cubicBezTo>
                <a:cubicBezTo>
                  <a:pt x="0" y="285097"/>
                  <a:pt x="285097" y="0"/>
                  <a:pt x="636781" y="0"/>
                </a:cubicBezTo>
                <a:close/>
              </a:path>
            </a:pathLst>
          </a:cu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4B40DCB-4C31-03F5-B5B8-282F39AA97FE}"/>
              </a:ext>
            </a:extLst>
          </p:cNvPr>
          <p:cNvSpPr txBox="1"/>
          <p:nvPr/>
        </p:nvSpPr>
        <p:spPr>
          <a:xfrm>
            <a:off x="4151059" y="4100111"/>
            <a:ext cx="253517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Гусейнов Гусейн </a:t>
            </a:r>
            <a:r>
              <a:rPr kumimoji="0" lang="ru-RU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Хайбулаевич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94DB7C7-429D-AAE0-DF5B-BE58CD71E43A}"/>
              </a:ext>
            </a:extLst>
          </p:cNvPr>
          <p:cNvSpPr txBox="1"/>
          <p:nvPr/>
        </p:nvSpPr>
        <p:spPr>
          <a:xfrm>
            <a:off x="4427192" y="4472365"/>
            <a:ext cx="2174637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Руководитель Агентства по предпринимательству и инвестициям Республики Дагестан</a:t>
            </a:r>
            <a:endParaRPr lang="ru-ID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id="{288C766A-78ED-44A2-BAD4-A34CE0BE99F8}"/>
              </a:ext>
            </a:extLst>
          </p:cNvPr>
          <p:cNvSpPr/>
          <p:nvPr/>
        </p:nvSpPr>
        <p:spPr>
          <a:xfrm>
            <a:off x="746940" y="1518198"/>
            <a:ext cx="551343" cy="551343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3B79CE-C1F0-A585-CAF1-F34307CA5C02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МУНИЦИПАЛЬНОГО РАЙОНА «ТАБАСАРАНСКИЙ РАЙОН»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5C05D56A-6BAA-C6F1-9991-0E554073DF64}"/>
              </a:ext>
            </a:extLst>
          </p:cNvPr>
          <p:cNvGrpSpPr/>
          <p:nvPr/>
        </p:nvGrpSpPr>
        <p:grpSpPr>
          <a:xfrm>
            <a:off x="872803" y="1607193"/>
            <a:ext cx="304522" cy="408045"/>
            <a:chOff x="9206972" y="323924"/>
            <a:chExt cx="315504" cy="422760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DB6DF5CE-E64B-E045-E51A-229D686842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6972" y="323924"/>
              <a:ext cx="315504" cy="422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87BD6B55-B6F6-C21D-B68D-751416923246}"/>
                </a:ext>
              </a:extLst>
            </p:cNvPr>
            <p:cNvSpPr/>
            <p:nvPr/>
          </p:nvSpPr>
          <p:spPr>
            <a:xfrm>
              <a:off x="9220874" y="349250"/>
              <a:ext cx="291314" cy="346075"/>
            </a:xfrm>
            <a:prstGeom prst="rect">
              <a:avLst/>
            </a:prstGeom>
            <a:solidFill>
              <a:srgbClr val="F2F0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ID" dirty="0"/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3382D7E-D327-4702-A4B4-01EE9B4CC9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487" y="1631637"/>
            <a:ext cx="281174" cy="3377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7495894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591597" y="2285991"/>
            <a:ext cx="2196465" cy="3142615"/>
            <a:chOff x="7591597" y="2285991"/>
            <a:chExt cx="2196465" cy="3142615"/>
          </a:xfrm>
        </p:grpSpPr>
        <p:sp>
          <p:nvSpPr>
            <p:cNvPr id="3" name="object 3"/>
            <p:cNvSpPr/>
            <p:nvPr/>
          </p:nvSpPr>
          <p:spPr>
            <a:xfrm>
              <a:off x="7591597" y="2285991"/>
              <a:ext cx="2196465" cy="3142615"/>
            </a:xfrm>
            <a:custGeom>
              <a:avLst/>
              <a:gdLst/>
              <a:ahLst/>
              <a:cxnLst/>
              <a:rect l="l" t="t" r="r" b="b"/>
              <a:pathLst>
                <a:path w="2196465" h="3142615">
                  <a:moveTo>
                    <a:pt x="1983185" y="3142045"/>
                  </a:moveTo>
                  <a:lnTo>
                    <a:pt x="212814" y="3142045"/>
                  </a:lnTo>
                  <a:lnTo>
                    <a:pt x="164018" y="3136425"/>
                  </a:lnTo>
                  <a:lnTo>
                    <a:pt x="119224" y="3120415"/>
                  </a:lnTo>
                  <a:lnTo>
                    <a:pt x="79710" y="3095293"/>
                  </a:lnTo>
                  <a:lnTo>
                    <a:pt x="46753" y="3062336"/>
                  </a:lnTo>
                  <a:lnTo>
                    <a:pt x="21630" y="3022821"/>
                  </a:lnTo>
                  <a:lnTo>
                    <a:pt x="5620" y="2978027"/>
                  </a:lnTo>
                  <a:lnTo>
                    <a:pt x="0" y="2929231"/>
                  </a:lnTo>
                  <a:lnTo>
                    <a:pt x="0" y="212814"/>
                  </a:lnTo>
                  <a:lnTo>
                    <a:pt x="5620" y="164017"/>
                  </a:lnTo>
                  <a:lnTo>
                    <a:pt x="21630" y="119223"/>
                  </a:lnTo>
                  <a:lnTo>
                    <a:pt x="46753" y="79709"/>
                  </a:lnTo>
                  <a:lnTo>
                    <a:pt x="79710" y="46752"/>
                  </a:lnTo>
                  <a:lnTo>
                    <a:pt x="119224" y="21630"/>
                  </a:lnTo>
                  <a:lnTo>
                    <a:pt x="164018" y="5620"/>
                  </a:lnTo>
                  <a:lnTo>
                    <a:pt x="212814" y="0"/>
                  </a:lnTo>
                  <a:lnTo>
                    <a:pt x="1983185" y="0"/>
                  </a:lnTo>
                  <a:lnTo>
                    <a:pt x="2024898" y="4126"/>
                  </a:lnTo>
                  <a:lnTo>
                    <a:pt x="2064626" y="16199"/>
                  </a:lnTo>
                  <a:lnTo>
                    <a:pt x="2101255" y="35755"/>
                  </a:lnTo>
                  <a:lnTo>
                    <a:pt x="2133668" y="62331"/>
                  </a:lnTo>
                  <a:lnTo>
                    <a:pt x="2160245" y="94744"/>
                  </a:lnTo>
                  <a:lnTo>
                    <a:pt x="2179800" y="131373"/>
                  </a:lnTo>
                  <a:lnTo>
                    <a:pt x="2191873" y="171102"/>
                  </a:lnTo>
                  <a:lnTo>
                    <a:pt x="2195999" y="212814"/>
                  </a:lnTo>
                  <a:lnTo>
                    <a:pt x="2195999" y="2929231"/>
                  </a:lnTo>
                  <a:lnTo>
                    <a:pt x="2190379" y="2978027"/>
                  </a:lnTo>
                  <a:lnTo>
                    <a:pt x="2174369" y="3022821"/>
                  </a:lnTo>
                  <a:lnTo>
                    <a:pt x="2149247" y="3062336"/>
                  </a:lnTo>
                  <a:lnTo>
                    <a:pt x="2116290" y="3095293"/>
                  </a:lnTo>
                  <a:lnTo>
                    <a:pt x="2076776" y="3120415"/>
                  </a:lnTo>
                  <a:lnTo>
                    <a:pt x="2031982" y="3136425"/>
                  </a:lnTo>
                  <a:lnTo>
                    <a:pt x="1983185" y="3142045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52818" y="2697743"/>
              <a:ext cx="1273561" cy="1273561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5289755" y="2283660"/>
            <a:ext cx="2196465" cy="3142615"/>
            <a:chOff x="5289755" y="2283660"/>
            <a:chExt cx="2196465" cy="3142615"/>
          </a:xfrm>
        </p:grpSpPr>
        <p:sp>
          <p:nvSpPr>
            <p:cNvPr id="6" name="object 6"/>
            <p:cNvSpPr/>
            <p:nvPr/>
          </p:nvSpPr>
          <p:spPr>
            <a:xfrm>
              <a:off x="5289755" y="2283660"/>
              <a:ext cx="2196465" cy="3142615"/>
            </a:xfrm>
            <a:custGeom>
              <a:avLst/>
              <a:gdLst/>
              <a:ahLst/>
              <a:cxnLst/>
              <a:rect l="l" t="t" r="r" b="b"/>
              <a:pathLst>
                <a:path w="2196465" h="3142615">
                  <a:moveTo>
                    <a:pt x="1983185" y="3142045"/>
                  </a:moveTo>
                  <a:lnTo>
                    <a:pt x="212814" y="3142045"/>
                  </a:lnTo>
                  <a:lnTo>
                    <a:pt x="164017" y="3136425"/>
                  </a:lnTo>
                  <a:lnTo>
                    <a:pt x="119223" y="3120415"/>
                  </a:lnTo>
                  <a:lnTo>
                    <a:pt x="79709" y="3095292"/>
                  </a:lnTo>
                  <a:lnTo>
                    <a:pt x="46752" y="3062336"/>
                  </a:lnTo>
                  <a:lnTo>
                    <a:pt x="21630" y="3022821"/>
                  </a:lnTo>
                  <a:lnTo>
                    <a:pt x="5620" y="2978028"/>
                  </a:lnTo>
                  <a:lnTo>
                    <a:pt x="0" y="2929231"/>
                  </a:lnTo>
                  <a:lnTo>
                    <a:pt x="0" y="212814"/>
                  </a:lnTo>
                  <a:lnTo>
                    <a:pt x="5620" y="164018"/>
                  </a:lnTo>
                  <a:lnTo>
                    <a:pt x="21630" y="119224"/>
                  </a:lnTo>
                  <a:lnTo>
                    <a:pt x="46752" y="79709"/>
                  </a:lnTo>
                  <a:lnTo>
                    <a:pt x="79709" y="46752"/>
                  </a:lnTo>
                  <a:lnTo>
                    <a:pt x="119223" y="21630"/>
                  </a:lnTo>
                  <a:lnTo>
                    <a:pt x="164017" y="5620"/>
                  </a:lnTo>
                  <a:lnTo>
                    <a:pt x="212814" y="0"/>
                  </a:lnTo>
                  <a:lnTo>
                    <a:pt x="1983185" y="0"/>
                  </a:lnTo>
                  <a:lnTo>
                    <a:pt x="2024897" y="4126"/>
                  </a:lnTo>
                  <a:lnTo>
                    <a:pt x="2064626" y="16199"/>
                  </a:lnTo>
                  <a:lnTo>
                    <a:pt x="2101255" y="35755"/>
                  </a:lnTo>
                  <a:lnTo>
                    <a:pt x="2133668" y="62331"/>
                  </a:lnTo>
                  <a:lnTo>
                    <a:pt x="2160244" y="94744"/>
                  </a:lnTo>
                  <a:lnTo>
                    <a:pt x="2179800" y="131373"/>
                  </a:lnTo>
                  <a:lnTo>
                    <a:pt x="2191873" y="171102"/>
                  </a:lnTo>
                  <a:lnTo>
                    <a:pt x="2195999" y="212814"/>
                  </a:lnTo>
                  <a:lnTo>
                    <a:pt x="2195999" y="2929231"/>
                  </a:lnTo>
                  <a:lnTo>
                    <a:pt x="2190379" y="2978028"/>
                  </a:lnTo>
                  <a:lnTo>
                    <a:pt x="2174369" y="3022821"/>
                  </a:lnTo>
                  <a:lnTo>
                    <a:pt x="2149247" y="3062336"/>
                  </a:lnTo>
                  <a:lnTo>
                    <a:pt x="2116290" y="3095292"/>
                  </a:lnTo>
                  <a:lnTo>
                    <a:pt x="2076776" y="3120415"/>
                  </a:lnTo>
                  <a:lnTo>
                    <a:pt x="2031981" y="3136425"/>
                  </a:lnTo>
                  <a:lnTo>
                    <a:pt x="1983185" y="3142045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50973" y="2697743"/>
              <a:ext cx="1273562" cy="1273561"/>
            </a:xfrm>
            <a:prstGeom prst="rect">
              <a:avLst/>
            </a:prstGeom>
          </p:spPr>
        </p:pic>
      </p:grpSp>
      <p:sp>
        <p:nvSpPr>
          <p:cNvPr id="8" name="object 8"/>
          <p:cNvSpPr/>
          <p:nvPr/>
        </p:nvSpPr>
        <p:spPr>
          <a:xfrm>
            <a:off x="5289755" y="1401544"/>
            <a:ext cx="4498340" cy="775970"/>
          </a:xfrm>
          <a:custGeom>
            <a:avLst/>
            <a:gdLst/>
            <a:ahLst/>
            <a:cxnLst/>
            <a:rect l="l" t="t" r="r" b="b"/>
            <a:pathLst>
              <a:path w="4498340" h="775969">
                <a:moveTo>
                  <a:pt x="4294635" y="775596"/>
                </a:moveTo>
                <a:lnTo>
                  <a:pt x="203206" y="775596"/>
                </a:lnTo>
                <a:lnTo>
                  <a:pt x="156613" y="770230"/>
                </a:lnTo>
                <a:lnTo>
                  <a:pt x="113841" y="754942"/>
                </a:lnTo>
                <a:lnTo>
                  <a:pt x="76111" y="730954"/>
                </a:lnTo>
                <a:lnTo>
                  <a:pt x="44642" y="699485"/>
                </a:lnTo>
                <a:lnTo>
                  <a:pt x="20654" y="661755"/>
                </a:lnTo>
                <a:lnTo>
                  <a:pt x="5366" y="618983"/>
                </a:lnTo>
                <a:lnTo>
                  <a:pt x="0" y="572390"/>
                </a:lnTo>
                <a:lnTo>
                  <a:pt x="0" y="203206"/>
                </a:lnTo>
                <a:lnTo>
                  <a:pt x="5366" y="156613"/>
                </a:lnTo>
                <a:lnTo>
                  <a:pt x="20654" y="113841"/>
                </a:lnTo>
                <a:lnTo>
                  <a:pt x="44642" y="76111"/>
                </a:lnTo>
                <a:lnTo>
                  <a:pt x="76111" y="44642"/>
                </a:lnTo>
                <a:lnTo>
                  <a:pt x="113841" y="20654"/>
                </a:lnTo>
                <a:lnTo>
                  <a:pt x="156613" y="5366"/>
                </a:lnTo>
                <a:lnTo>
                  <a:pt x="203206" y="0"/>
                </a:lnTo>
                <a:lnTo>
                  <a:pt x="4294635" y="0"/>
                </a:lnTo>
                <a:lnTo>
                  <a:pt x="4334464" y="3940"/>
                </a:lnTo>
                <a:lnTo>
                  <a:pt x="4372399" y="15468"/>
                </a:lnTo>
                <a:lnTo>
                  <a:pt x="4407375" y="34141"/>
                </a:lnTo>
                <a:lnTo>
                  <a:pt x="4438324" y="59517"/>
                </a:lnTo>
                <a:lnTo>
                  <a:pt x="4463701" y="90467"/>
                </a:lnTo>
                <a:lnTo>
                  <a:pt x="4482373" y="125442"/>
                </a:lnTo>
                <a:lnTo>
                  <a:pt x="4493901" y="163377"/>
                </a:lnTo>
                <a:lnTo>
                  <a:pt x="4497841" y="203206"/>
                </a:lnTo>
                <a:lnTo>
                  <a:pt x="4497841" y="572390"/>
                </a:lnTo>
                <a:lnTo>
                  <a:pt x="4492474" y="618983"/>
                </a:lnTo>
                <a:lnTo>
                  <a:pt x="4477187" y="661755"/>
                </a:lnTo>
                <a:lnTo>
                  <a:pt x="4453199" y="699485"/>
                </a:lnTo>
                <a:lnTo>
                  <a:pt x="4421730" y="730954"/>
                </a:lnTo>
                <a:lnTo>
                  <a:pt x="4384000" y="754942"/>
                </a:lnTo>
                <a:lnTo>
                  <a:pt x="4341229" y="770230"/>
                </a:lnTo>
                <a:lnTo>
                  <a:pt x="4294635" y="775596"/>
                </a:lnTo>
                <a:close/>
              </a:path>
            </a:pathLst>
          </a:custGeom>
          <a:solidFill>
            <a:srgbClr val="4755A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80906" y="1603415"/>
            <a:ext cx="131635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1930" marR="5080" lvl="0" indent="-189865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АДМИНИСТРАЦИЯ </a:t>
            </a:r>
            <a:r>
              <a:rPr kumimoji="0" sz="1100" b="1" i="0" u="none" strike="noStrike" kern="1200" cap="none" spc="-2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(ИНТЕРВЬЮ)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14315" y="525284"/>
            <a:ext cx="58743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5" dirty="0"/>
              <a:t>НАПРАВЛЕНИЯ</a:t>
            </a:r>
            <a:r>
              <a:rPr spc="-20" dirty="0"/>
              <a:t> </a:t>
            </a:r>
            <a:r>
              <a:rPr spc="-45" dirty="0"/>
              <a:t>СБОРА</a:t>
            </a:r>
            <a:r>
              <a:rPr spc="-10" dirty="0"/>
              <a:t> ИНФОРМАЦИИ</a:t>
            </a:r>
          </a:p>
        </p:txBody>
      </p:sp>
      <p:sp>
        <p:nvSpPr>
          <p:cNvPr id="11" name="object 11"/>
          <p:cNvSpPr/>
          <p:nvPr/>
        </p:nvSpPr>
        <p:spPr>
          <a:xfrm>
            <a:off x="627017" y="163627"/>
            <a:ext cx="1995805" cy="274320"/>
          </a:xfrm>
          <a:custGeom>
            <a:avLst/>
            <a:gdLst/>
            <a:ahLst/>
            <a:cxnLst/>
            <a:rect l="l" t="t" r="r" b="b"/>
            <a:pathLst>
              <a:path w="1995805" h="274320">
                <a:moveTo>
                  <a:pt x="1858289" y="273843"/>
                </a:moveTo>
                <a:lnTo>
                  <a:pt x="136921" y="273843"/>
                </a:lnTo>
                <a:lnTo>
                  <a:pt x="93644" y="266863"/>
                </a:lnTo>
                <a:lnTo>
                  <a:pt x="56057" y="247425"/>
                </a:lnTo>
                <a:lnTo>
                  <a:pt x="26418" y="217786"/>
                </a:lnTo>
                <a:lnTo>
                  <a:pt x="6980" y="180199"/>
                </a:lnTo>
                <a:lnTo>
                  <a:pt x="0" y="136921"/>
                </a:lnTo>
                <a:lnTo>
                  <a:pt x="6980" y="93644"/>
                </a:lnTo>
                <a:lnTo>
                  <a:pt x="26418" y="56057"/>
                </a:lnTo>
                <a:lnTo>
                  <a:pt x="56057" y="26418"/>
                </a:lnTo>
                <a:lnTo>
                  <a:pt x="93644" y="6980"/>
                </a:lnTo>
                <a:lnTo>
                  <a:pt x="136921" y="0"/>
                </a:lnTo>
                <a:lnTo>
                  <a:pt x="1858289" y="0"/>
                </a:lnTo>
                <a:lnTo>
                  <a:pt x="1910687" y="10422"/>
                </a:lnTo>
                <a:lnTo>
                  <a:pt x="1955108" y="40103"/>
                </a:lnTo>
                <a:lnTo>
                  <a:pt x="1984789" y="84524"/>
                </a:lnTo>
                <a:lnTo>
                  <a:pt x="1995211" y="136921"/>
                </a:lnTo>
                <a:lnTo>
                  <a:pt x="1988231" y="180199"/>
                </a:lnTo>
                <a:lnTo>
                  <a:pt x="1968794" y="217786"/>
                </a:lnTo>
                <a:lnTo>
                  <a:pt x="1939154" y="247425"/>
                </a:lnTo>
                <a:lnTo>
                  <a:pt x="1901567" y="266863"/>
                </a:lnTo>
                <a:lnTo>
                  <a:pt x="1858289" y="273843"/>
                </a:lnTo>
                <a:close/>
              </a:path>
            </a:pathLst>
          </a:custGeom>
          <a:solidFill>
            <a:srgbClr val="4755A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59195" y="222825"/>
            <a:ext cx="169037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направление</a:t>
            </a:r>
            <a:r>
              <a:rPr kumimoji="0" sz="800" b="1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сбора</a:t>
            </a:r>
            <a:r>
              <a:rPr kumimoji="0" sz="8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информации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27017" y="1401546"/>
            <a:ext cx="4498340" cy="775970"/>
          </a:xfrm>
          <a:custGeom>
            <a:avLst/>
            <a:gdLst/>
            <a:ahLst/>
            <a:cxnLst/>
            <a:rect l="l" t="t" r="r" b="b"/>
            <a:pathLst>
              <a:path w="4498340" h="775969">
                <a:moveTo>
                  <a:pt x="4294635" y="775596"/>
                </a:moveTo>
                <a:lnTo>
                  <a:pt x="203206" y="775596"/>
                </a:lnTo>
                <a:lnTo>
                  <a:pt x="156613" y="770230"/>
                </a:lnTo>
                <a:lnTo>
                  <a:pt x="113841" y="754942"/>
                </a:lnTo>
                <a:lnTo>
                  <a:pt x="76111" y="730954"/>
                </a:lnTo>
                <a:lnTo>
                  <a:pt x="44642" y="699485"/>
                </a:lnTo>
                <a:lnTo>
                  <a:pt x="20654" y="661755"/>
                </a:lnTo>
                <a:lnTo>
                  <a:pt x="5366" y="618983"/>
                </a:lnTo>
                <a:lnTo>
                  <a:pt x="0" y="572390"/>
                </a:lnTo>
                <a:lnTo>
                  <a:pt x="0" y="203206"/>
                </a:lnTo>
                <a:lnTo>
                  <a:pt x="5366" y="156613"/>
                </a:lnTo>
                <a:lnTo>
                  <a:pt x="20654" y="113841"/>
                </a:lnTo>
                <a:lnTo>
                  <a:pt x="44642" y="76111"/>
                </a:lnTo>
                <a:lnTo>
                  <a:pt x="76111" y="44642"/>
                </a:lnTo>
                <a:lnTo>
                  <a:pt x="113841" y="20654"/>
                </a:lnTo>
                <a:lnTo>
                  <a:pt x="156613" y="5366"/>
                </a:lnTo>
                <a:lnTo>
                  <a:pt x="203206" y="0"/>
                </a:lnTo>
                <a:lnTo>
                  <a:pt x="4294635" y="0"/>
                </a:lnTo>
                <a:lnTo>
                  <a:pt x="4334464" y="3940"/>
                </a:lnTo>
                <a:lnTo>
                  <a:pt x="4372399" y="15468"/>
                </a:lnTo>
                <a:lnTo>
                  <a:pt x="4407374" y="34141"/>
                </a:lnTo>
                <a:lnTo>
                  <a:pt x="4438324" y="59517"/>
                </a:lnTo>
                <a:lnTo>
                  <a:pt x="4463701" y="90467"/>
                </a:lnTo>
                <a:lnTo>
                  <a:pt x="4482373" y="125442"/>
                </a:lnTo>
                <a:lnTo>
                  <a:pt x="4493901" y="163377"/>
                </a:lnTo>
                <a:lnTo>
                  <a:pt x="4497841" y="203206"/>
                </a:lnTo>
                <a:lnTo>
                  <a:pt x="4497841" y="572390"/>
                </a:lnTo>
                <a:lnTo>
                  <a:pt x="4492475" y="618983"/>
                </a:lnTo>
                <a:lnTo>
                  <a:pt x="4477187" y="661755"/>
                </a:lnTo>
                <a:lnTo>
                  <a:pt x="4453199" y="699485"/>
                </a:lnTo>
                <a:lnTo>
                  <a:pt x="4421730" y="730954"/>
                </a:lnTo>
                <a:lnTo>
                  <a:pt x="4384000" y="754942"/>
                </a:lnTo>
                <a:lnTo>
                  <a:pt x="4341229" y="770230"/>
                </a:lnTo>
                <a:lnTo>
                  <a:pt x="4294635" y="775596"/>
                </a:lnTo>
                <a:close/>
              </a:path>
            </a:pathLst>
          </a:custGeom>
          <a:solidFill>
            <a:srgbClr val="4755A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571800" y="1687236"/>
            <a:ext cx="60833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БИЗНЕС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27017" y="5527195"/>
            <a:ext cx="4498340" cy="781050"/>
          </a:xfrm>
          <a:custGeom>
            <a:avLst/>
            <a:gdLst/>
            <a:ahLst/>
            <a:cxnLst/>
            <a:rect l="l" t="t" r="r" b="b"/>
            <a:pathLst>
              <a:path w="4498340" h="781050">
                <a:moveTo>
                  <a:pt x="0" y="216194"/>
                </a:moveTo>
                <a:lnTo>
                  <a:pt x="5709" y="166623"/>
                </a:lnTo>
                <a:lnTo>
                  <a:pt x="21974" y="121117"/>
                </a:lnTo>
                <a:lnTo>
                  <a:pt x="47495" y="80975"/>
                </a:lnTo>
                <a:lnTo>
                  <a:pt x="80975" y="47495"/>
                </a:lnTo>
                <a:lnTo>
                  <a:pt x="121117" y="21974"/>
                </a:lnTo>
                <a:lnTo>
                  <a:pt x="166623" y="5709"/>
                </a:lnTo>
                <a:lnTo>
                  <a:pt x="216194" y="0"/>
                </a:lnTo>
                <a:lnTo>
                  <a:pt x="4281647" y="0"/>
                </a:lnTo>
                <a:lnTo>
                  <a:pt x="4324021" y="4192"/>
                </a:lnTo>
                <a:lnTo>
                  <a:pt x="4364381" y="16456"/>
                </a:lnTo>
                <a:lnTo>
                  <a:pt x="4401592" y="36323"/>
                </a:lnTo>
                <a:lnTo>
                  <a:pt x="4434519" y="63321"/>
                </a:lnTo>
                <a:lnTo>
                  <a:pt x="4461518" y="96249"/>
                </a:lnTo>
                <a:lnTo>
                  <a:pt x="4481385" y="133460"/>
                </a:lnTo>
                <a:lnTo>
                  <a:pt x="4493649" y="173820"/>
                </a:lnTo>
                <a:lnTo>
                  <a:pt x="4497841" y="216194"/>
                </a:lnTo>
                <a:lnTo>
                  <a:pt x="4497841" y="564432"/>
                </a:lnTo>
                <a:lnTo>
                  <a:pt x="4492132" y="614003"/>
                </a:lnTo>
                <a:lnTo>
                  <a:pt x="4475867" y="659509"/>
                </a:lnTo>
                <a:lnTo>
                  <a:pt x="4450346" y="699651"/>
                </a:lnTo>
                <a:lnTo>
                  <a:pt x="4416866" y="733131"/>
                </a:lnTo>
                <a:lnTo>
                  <a:pt x="4376724" y="758652"/>
                </a:lnTo>
                <a:lnTo>
                  <a:pt x="4331218" y="774917"/>
                </a:lnTo>
                <a:lnTo>
                  <a:pt x="4281647" y="780626"/>
                </a:lnTo>
                <a:lnTo>
                  <a:pt x="216194" y="780626"/>
                </a:lnTo>
                <a:lnTo>
                  <a:pt x="166623" y="774917"/>
                </a:lnTo>
                <a:lnTo>
                  <a:pt x="121117" y="758652"/>
                </a:lnTo>
                <a:lnTo>
                  <a:pt x="80975" y="733131"/>
                </a:lnTo>
                <a:lnTo>
                  <a:pt x="47495" y="699651"/>
                </a:lnTo>
                <a:lnTo>
                  <a:pt x="21974" y="659509"/>
                </a:lnTo>
                <a:lnTo>
                  <a:pt x="5709" y="614003"/>
                </a:lnTo>
                <a:lnTo>
                  <a:pt x="0" y="564432"/>
                </a:lnTo>
                <a:lnTo>
                  <a:pt x="0" y="216194"/>
                </a:lnTo>
                <a:close/>
              </a:path>
            </a:pathLst>
          </a:custGeom>
          <a:ln w="12699">
            <a:solidFill>
              <a:srgbClr val="4755A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49088" y="5731581"/>
            <a:ext cx="339471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Выявление важнейших проблем 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и </a:t>
            </a: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преимуществ </a:t>
            </a:r>
            <a:r>
              <a:rPr kumimoji="0" sz="1100" b="1" i="0" u="none" strike="noStrike" kern="1200" cap="none" spc="-29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округа, 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а</a:t>
            </a: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также</a:t>
            </a: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потребностей</a:t>
            </a: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бизнеса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27017" y="2294677"/>
            <a:ext cx="4542373" cy="3142615"/>
          </a:xfrm>
          <a:custGeom>
            <a:avLst/>
            <a:gdLst/>
            <a:ahLst/>
            <a:cxnLst/>
            <a:rect l="l" t="t" r="r" b="b"/>
            <a:pathLst>
              <a:path w="2196465" h="3142615">
                <a:moveTo>
                  <a:pt x="1983185" y="3142045"/>
                </a:moveTo>
                <a:lnTo>
                  <a:pt x="212814" y="3142045"/>
                </a:lnTo>
                <a:lnTo>
                  <a:pt x="164018" y="3136425"/>
                </a:lnTo>
                <a:lnTo>
                  <a:pt x="119224" y="3120415"/>
                </a:lnTo>
                <a:lnTo>
                  <a:pt x="79709" y="3095292"/>
                </a:lnTo>
                <a:lnTo>
                  <a:pt x="46752" y="3062336"/>
                </a:lnTo>
                <a:lnTo>
                  <a:pt x="21630" y="3022821"/>
                </a:lnTo>
                <a:lnTo>
                  <a:pt x="5620" y="2978028"/>
                </a:lnTo>
                <a:lnTo>
                  <a:pt x="0" y="2929231"/>
                </a:lnTo>
                <a:lnTo>
                  <a:pt x="0" y="212814"/>
                </a:lnTo>
                <a:lnTo>
                  <a:pt x="5620" y="164017"/>
                </a:lnTo>
                <a:lnTo>
                  <a:pt x="21630" y="119224"/>
                </a:lnTo>
                <a:lnTo>
                  <a:pt x="46752" y="79709"/>
                </a:lnTo>
                <a:lnTo>
                  <a:pt x="79709" y="46752"/>
                </a:lnTo>
                <a:lnTo>
                  <a:pt x="119224" y="21630"/>
                </a:lnTo>
                <a:lnTo>
                  <a:pt x="164018" y="5620"/>
                </a:lnTo>
                <a:lnTo>
                  <a:pt x="212814" y="0"/>
                </a:lnTo>
                <a:lnTo>
                  <a:pt x="1983185" y="0"/>
                </a:lnTo>
                <a:lnTo>
                  <a:pt x="2024897" y="4126"/>
                </a:lnTo>
                <a:lnTo>
                  <a:pt x="2064626" y="16199"/>
                </a:lnTo>
                <a:lnTo>
                  <a:pt x="2101255" y="35755"/>
                </a:lnTo>
                <a:lnTo>
                  <a:pt x="2133668" y="62331"/>
                </a:lnTo>
                <a:lnTo>
                  <a:pt x="2160244" y="94744"/>
                </a:lnTo>
                <a:lnTo>
                  <a:pt x="2179800" y="131373"/>
                </a:lnTo>
                <a:lnTo>
                  <a:pt x="2191873" y="171102"/>
                </a:lnTo>
                <a:lnTo>
                  <a:pt x="2196000" y="212814"/>
                </a:lnTo>
                <a:lnTo>
                  <a:pt x="2196000" y="2929231"/>
                </a:lnTo>
                <a:lnTo>
                  <a:pt x="2190379" y="2978028"/>
                </a:lnTo>
                <a:lnTo>
                  <a:pt x="2174369" y="3022821"/>
                </a:lnTo>
                <a:lnTo>
                  <a:pt x="2149247" y="3062336"/>
                </a:lnTo>
                <a:lnTo>
                  <a:pt x="2116290" y="3095292"/>
                </a:lnTo>
                <a:lnTo>
                  <a:pt x="2076776" y="3120415"/>
                </a:lnTo>
                <a:lnTo>
                  <a:pt x="2031982" y="3136425"/>
                </a:lnTo>
                <a:lnTo>
                  <a:pt x="1983185" y="3142045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289755" y="5527194"/>
            <a:ext cx="4498340" cy="781050"/>
          </a:xfrm>
          <a:custGeom>
            <a:avLst/>
            <a:gdLst/>
            <a:ahLst/>
            <a:cxnLst/>
            <a:rect l="l" t="t" r="r" b="b"/>
            <a:pathLst>
              <a:path w="4498340" h="781050">
                <a:moveTo>
                  <a:pt x="0" y="216194"/>
                </a:moveTo>
                <a:lnTo>
                  <a:pt x="5709" y="166623"/>
                </a:lnTo>
                <a:lnTo>
                  <a:pt x="21974" y="121117"/>
                </a:lnTo>
                <a:lnTo>
                  <a:pt x="47495" y="80975"/>
                </a:lnTo>
                <a:lnTo>
                  <a:pt x="80976" y="47495"/>
                </a:lnTo>
                <a:lnTo>
                  <a:pt x="121117" y="21974"/>
                </a:lnTo>
                <a:lnTo>
                  <a:pt x="166623" y="5709"/>
                </a:lnTo>
                <a:lnTo>
                  <a:pt x="216194" y="0"/>
                </a:lnTo>
                <a:lnTo>
                  <a:pt x="4281647" y="0"/>
                </a:lnTo>
                <a:lnTo>
                  <a:pt x="4324021" y="4192"/>
                </a:lnTo>
                <a:lnTo>
                  <a:pt x="4364381" y="16456"/>
                </a:lnTo>
                <a:lnTo>
                  <a:pt x="4401592" y="36323"/>
                </a:lnTo>
                <a:lnTo>
                  <a:pt x="4434519" y="63321"/>
                </a:lnTo>
                <a:lnTo>
                  <a:pt x="4461518" y="96249"/>
                </a:lnTo>
                <a:lnTo>
                  <a:pt x="4481384" y="133460"/>
                </a:lnTo>
                <a:lnTo>
                  <a:pt x="4493649" y="173820"/>
                </a:lnTo>
                <a:lnTo>
                  <a:pt x="4497841" y="216194"/>
                </a:lnTo>
                <a:lnTo>
                  <a:pt x="4497841" y="564432"/>
                </a:lnTo>
                <a:lnTo>
                  <a:pt x="4492131" y="614003"/>
                </a:lnTo>
                <a:lnTo>
                  <a:pt x="4475867" y="659509"/>
                </a:lnTo>
                <a:lnTo>
                  <a:pt x="4450346" y="699651"/>
                </a:lnTo>
                <a:lnTo>
                  <a:pt x="4416866" y="733131"/>
                </a:lnTo>
                <a:lnTo>
                  <a:pt x="4376724" y="758652"/>
                </a:lnTo>
                <a:lnTo>
                  <a:pt x="4331218" y="774917"/>
                </a:lnTo>
                <a:lnTo>
                  <a:pt x="4281647" y="780626"/>
                </a:lnTo>
                <a:lnTo>
                  <a:pt x="216194" y="780626"/>
                </a:lnTo>
                <a:lnTo>
                  <a:pt x="166623" y="774917"/>
                </a:lnTo>
                <a:lnTo>
                  <a:pt x="121117" y="758652"/>
                </a:lnTo>
                <a:lnTo>
                  <a:pt x="80976" y="733131"/>
                </a:lnTo>
                <a:lnTo>
                  <a:pt x="47495" y="699651"/>
                </a:lnTo>
                <a:lnTo>
                  <a:pt x="21974" y="659509"/>
                </a:lnTo>
                <a:lnTo>
                  <a:pt x="5709" y="614003"/>
                </a:lnTo>
                <a:lnTo>
                  <a:pt x="0" y="564432"/>
                </a:lnTo>
                <a:lnTo>
                  <a:pt x="0" y="216194"/>
                </a:lnTo>
                <a:close/>
              </a:path>
            </a:pathLst>
          </a:custGeom>
          <a:ln w="12699">
            <a:solidFill>
              <a:srgbClr val="4755A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511827" y="5731580"/>
            <a:ext cx="286131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Выявление </a:t>
            </a: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административных </a:t>
            </a:r>
            <a:r>
              <a:rPr kumimoji="0" sz="1100" b="1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проблем </a:t>
            </a:r>
            <a:r>
              <a:rPr kumimoji="0" sz="1100" b="1" i="0" u="none" strike="noStrike" kern="1200" cap="none" spc="-29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и</a:t>
            </a:r>
            <a:r>
              <a:rPr kumimoji="0" sz="1100" b="1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сильных </a:t>
            </a:r>
            <a:r>
              <a:rPr kumimoji="0" sz="1100" b="1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сторон </a:t>
            </a:r>
            <a:r>
              <a:rPr kumimoji="0" sz="1100" b="1" i="0" u="none" strike="noStrike" kern="1200" cap="none" spc="-5" normalizeH="0" baseline="0" noProof="0" dirty="0" err="1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развития</a:t>
            </a: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ru-RU" sz="1100" b="1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района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1" name="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33355" y="5734732"/>
            <a:ext cx="365553" cy="365553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96092" y="5734731"/>
            <a:ext cx="365553" cy="365553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2449565" y="2559442"/>
            <a:ext cx="118237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95885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АНОНИМНЫЙ 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ОНЛАЙ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Н</a:t>
            </a: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ОП</a:t>
            </a:r>
            <a:r>
              <a:rPr kumimoji="0" sz="1100" b="1" i="0" u="none" strike="noStrike" kern="1200" cap="none" spc="-2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</a:t>
            </a: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ОС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571800" y="3334523"/>
            <a:ext cx="715010" cy="9010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12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</a:t>
            </a:r>
            <a:r>
              <a:rPr kumimoji="0" sz="1100" b="1" i="0" u="none" strike="noStrike" kern="1200" cap="none" spc="-1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</a:t>
            </a: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мпаний  </a:t>
            </a:r>
            <a:r>
              <a:rPr kumimoji="0" sz="1100" b="1" i="0" u="none" strike="noStrike" kern="1200" cap="none" spc="-1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малого </a:t>
            </a:r>
            <a:r>
              <a:rPr kumimoji="0" sz="1100" b="1" i="0" u="none" strike="noStrike" kern="1200" cap="none" spc="-10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srgbClr val="47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бизнеса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31" name="object 3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543393" y="1616716"/>
            <a:ext cx="359999" cy="359999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224682" y="1630097"/>
            <a:ext cx="359999" cy="359999"/>
          </a:xfrm>
          <a:prstGeom prst="rect">
            <a:avLst/>
          </a:prstGeom>
        </p:spPr>
      </p:pic>
      <p:sp>
        <p:nvSpPr>
          <p:cNvPr id="35" name="object 35"/>
          <p:cNvSpPr txBox="1">
            <a:spLocks noGrp="1"/>
          </p:cNvSpPr>
          <p:nvPr>
            <p:ph type="ftr" sz="quarter" idx="5"/>
          </p:nvPr>
        </p:nvSpPr>
        <p:spPr>
          <a:xfrm>
            <a:off x="614315" y="6600121"/>
            <a:ext cx="5322659" cy="12631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ИНВЕСТИЦИОННЫЙ</a:t>
            </a:r>
            <a:r>
              <a:rPr kumimoji="0" sz="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ПРОФИЛЬ</a:t>
            </a:r>
            <a:r>
              <a:rPr kumimoji="0" sz="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lang="ru-RU" sz="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МУНИЦИПАЛЬНОГО РАЙОНА «ТАБАСАРАНСКИЙ РАЙОН»</a:t>
            </a:r>
            <a:endParaRPr kumimoji="0" sz="800" b="0" i="0" u="none" strike="noStrike" kern="1200" cap="none" spc="-3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36" name="object 3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pPr marL="381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675570A-6E4E-4D30-9398-65D60A0414C6}"/>
              </a:ext>
            </a:extLst>
          </p:cNvPr>
          <p:cNvSpPr txBox="1"/>
          <p:nvPr/>
        </p:nvSpPr>
        <p:spPr>
          <a:xfrm>
            <a:off x="4953000" y="4006413"/>
            <a:ext cx="293286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Курбанов Магомед </a:t>
            </a:r>
          </a:p>
          <a:p>
            <a:pPr algn="ctr"/>
            <a:r>
              <a:rPr lang="ru-RU" sz="11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Сиражутдинович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234123A-5C1D-4F3F-A4A9-661CB0986E62}"/>
              </a:ext>
            </a:extLst>
          </p:cNvPr>
          <p:cNvSpPr txBox="1"/>
          <p:nvPr/>
        </p:nvSpPr>
        <p:spPr>
          <a:xfrm>
            <a:off x="5329782" y="4549353"/>
            <a:ext cx="21960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Глава муниципального района «Табасаранский район»</a:t>
            </a:r>
          </a:p>
          <a:p>
            <a:pPr algn="ctr"/>
            <a:r>
              <a:rPr lang="ru-RU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(руководитель рабочей группы)</a:t>
            </a:r>
            <a:endParaRPr lang="ru-ID" sz="9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A6477D-CD06-467B-AC0C-D0586C381C67}"/>
              </a:ext>
            </a:extLst>
          </p:cNvPr>
          <p:cNvSpPr txBox="1"/>
          <p:nvPr/>
        </p:nvSpPr>
        <p:spPr>
          <a:xfrm>
            <a:off x="7201301" y="4002839"/>
            <a:ext cx="297659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Османов </a:t>
            </a:r>
            <a:r>
              <a:rPr lang="ru-RU" sz="11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Рамис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Сиражутдинович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A2ED7DF-D7AB-4D8E-B146-D37FD7D47317}"/>
              </a:ext>
            </a:extLst>
          </p:cNvPr>
          <p:cNvSpPr txBox="1"/>
          <p:nvPr/>
        </p:nvSpPr>
        <p:spPr>
          <a:xfrm>
            <a:off x="7201301" y="4517008"/>
            <a:ext cx="2806657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Первый заместитель</a:t>
            </a:r>
          </a:p>
          <a:p>
            <a:pPr algn="ctr"/>
            <a:r>
              <a:rPr lang="ru-RU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главы муниципального района</a:t>
            </a:r>
          </a:p>
          <a:p>
            <a:pPr algn="ctr"/>
            <a:r>
              <a:rPr lang="ru-RU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«Табасаранский район»</a:t>
            </a:r>
          </a:p>
          <a:p>
            <a:pPr algn="ctr"/>
            <a:r>
              <a:rPr lang="ru-RU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уполномоченный</a:t>
            </a:r>
          </a:p>
          <a:p>
            <a:pPr algn="ctr"/>
            <a:r>
              <a:rPr lang="ru-RU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(заместитель руководителя</a:t>
            </a:r>
          </a:p>
          <a:p>
            <a:pPr algn="ctr"/>
            <a:r>
              <a:rPr lang="ru-RU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рабочей группы)</a:t>
            </a:r>
            <a:endParaRPr lang="ru-ID" sz="9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2273092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CA681B2E-CC94-3AAF-E060-F2F2C175E23F}"/>
              </a:ext>
            </a:extLst>
          </p:cNvPr>
          <p:cNvSpPr/>
          <p:nvPr/>
        </p:nvSpPr>
        <p:spPr>
          <a:xfrm>
            <a:off x="596867" y="1413577"/>
            <a:ext cx="6023956" cy="4905423"/>
          </a:xfrm>
          <a:prstGeom prst="roundRect">
            <a:avLst>
              <a:gd name="adj" fmla="val 547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0D1167F1-43B4-FA82-606E-E7575884A9A9}"/>
              </a:ext>
            </a:extLst>
          </p:cNvPr>
          <p:cNvSpPr/>
          <p:nvPr/>
        </p:nvSpPr>
        <p:spPr>
          <a:xfrm>
            <a:off x="6689690" y="1332741"/>
            <a:ext cx="3088247" cy="885701"/>
          </a:xfrm>
          <a:prstGeom prst="roundRect">
            <a:avLst>
              <a:gd name="adj" fmla="val 331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СТРУКТУРА ОТГРУЖЕННЫХ ТОВАРОВ СОБСТВЕННОГО ПРОИЗВОДСТВА, ВЫПОЛНЕННЫХ РАБОТ И УСЛУГ СОБСТВЕННЫМИ СИЛАМИ В 2023 ГОДУ (МЛН. РУБ.)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4E0C2D50-D926-C00C-331C-C79D5FBD02A4}"/>
              </a:ext>
            </a:extLst>
          </p:cNvPr>
          <p:cNvSpPr/>
          <p:nvPr/>
        </p:nvSpPr>
        <p:spPr>
          <a:xfrm>
            <a:off x="6821196" y="2294500"/>
            <a:ext cx="2966400" cy="4012470"/>
          </a:xfrm>
          <a:prstGeom prst="roundRect">
            <a:avLst>
              <a:gd name="adj" fmla="val 872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cxnSp>
        <p:nvCxnSpPr>
          <p:cNvPr id="74" name="Прямая соединительная линия 73">
            <a:extLst>
              <a:ext uri="{FF2B5EF4-FFF2-40B4-BE49-F238E27FC236}">
                <a16:creationId xmlns:a16="http://schemas.microsoft.com/office/drawing/2014/main" id="{4B987983-F07E-F572-08A2-A9B03E6871E5}"/>
              </a:ext>
            </a:extLst>
          </p:cNvPr>
          <p:cNvCxnSpPr>
            <a:cxnSpLocks/>
          </p:cNvCxnSpPr>
          <p:nvPr/>
        </p:nvCxnSpPr>
        <p:spPr>
          <a:xfrm>
            <a:off x="907085" y="6000498"/>
            <a:ext cx="27066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61B276B5-A05C-4084-6B05-771C3FE2940E}"/>
              </a:ext>
            </a:extLst>
          </p:cNvPr>
          <p:cNvSpPr txBox="1"/>
          <p:nvPr/>
        </p:nvSpPr>
        <p:spPr>
          <a:xfrm>
            <a:off x="1294059" y="5938942"/>
            <a:ext cx="26308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ru-ID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1" name="Прямая соединительная линия 80">
            <a:extLst>
              <a:ext uri="{FF2B5EF4-FFF2-40B4-BE49-F238E27FC236}">
                <a16:creationId xmlns:a16="http://schemas.microsoft.com/office/drawing/2014/main" id="{E41DF579-8696-DD20-F1CC-5CD2F3DBCE34}"/>
              </a:ext>
            </a:extLst>
          </p:cNvPr>
          <p:cNvCxnSpPr>
            <a:cxnSpLocks/>
          </p:cNvCxnSpPr>
          <p:nvPr/>
        </p:nvCxnSpPr>
        <p:spPr>
          <a:xfrm>
            <a:off x="1736354" y="6000498"/>
            <a:ext cx="270662" cy="0"/>
          </a:xfrm>
          <a:prstGeom prst="line">
            <a:avLst/>
          </a:prstGeom>
          <a:ln w="12700">
            <a:solidFill>
              <a:srgbClr val="B1C1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C868A8CD-3BA5-845F-2948-B9125448DA88}"/>
              </a:ext>
            </a:extLst>
          </p:cNvPr>
          <p:cNvSpPr txBox="1"/>
          <p:nvPr/>
        </p:nvSpPr>
        <p:spPr>
          <a:xfrm>
            <a:off x="2123328" y="5938942"/>
            <a:ext cx="26308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ID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1" name="Прямая соединительная линия 100">
            <a:extLst>
              <a:ext uri="{FF2B5EF4-FFF2-40B4-BE49-F238E27FC236}">
                <a16:creationId xmlns:a16="http://schemas.microsoft.com/office/drawing/2014/main" id="{65A9FFCD-B422-6BAC-3756-D7F21C5FD4A9}"/>
              </a:ext>
            </a:extLst>
          </p:cNvPr>
          <p:cNvCxnSpPr>
            <a:cxnSpLocks/>
          </p:cNvCxnSpPr>
          <p:nvPr/>
        </p:nvCxnSpPr>
        <p:spPr>
          <a:xfrm>
            <a:off x="2565623" y="6000498"/>
            <a:ext cx="270662" cy="0"/>
          </a:xfrm>
          <a:prstGeom prst="line">
            <a:avLst/>
          </a:prstGeom>
          <a:ln w="12700"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8BFA7629-1D6D-6368-F7B0-8E071839277B}"/>
              </a:ext>
            </a:extLst>
          </p:cNvPr>
          <p:cNvSpPr txBox="1"/>
          <p:nvPr/>
        </p:nvSpPr>
        <p:spPr>
          <a:xfrm>
            <a:off x="2952597" y="5938942"/>
            <a:ext cx="78249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2023 год</a:t>
            </a:r>
            <a:endParaRPr lang="ru-ID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859BFF25-7647-679E-CF0A-EDBC0E40A471}"/>
              </a:ext>
            </a:extLst>
          </p:cNvPr>
          <p:cNvGrpSpPr/>
          <p:nvPr/>
        </p:nvGrpSpPr>
        <p:grpSpPr>
          <a:xfrm>
            <a:off x="2364760" y="2422510"/>
            <a:ext cx="2740663" cy="2610156"/>
            <a:chOff x="2364760" y="2381870"/>
            <a:chExt cx="2740663" cy="2610156"/>
          </a:xfrm>
        </p:grpSpPr>
        <p:sp>
          <p:nvSpPr>
            <p:cNvPr id="113" name="Правильный пятиугольник 112">
              <a:extLst>
                <a:ext uri="{FF2B5EF4-FFF2-40B4-BE49-F238E27FC236}">
                  <a16:creationId xmlns:a16="http://schemas.microsoft.com/office/drawing/2014/main" id="{2E6B3244-8CEB-6239-7F38-F265B373BF99}"/>
                </a:ext>
              </a:extLst>
            </p:cNvPr>
            <p:cNvSpPr/>
            <p:nvPr/>
          </p:nvSpPr>
          <p:spPr>
            <a:xfrm>
              <a:off x="2364760" y="2381870"/>
              <a:ext cx="2740663" cy="2610155"/>
            </a:xfrm>
            <a:prstGeom prst="pentagon">
              <a:avLst/>
            </a:prstGeom>
            <a:solidFill>
              <a:srgbClr val="FBFBF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ID"/>
            </a:p>
          </p:txBody>
        </p:sp>
        <p:sp>
          <p:nvSpPr>
            <p:cNvPr id="114" name="Правильный пятиугольник 113">
              <a:extLst>
                <a:ext uri="{FF2B5EF4-FFF2-40B4-BE49-F238E27FC236}">
                  <a16:creationId xmlns:a16="http://schemas.microsoft.com/office/drawing/2014/main" id="{4495E117-48D2-15E2-0BCE-6E44870B1947}"/>
                </a:ext>
              </a:extLst>
            </p:cNvPr>
            <p:cNvSpPr/>
            <p:nvPr/>
          </p:nvSpPr>
          <p:spPr>
            <a:xfrm>
              <a:off x="2730643" y="2730330"/>
              <a:ext cx="2008897" cy="1913235"/>
            </a:xfrm>
            <a:prstGeom prst="pent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ID" dirty="0"/>
            </a:p>
          </p:txBody>
        </p:sp>
        <p:cxnSp>
          <p:nvCxnSpPr>
            <p:cNvPr id="116" name="Прямая соединительная линия 115">
              <a:extLst>
                <a:ext uri="{FF2B5EF4-FFF2-40B4-BE49-F238E27FC236}">
                  <a16:creationId xmlns:a16="http://schemas.microsoft.com/office/drawing/2014/main" id="{1C6AE833-741A-D6C2-6D6F-7C8212816507}"/>
                </a:ext>
              </a:extLst>
            </p:cNvPr>
            <p:cNvCxnSpPr>
              <a:cxnSpLocks/>
            </p:cNvCxnSpPr>
            <p:nvPr/>
          </p:nvCxnSpPr>
          <p:spPr>
            <a:xfrm>
              <a:off x="3738408" y="2381871"/>
              <a:ext cx="0" cy="2610155"/>
            </a:xfrm>
            <a:prstGeom prst="line">
              <a:avLst/>
            </a:prstGeom>
            <a:ln>
              <a:solidFill>
                <a:srgbClr val="F1F1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8" name="Группа 157">
              <a:extLst>
                <a:ext uri="{FF2B5EF4-FFF2-40B4-BE49-F238E27FC236}">
                  <a16:creationId xmlns:a16="http://schemas.microsoft.com/office/drawing/2014/main" id="{7B27636C-D5DC-E85C-EE19-185390D0DD09}"/>
                </a:ext>
              </a:extLst>
            </p:cNvPr>
            <p:cNvGrpSpPr/>
            <p:nvPr/>
          </p:nvGrpSpPr>
          <p:grpSpPr>
            <a:xfrm>
              <a:off x="2655096" y="3084325"/>
              <a:ext cx="2159991" cy="1205244"/>
              <a:chOff x="2654916" y="3117426"/>
              <a:chExt cx="2159991" cy="1205244"/>
            </a:xfrm>
          </p:grpSpPr>
          <p:grpSp>
            <p:nvGrpSpPr>
              <p:cNvPr id="121" name="Группа 120">
                <a:extLst>
                  <a:ext uri="{FF2B5EF4-FFF2-40B4-BE49-F238E27FC236}">
                    <a16:creationId xmlns:a16="http://schemas.microsoft.com/office/drawing/2014/main" id="{C0E3F89F-5015-76B7-83AB-B2981EC78399}"/>
                  </a:ext>
                </a:extLst>
              </p:cNvPr>
              <p:cNvGrpSpPr/>
              <p:nvPr/>
            </p:nvGrpSpPr>
            <p:grpSpPr>
              <a:xfrm>
                <a:off x="2654916" y="3117426"/>
                <a:ext cx="2159991" cy="1205244"/>
                <a:chOff x="2491740" y="3198701"/>
                <a:chExt cx="2486289" cy="1387314"/>
              </a:xfrm>
            </p:grpSpPr>
            <p:cxnSp>
              <p:nvCxnSpPr>
                <p:cNvPr id="117" name="Прямая соединительная линия 116">
                  <a:extLst>
                    <a:ext uri="{FF2B5EF4-FFF2-40B4-BE49-F238E27FC236}">
                      <a16:creationId xmlns:a16="http://schemas.microsoft.com/office/drawing/2014/main" id="{8B915712-0841-7078-5D11-970E6AA701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91740" y="3198701"/>
                  <a:ext cx="2402899" cy="1387314"/>
                </a:xfrm>
                <a:prstGeom prst="line">
                  <a:avLst/>
                </a:prstGeom>
                <a:ln>
                  <a:solidFill>
                    <a:srgbClr val="F1F1F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Прямая соединительная линия 119">
                  <a:extLst>
                    <a:ext uri="{FF2B5EF4-FFF2-40B4-BE49-F238E27FC236}">
                      <a16:creationId xmlns:a16="http://schemas.microsoft.com/office/drawing/2014/main" id="{1708A3A5-006B-B5E0-C489-EABF0F1377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75130" y="3198701"/>
                  <a:ext cx="2402899" cy="1387314"/>
                </a:xfrm>
                <a:prstGeom prst="line">
                  <a:avLst/>
                </a:prstGeom>
                <a:ln>
                  <a:solidFill>
                    <a:srgbClr val="F1F1F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2" name="Овал 121">
                <a:extLst>
                  <a:ext uri="{FF2B5EF4-FFF2-40B4-BE49-F238E27FC236}">
                    <a16:creationId xmlns:a16="http://schemas.microsoft.com/office/drawing/2014/main" id="{5A0E3986-D229-D6EC-5021-52A0442A8505}"/>
                  </a:ext>
                </a:extLst>
              </p:cNvPr>
              <p:cNvSpPr/>
              <p:nvPr/>
            </p:nvSpPr>
            <p:spPr>
              <a:xfrm>
                <a:off x="3708583" y="3664426"/>
                <a:ext cx="62551" cy="62551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ID"/>
              </a:p>
            </p:txBody>
          </p:sp>
        </p:grpSp>
      </p:grpSp>
      <p:sp>
        <p:nvSpPr>
          <p:cNvPr id="123" name="TextBox 122">
            <a:extLst>
              <a:ext uri="{FF2B5EF4-FFF2-40B4-BE49-F238E27FC236}">
                <a16:creationId xmlns:a16="http://schemas.microsoft.com/office/drawing/2014/main" id="{4DDD486F-FFDC-3AC3-0983-1563F64C780C}"/>
              </a:ext>
            </a:extLst>
          </p:cNvPr>
          <p:cNvSpPr txBox="1"/>
          <p:nvPr/>
        </p:nvSpPr>
        <p:spPr>
          <a:xfrm>
            <a:off x="3193411" y="1674883"/>
            <a:ext cx="112031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инвестиций </a:t>
            </a:r>
          </a:p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основной капитал </a:t>
            </a:r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  <a:endParaRPr lang="ru-ID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Скругленный прямоугольник 124">
            <a:extLst>
              <a:ext uri="{FF2B5EF4-FFF2-40B4-BE49-F238E27FC236}">
                <a16:creationId xmlns:a16="http://schemas.microsoft.com/office/drawing/2014/main" id="{7DACA747-66C6-0E65-B5FA-C504D9C6D2C4}"/>
              </a:ext>
            </a:extLst>
          </p:cNvPr>
          <p:cNvSpPr/>
          <p:nvPr/>
        </p:nvSpPr>
        <p:spPr>
          <a:xfrm>
            <a:off x="3193411" y="2133513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675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Скругленный прямоугольник 125">
            <a:extLst>
              <a:ext uri="{FF2B5EF4-FFF2-40B4-BE49-F238E27FC236}">
                <a16:creationId xmlns:a16="http://schemas.microsoft.com/office/drawing/2014/main" id="{1F8EAFBB-518D-C75C-F633-1B12885366D0}"/>
              </a:ext>
            </a:extLst>
          </p:cNvPr>
          <p:cNvSpPr/>
          <p:nvPr/>
        </p:nvSpPr>
        <p:spPr>
          <a:xfrm>
            <a:off x="3991617" y="2128442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1 163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Скругленный прямоугольник 126">
            <a:extLst>
              <a:ext uri="{FF2B5EF4-FFF2-40B4-BE49-F238E27FC236}">
                <a16:creationId xmlns:a16="http://schemas.microsoft.com/office/drawing/2014/main" id="{0B4880A1-91DC-D0F0-A77C-E94DED46A2DE}"/>
              </a:ext>
            </a:extLst>
          </p:cNvPr>
          <p:cNvSpPr/>
          <p:nvPr/>
        </p:nvSpPr>
        <p:spPr>
          <a:xfrm>
            <a:off x="3590989" y="2133513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921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B51F7AF6-8F8A-5B37-A1C2-3650196617FB}"/>
              </a:ext>
            </a:extLst>
          </p:cNvPr>
          <p:cNvSpPr txBox="1"/>
          <p:nvPr/>
        </p:nvSpPr>
        <p:spPr>
          <a:xfrm>
            <a:off x="5269143" y="3015810"/>
            <a:ext cx="112031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отгрузка продукции</a:t>
            </a:r>
          </a:p>
          <a:p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руб.</a:t>
            </a:r>
            <a:endParaRPr lang="ru-ID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Скругленный прямоугольник 132">
            <a:extLst>
              <a:ext uri="{FF2B5EF4-FFF2-40B4-BE49-F238E27FC236}">
                <a16:creationId xmlns:a16="http://schemas.microsoft.com/office/drawing/2014/main" id="{BD49888C-EE87-0AA1-DB51-FCB7AE18C6FB}"/>
              </a:ext>
            </a:extLst>
          </p:cNvPr>
          <p:cNvSpPr/>
          <p:nvPr/>
        </p:nvSpPr>
        <p:spPr>
          <a:xfrm>
            <a:off x="5269143" y="3344643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127,5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Скругленный прямоугольник 133">
            <a:extLst>
              <a:ext uri="{FF2B5EF4-FFF2-40B4-BE49-F238E27FC236}">
                <a16:creationId xmlns:a16="http://schemas.microsoft.com/office/drawing/2014/main" id="{E891C477-CE41-440F-B223-9BD475BA4F74}"/>
              </a:ext>
            </a:extLst>
          </p:cNvPr>
          <p:cNvSpPr/>
          <p:nvPr/>
        </p:nvSpPr>
        <p:spPr>
          <a:xfrm>
            <a:off x="6067349" y="3339572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72,1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Скругленный прямоугольник 134">
            <a:extLst>
              <a:ext uri="{FF2B5EF4-FFF2-40B4-BE49-F238E27FC236}">
                <a16:creationId xmlns:a16="http://schemas.microsoft.com/office/drawing/2014/main" id="{BA41BC5E-92C9-7CBA-1F88-F41F35900D8E}"/>
              </a:ext>
            </a:extLst>
          </p:cNvPr>
          <p:cNvSpPr/>
          <p:nvPr/>
        </p:nvSpPr>
        <p:spPr>
          <a:xfrm>
            <a:off x="5666721" y="3344643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67,9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2EFB3336-310E-8D41-40DB-BCF7E0A8AF90}"/>
              </a:ext>
            </a:extLst>
          </p:cNvPr>
          <p:cNvSpPr txBox="1"/>
          <p:nvPr/>
        </p:nvSpPr>
        <p:spPr>
          <a:xfrm>
            <a:off x="4873139" y="4460202"/>
            <a:ext cx="156298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-2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фонд начисленной заработной платы работников предприятий и организаций, </a:t>
            </a:r>
            <a:r>
              <a:rPr lang="ru-RU" sz="800" spc="-2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руб.</a:t>
            </a:r>
            <a:endParaRPr lang="ru-ID" sz="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Скругленный прямоугольник 136">
            <a:extLst>
              <a:ext uri="{FF2B5EF4-FFF2-40B4-BE49-F238E27FC236}">
                <a16:creationId xmlns:a16="http://schemas.microsoft.com/office/drawing/2014/main" id="{A3F711DB-496E-5AE9-8DA3-52FB6C8C4FC4}"/>
              </a:ext>
            </a:extLst>
          </p:cNvPr>
          <p:cNvSpPr/>
          <p:nvPr/>
        </p:nvSpPr>
        <p:spPr>
          <a:xfrm>
            <a:off x="4862489" y="5041010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1,314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Скругленный прямоугольник 137">
            <a:extLst>
              <a:ext uri="{FF2B5EF4-FFF2-40B4-BE49-F238E27FC236}">
                <a16:creationId xmlns:a16="http://schemas.microsoft.com/office/drawing/2014/main" id="{8F9B137A-9F0C-3053-26F4-F1A1A4D82D6D}"/>
              </a:ext>
            </a:extLst>
          </p:cNvPr>
          <p:cNvSpPr/>
          <p:nvPr/>
        </p:nvSpPr>
        <p:spPr>
          <a:xfrm>
            <a:off x="5660695" y="5035939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1,526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Скругленный прямоугольник 138">
            <a:extLst>
              <a:ext uri="{FF2B5EF4-FFF2-40B4-BE49-F238E27FC236}">
                <a16:creationId xmlns:a16="http://schemas.microsoft.com/office/drawing/2014/main" id="{5638DA25-0A83-5C61-BB97-CE89B7FE3C55}"/>
              </a:ext>
            </a:extLst>
          </p:cNvPr>
          <p:cNvSpPr/>
          <p:nvPr/>
        </p:nvSpPr>
        <p:spPr>
          <a:xfrm>
            <a:off x="5260067" y="5041010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1,552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9B8B9FEF-8A61-E7B5-E26D-6064E35C71F8}"/>
              </a:ext>
            </a:extLst>
          </p:cNvPr>
          <p:cNvSpPr txBox="1"/>
          <p:nvPr/>
        </p:nvSpPr>
        <p:spPr>
          <a:xfrm>
            <a:off x="1589193" y="4583313"/>
            <a:ext cx="98825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-2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объём розничного товарооборота</a:t>
            </a:r>
          </a:p>
          <a:p>
            <a:r>
              <a:rPr lang="ru-RU" sz="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ID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Скругленный прямоугольник 140">
            <a:extLst>
              <a:ext uri="{FF2B5EF4-FFF2-40B4-BE49-F238E27FC236}">
                <a16:creationId xmlns:a16="http://schemas.microsoft.com/office/drawing/2014/main" id="{5BF57916-37D0-2A89-BEDE-6529985937EC}"/>
              </a:ext>
            </a:extLst>
          </p:cNvPr>
          <p:cNvSpPr/>
          <p:nvPr/>
        </p:nvSpPr>
        <p:spPr>
          <a:xfrm>
            <a:off x="1589193" y="5037841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2,976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Скругленный прямоугольник 141">
            <a:extLst>
              <a:ext uri="{FF2B5EF4-FFF2-40B4-BE49-F238E27FC236}">
                <a16:creationId xmlns:a16="http://schemas.microsoft.com/office/drawing/2014/main" id="{804C102D-E058-03DA-846F-7B2632D8057C}"/>
              </a:ext>
            </a:extLst>
          </p:cNvPr>
          <p:cNvSpPr/>
          <p:nvPr/>
        </p:nvSpPr>
        <p:spPr>
          <a:xfrm>
            <a:off x="2387399" y="5032770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2,992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Скругленный прямоугольник 142">
            <a:extLst>
              <a:ext uri="{FF2B5EF4-FFF2-40B4-BE49-F238E27FC236}">
                <a16:creationId xmlns:a16="http://schemas.microsoft.com/office/drawing/2014/main" id="{AF6DE8AE-5C46-A9ED-FE44-79540CCD291B}"/>
              </a:ext>
            </a:extLst>
          </p:cNvPr>
          <p:cNvSpPr/>
          <p:nvPr/>
        </p:nvSpPr>
        <p:spPr>
          <a:xfrm>
            <a:off x="1986771" y="5037841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2,989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CD500BF9-38C1-5529-5619-ECFDF6A02DFC}"/>
              </a:ext>
            </a:extLst>
          </p:cNvPr>
          <p:cNvSpPr txBox="1"/>
          <p:nvPr/>
        </p:nvSpPr>
        <p:spPr>
          <a:xfrm>
            <a:off x="1085529" y="3015810"/>
            <a:ext cx="156298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-2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 трудовых ресурсов, </a:t>
            </a:r>
            <a:r>
              <a:rPr lang="ru-RU" sz="800" spc="-2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чел</a:t>
            </a:r>
            <a:endParaRPr lang="ru-ID" sz="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Скругленный прямоугольник 144">
            <a:extLst>
              <a:ext uri="{FF2B5EF4-FFF2-40B4-BE49-F238E27FC236}">
                <a16:creationId xmlns:a16="http://schemas.microsoft.com/office/drawing/2014/main" id="{049D898B-5B50-DE58-0CB5-29E839E77CE1}"/>
              </a:ext>
            </a:extLst>
          </p:cNvPr>
          <p:cNvSpPr/>
          <p:nvPr/>
        </p:nvSpPr>
        <p:spPr>
          <a:xfrm>
            <a:off x="1085529" y="3341848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26,9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Скругленный прямоугольник 145">
            <a:extLst>
              <a:ext uri="{FF2B5EF4-FFF2-40B4-BE49-F238E27FC236}">
                <a16:creationId xmlns:a16="http://schemas.microsoft.com/office/drawing/2014/main" id="{D8C75DED-E032-F06C-4A1B-C15F2E0A1892}"/>
              </a:ext>
            </a:extLst>
          </p:cNvPr>
          <p:cNvSpPr/>
          <p:nvPr/>
        </p:nvSpPr>
        <p:spPr>
          <a:xfrm>
            <a:off x="1883735" y="3336777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28,4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Скругленный прямоугольник 146">
            <a:extLst>
              <a:ext uri="{FF2B5EF4-FFF2-40B4-BE49-F238E27FC236}">
                <a16:creationId xmlns:a16="http://schemas.microsoft.com/office/drawing/2014/main" id="{2947D3A7-F3F2-F042-E041-2359906A0400}"/>
              </a:ext>
            </a:extLst>
          </p:cNvPr>
          <p:cNvSpPr/>
          <p:nvPr/>
        </p:nvSpPr>
        <p:spPr>
          <a:xfrm>
            <a:off x="1483107" y="3341848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28,5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BD9E40EF-B3BB-3EB9-AF5B-3B81E652F392}"/>
              </a:ext>
            </a:extLst>
          </p:cNvPr>
          <p:cNvSpPr txBox="1"/>
          <p:nvPr/>
        </p:nvSpPr>
        <p:spPr>
          <a:xfrm>
            <a:off x="3231937" y="5140939"/>
            <a:ext cx="98825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-2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 безработных, </a:t>
            </a:r>
            <a:r>
              <a:rPr lang="ru-RU" sz="800" spc="-2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</a:t>
            </a:r>
            <a:endParaRPr lang="ru-ID" sz="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Скругленный прямоугольник 148">
            <a:extLst>
              <a:ext uri="{FF2B5EF4-FFF2-40B4-BE49-F238E27FC236}">
                <a16:creationId xmlns:a16="http://schemas.microsoft.com/office/drawing/2014/main" id="{4676CABC-9A49-F2C2-A9BC-C53B134296DE}"/>
              </a:ext>
            </a:extLst>
          </p:cNvPr>
          <p:cNvSpPr/>
          <p:nvPr/>
        </p:nvSpPr>
        <p:spPr>
          <a:xfrm>
            <a:off x="3231937" y="5478354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6651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Скругленный прямоугольник 149">
            <a:extLst>
              <a:ext uri="{FF2B5EF4-FFF2-40B4-BE49-F238E27FC236}">
                <a16:creationId xmlns:a16="http://schemas.microsoft.com/office/drawing/2014/main" id="{D3AFCDB7-7B2D-FB95-3CC4-26FA72959204}"/>
              </a:ext>
            </a:extLst>
          </p:cNvPr>
          <p:cNvSpPr/>
          <p:nvPr/>
        </p:nvSpPr>
        <p:spPr>
          <a:xfrm>
            <a:off x="4030143" y="5473283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921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Скругленный прямоугольник 150">
            <a:extLst>
              <a:ext uri="{FF2B5EF4-FFF2-40B4-BE49-F238E27FC236}">
                <a16:creationId xmlns:a16="http://schemas.microsoft.com/office/drawing/2014/main" id="{0DA18218-A189-5B34-A992-A1C2F6968601}"/>
              </a:ext>
            </a:extLst>
          </p:cNvPr>
          <p:cNvSpPr/>
          <p:nvPr/>
        </p:nvSpPr>
        <p:spPr>
          <a:xfrm>
            <a:off x="3629515" y="5478354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1055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Шестиугольник 160">
            <a:extLst>
              <a:ext uri="{FF2B5EF4-FFF2-40B4-BE49-F238E27FC236}">
                <a16:creationId xmlns:a16="http://schemas.microsoft.com/office/drawing/2014/main" id="{80C5CFFC-7012-7F1B-F30E-BDA9A7D11940}"/>
              </a:ext>
            </a:extLst>
          </p:cNvPr>
          <p:cNvSpPr/>
          <p:nvPr/>
        </p:nvSpPr>
        <p:spPr>
          <a:xfrm rot="1800000">
            <a:off x="3050877" y="3142152"/>
            <a:ext cx="1769710" cy="1332560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6047" h="1432398">
                <a:moveTo>
                  <a:pt x="0" y="575866"/>
                </a:moveTo>
                <a:lnTo>
                  <a:pt x="429759" y="7332"/>
                </a:lnTo>
                <a:lnTo>
                  <a:pt x="1069064" y="0"/>
                </a:lnTo>
                <a:lnTo>
                  <a:pt x="1376047" y="560321"/>
                </a:lnTo>
                <a:lnTo>
                  <a:pt x="1077524" y="1126130"/>
                </a:lnTo>
                <a:lnTo>
                  <a:pt x="265501" y="1432398"/>
                </a:lnTo>
                <a:lnTo>
                  <a:pt x="0" y="575866"/>
                </a:lnTo>
                <a:close/>
              </a:path>
            </a:pathLst>
          </a:custGeom>
          <a:noFill/>
          <a:ln>
            <a:solidFill>
              <a:srgbClr val="A6A6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63" name="Шестиугольник 160">
            <a:extLst>
              <a:ext uri="{FF2B5EF4-FFF2-40B4-BE49-F238E27FC236}">
                <a16:creationId xmlns:a16="http://schemas.microsoft.com/office/drawing/2014/main" id="{BFE3E32D-4E32-EF8D-83DB-B70C7B2C852E}"/>
              </a:ext>
            </a:extLst>
          </p:cNvPr>
          <p:cNvSpPr/>
          <p:nvPr/>
        </p:nvSpPr>
        <p:spPr>
          <a:xfrm rot="1800000">
            <a:off x="2657995" y="2838261"/>
            <a:ext cx="1825527" cy="1450134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  <a:gd name="connsiteX0" fmla="*/ 0 w 1376047"/>
              <a:gd name="connsiteY0" fmla="*/ 663163 h 1519695"/>
              <a:gd name="connsiteX1" fmla="*/ 375125 w 1376047"/>
              <a:gd name="connsiteY1" fmla="*/ 0 h 1519695"/>
              <a:gd name="connsiteX2" fmla="*/ 1069064 w 1376047"/>
              <a:gd name="connsiteY2" fmla="*/ 87297 h 1519695"/>
              <a:gd name="connsiteX3" fmla="*/ 1376047 w 1376047"/>
              <a:gd name="connsiteY3" fmla="*/ 647618 h 1519695"/>
              <a:gd name="connsiteX4" fmla="*/ 1077524 w 1376047"/>
              <a:gd name="connsiteY4" fmla="*/ 1213427 h 1519695"/>
              <a:gd name="connsiteX5" fmla="*/ 265501 w 1376047"/>
              <a:gd name="connsiteY5" fmla="*/ 1519695 h 1519695"/>
              <a:gd name="connsiteX6" fmla="*/ 0 w 1376047"/>
              <a:gd name="connsiteY6" fmla="*/ 663163 h 1519695"/>
              <a:gd name="connsiteX0" fmla="*/ 0 w 1376047"/>
              <a:gd name="connsiteY0" fmla="*/ 672448 h 1528980"/>
              <a:gd name="connsiteX1" fmla="*/ 375125 w 1376047"/>
              <a:gd name="connsiteY1" fmla="*/ 9285 h 1528980"/>
              <a:gd name="connsiteX2" fmla="*/ 1132833 w 1376047"/>
              <a:gd name="connsiteY2" fmla="*/ 0 h 1528980"/>
              <a:gd name="connsiteX3" fmla="*/ 1376047 w 1376047"/>
              <a:gd name="connsiteY3" fmla="*/ 656903 h 1528980"/>
              <a:gd name="connsiteX4" fmla="*/ 1077524 w 1376047"/>
              <a:gd name="connsiteY4" fmla="*/ 1222712 h 1528980"/>
              <a:gd name="connsiteX5" fmla="*/ 265501 w 1376047"/>
              <a:gd name="connsiteY5" fmla="*/ 1528980 h 1528980"/>
              <a:gd name="connsiteX6" fmla="*/ 0 w 1376047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077524 w 1450960"/>
              <a:gd name="connsiteY4" fmla="*/ 1222712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125637 w 1450960"/>
              <a:gd name="connsiteY4" fmla="*/ 1294544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634188"/>
              <a:gd name="connsiteX1" fmla="*/ 375125 w 1450960"/>
              <a:gd name="connsiteY1" fmla="*/ 9285 h 1634188"/>
              <a:gd name="connsiteX2" fmla="*/ 1132833 w 1450960"/>
              <a:gd name="connsiteY2" fmla="*/ 0 h 1634188"/>
              <a:gd name="connsiteX3" fmla="*/ 1450960 w 1450960"/>
              <a:gd name="connsiteY3" fmla="*/ 660136 h 1634188"/>
              <a:gd name="connsiteX4" fmla="*/ 1125637 w 1450960"/>
              <a:gd name="connsiteY4" fmla="*/ 1294544 h 1634188"/>
              <a:gd name="connsiteX5" fmla="*/ 186790 w 1450960"/>
              <a:gd name="connsiteY5" fmla="*/ 1634188 h 1634188"/>
              <a:gd name="connsiteX6" fmla="*/ 0 w 1450960"/>
              <a:gd name="connsiteY6" fmla="*/ 672448 h 1634188"/>
              <a:gd name="connsiteX0" fmla="*/ 0 w 1450960"/>
              <a:gd name="connsiteY0" fmla="*/ 672448 h 1348087"/>
              <a:gd name="connsiteX1" fmla="*/ 375125 w 1450960"/>
              <a:gd name="connsiteY1" fmla="*/ 9285 h 1348087"/>
              <a:gd name="connsiteX2" fmla="*/ 1132833 w 1450960"/>
              <a:gd name="connsiteY2" fmla="*/ 0 h 1348087"/>
              <a:gd name="connsiteX3" fmla="*/ 1450960 w 1450960"/>
              <a:gd name="connsiteY3" fmla="*/ 660136 h 1348087"/>
              <a:gd name="connsiteX4" fmla="*/ 1125637 w 1450960"/>
              <a:gd name="connsiteY4" fmla="*/ 1294544 h 1348087"/>
              <a:gd name="connsiteX5" fmla="*/ 360280 w 1450960"/>
              <a:gd name="connsiteY5" fmla="*/ 1348087 h 1348087"/>
              <a:gd name="connsiteX6" fmla="*/ 0 w 1450960"/>
              <a:gd name="connsiteY6" fmla="*/ 672448 h 1348087"/>
              <a:gd name="connsiteX0" fmla="*/ 0 w 1729922"/>
              <a:gd name="connsiteY0" fmla="*/ 660851 h 1348087"/>
              <a:gd name="connsiteX1" fmla="*/ 654087 w 1729922"/>
              <a:gd name="connsiteY1" fmla="*/ 9285 h 1348087"/>
              <a:gd name="connsiteX2" fmla="*/ 1411795 w 1729922"/>
              <a:gd name="connsiteY2" fmla="*/ 0 h 1348087"/>
              <a:gd name="connsiteX3" fmla="*/ 1729922 w 1729922"/>
              <a:gd name="connsiteY3" fmla="*/ 660136 h 1348087"/>
              <a:gd name="connsiteX4" fmla="*/ 1404599 w 1729922"/>
              <a:gd name="connsiteY4" fmla="*/ 1294544 h 1348087"/>
              <a:gd name="connsiteX5" fmla="*/ 639242 w 1729922"/>
              <a:gd name="connsiteY5" fmla="*/ 1348087 h 1348087"/>
              <a:gd name="connsiteX6" fmla="*/ 0 w 1729922"/>
              <a:gd name="connsiteY6" fmla="*/ 660851 h 1348087"/>
              <a:gd name="connsiteX0" fmla="*/ 0 w 1825527"/>
              <a:gd name="connsiteY0" fmla="*/ 656284 h 1348087"/>
              <a:gd name="connsiteX1" fmla="*/ 749692 w 1825527"/>
              <a:gd name="connsiteY1" fmla="*/ 9285 h 1348087"/>
              <a:gd name="connsiteX2" fmla="*/ 1507400 w 1825527"/>
              <a:gd name="connsiteY2" fmla="*/ 0 h 1348087"/>
              <a:gd name="connsiteX3" fmla="*/ 1825527 w 1825527"/>
              <a:gd name="connsiteY3" fmla="*/ 660136 h 1348087"/>
              <a:gd name="connsiteX4" fmla="*/ 1500204 w 1825527"/>
              <a:gd name="connsiteY4" fmla="*/ 1294544 h 1348087"/>
              <a:gd name="connsiteX5" fmla="*/ 734847 w 1825527"/>
              <a:gd name="connsiteY5" fmla="*/ 1348087 h 1348087"/>
              <a:gd name="connsiteX6" fmla="*/ 0 w 1825527"/>
              <a:gd name="connsiteY6" fmla="*/ 656284 h 1348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5527" h="1348087">
                <a:moveTo>
                  <a:pt x="0" y="656284"/>
                </a:moveTo>
                <a:lnTo>
                  <a:pt x="749692" y="9285"/>
                </a:lnTo>
                <a:lnTo>
                  <a:pt x="1507400" y="0"/>
                </a:lnTo>
                <a:lnTo>
                  <a:pt x="1825527" y="660136"/>
                </a:lnTo>
                <a:lnTo>
                  <a:pt x="1500204" y="1294544"/>
                </a:lnTo>
                <a:lnTo>
                  <a:pt x="734847" y="1348087"/>
                </a:lnTo>
                <a:lnTo>
                  <a:pt x="0" y="656284"/>
                </a:lnTo>
                <a:close/>
              </a:path>
            </a:pathLst>
          </a:custGeom>
          <a:noFill/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64" name="Шестиугольник 160">
            <a:extLst>
              <a:ext uri="{FF2B5EF4-FFF2-40B4-BE49-F238E27FC236}">
                <a16:creationId xmlns:a16="http://schemas.microsoft.com/office/drawing/2014/main" id="{3AA1733C-B95A-633A-E4C1-06FA94F51A7E}"/>
              </a:ext>
            </a:extLst>
          </p:cNvPr>
          <p:cNvSpPr/>
          <p:nvPr/>
        </p:nvSpPr>
        <p:spPr>
          <a:xfrm rot="1800000">
            <a:off x="2775749" y="2654066"/>
            <a:ext cx="1822652" cy="1773344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  <a:gd name="connsiteX0" fmla="*/ 0 w 1376047"/>
              <a:gd name="connsiteY0" fmla="*/ 663163 h 1519695"/>
              <a:gd name="connsiteX1" fmla="*/ 375125 w 1376047"/>
              <a:gd name="connsiteY1" fmla="*/ 0 h 1519695"/>
              <a:gd name="connsiteX2" fmla="*/ 1069064 w 1376047"/>
              <a:gd name="connsiteY2" fmla="*/ 87297 h 1519695"/>
              <a:gd name="connsiteX3" fmla="*/ 1376047 w 1376047"/>
              <a:gd name="connsiteY3" fmla="*/ 647618 h 1519695"/>
              <a:gd name="connsiteX4" fmla="*/ 1077524 w 1376047"/>
              <a:gd name="connsiteY4" fmla="*/ 1213427 h 1519695"/>
              <a:gd name="connsiteX5" fmla="*/ 265501 w 1376047"/>
              <a:gd name="connsiteY5" fmla="*/ 1519695 h 1519695"/>
              <a:gd name="connsiteX6" fmla="*/ 0 w 1376047"/>
              <a:gd name="connsiteY6" fmla="*/ 663163 h 1519695"/>
              <a:gd name="connsiteX0" fmla="*/ 0 w 1376047"/>
              <a:gd name="connsiteY0" fmla="*/ 672448 h 1528980"/>
              <a:gd name="connsiteX1" fmla="*/ 375125 w 1376047"/>
              <a:gd name="connsiteY1" fmla="*/ 9285 h 1528980"/>
              <a:gd name="connsiteX2" fmla="*/ 1132833 w 1376047"/>
              <a:gd name="connsiteY2" fmla="*/ 0 h 1528980"/>
              <a:gd name="connsiteX3" fmla="*/ 1376047 w 1376047"/>
              <a:gd name="connsiteY3" fmla="*/ 656903 h 1528980"/>
              <a:gd name="connsiteX4" fmla="*/ 1077524 w 1376047"/>
              <a:gd name="connsiteY4" fmla="*/ 1222712 h 1528980"/>
              <a:gd name="connsiteX5" fmla="*/ 265501 w 1376047"/>
              <a:gd name="connsiteY5" fmla="*/ 1528980 h 1528980"/>
              <a:gd name="connsiteX6" fmla="*/ 0 w 1376047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077524 w 1450960"/>
              <a:gd name="connsiteY4" fmla="*/ 1222712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125637 w 1450960"/>
              <a:gd name="connsiteY4" fmla="*/ 1294544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634188"/>
              <a:gd name="connsiteX1" fmla="*/ 375125 w 1450960"/>
              <a:gd name="connsiteY1" fmla="*/ 9285 h 1634188"/>
              <a:gd name="connsiteX2" fmla="*/ 1132833 w 1450960"/>
              <a:gd name="connsiteY2" fmla="*/ 0 h 1634188"/>
              <a:gd name="connsiteX3" fmla="*/ 1450960 w 1450960"/>
              <a:gd name="connsiteY3" fmla="*/ 660136 h 1634188"/>
              <a:gd name="connsiteX4" fmla="*/ 1125637 w 1450960"/>
              <a:gd name="connsiteY4" fmla="*/ 1294544 h 1634188"/>
              <a:gd name="connsiteX5" fmla="*/ 186790 w 1450960"/>
              <a:gd name="connsiteY5" fmla="*/ 1634188 h 1634188"/>
              <a:gd name="connsiteX6" fmla="*/ 0 w 1450960"/>
              <a:gd name="connsiteY6" fmla="*/ 672448 h 1634188"/>
              <a:gd name="connsiteX0" fmla="*/ 0 w 1450960"/>
              <a:gd name="connsiteY0" fmla="*/ 672448 h 1348087"/>
              <a:gd name="connsiteX1" fmla="*/ 375125 w 1450960"/>
              <a:gd name="connsiteY1" fmla="*/ 9285 h 1348087"/>
              <a:gd name="connsiteX2" fmla="*/ 1132833 w 1450960"/>
              <a:gd name="connsiteY2" fmla="*/ 0 h 1348087"/>
              <a:gd name="connsiteX3" fmla="*/ 1450960 w 1450960"/>
              <a:gd name="connsiteY3" fmla="*/ 660136 h 1348087"/>
              <a:gd name="connsiteX4" fmla="*/ 1125637 w 1450960"/>
              <a:gd name="connsiteY4" fmla="*/ 1294544 h 1348087"/>
              <a:gd name="connsiteX5" fmla="*/ 360280 w 1450960"/>
              <a:gd name="connsiteY5" fmla="*/ 1348087 h 1348087"/>
              <a:gd name="connsiteX6" fmla="*/ 0 w 1450960"/>
              <a:gd name="connsiteY6" fmla="*/ 672448 h 1348087"/>
              <a:gd name="connsiteX0" fmla="*/ 0 w 1729922"/>
              <a:gd name="connsiteY0" fmla="*/ 660851 h 1348087"/>
              <a:gd name="connsiteX1" fmla="*/ 654087 w 1729922"/>
              <a:gd name="connsiteY1" fmla="*/ 9285 h 1348087"/>
              <a:gd name="connsiteX2" fmla="*/ 1411795 w 1729922"/>
              <a:gd name="connsiteY2" fmla="*/ 0 h 1348087"/>
              <a:gd name="connsiteX3" fmla="*/ 1729922 w 1729922"/>
              <a:gd name="connsiteY3" fmla="*/ 660136 h 1348087"/>
              <a:gd name="connsiteX4" fmla="*/ 1404599 w 1729922"/>
              <a:gd name="connsiteY4" fmla="*/ 1294544 h 1348087"/>
              <a:gd name="connsiteX5" fmla="*/ 639242 w 1729922"/>
              <a:gd name="connsiteY5" fmla="*/ 1348087 h 1348087"/>
              <a:gd name="connsiteX6" fmla="*/ 0 w 1729922"/>
              <a:gd name="connsiteY6" fmla="*/ 660851 h 1348087"/>
              <a:gd name="connsiteX0" fmla="*/ 0 w 1825527"/>
              <a:gd name="connsiteY0" fmla="*/ 656284 h 1348087"/>
              <a:gd name="connsiteX1" fmla="*/ 749692 w 1825527"/>
              <a:gd name="connsiteY1" fmla="*/ 9285 h 1348087"/>
              <a:gd name="connsiteX2" fmla="*/ 1507400 w 1825527"/>
              <a:gd name="connsiteY2" fmla="*/ 0 h 1348087"/>
              <a:gd name="connsiteX3" fmla="*/ 1825527 w 1825527"/>
              <a:gd name="connsiteY3" fmla="*/ 660136 h 1348087"/>
              <a:gd name="connsiteX4" fmla="*/ 1500204 w 1825527"/>
              <a:gd name="connsiteY4" fmla="*/ 1294544 h 1348087"/>
              <a:gd name="connsiteX5" fmla="*/ 734847 w 1825527"/>
              <a:gd name="connsiteY5" fmla="*/ 1348087 h 1348087"/>
              <a:gd name="connsiteX6" fmla="*/ 0 w 1825527"/>
              <a:gd name="connsiteY6" fmla="*/ 656284 h 1348087"/>
              <a:gd name="connsiteX0" fmla="*/ 0 w 1825527"/>
              <a:gd name="connsiteY0" fmla="*/ 997737 h 1689540"/>
              <a:gd name="connsiteX1" fmla="*/ 540553 w 1825527"/>
              <a:gd name="connsiteY1" fmla="*/ 0 h 1689540"/>
              <a:gd name="connsiteX2" fmla="*/ 1507400 w 1825527"/>
              <a:gd name="connsiteY2" fmla="*/ 341453 h 1689540"/>
              <a:gd name="connsiteX3" fmla="*/ 1825527 w 1825527"/>
              <a:gd name="connsiteY3" fmla="*/ 1001589 h 1689540"/>
              <a:gd name="connsiteX4" fmla="*/ 1500204 w 1825527"/>
              <a:gd name="connsiteY4" fmla="*/ 1635997 h 1689540"/>
              <a:gd name="connsiteX5" fmla="*/ 734847 w 1825527"/>
              <a:gd name="connsiteY5" fmla="*/ 1689540 h 1689540"/>
              <a:gd name="connsiteX6" fmla="*/ 0 w 1825527"/>
              <a:gd name="connsiteY6" fmla="*/ 997737 h 1689540"/>
              <a:gd name="connsiteX0" fmla="*/ 0 w 1825527"/>
              <a:gd name="connsiteY0" fmla="*/ 997737 h 1689540"/>
              <a:gd name="connsiteX1" fmla="*/ 540553 w 1825527"/>
              <a:gd name="connsiteY1" fmla="*/ 0 h 1689540"/>
              <a:gd name="connsiteX2" fmla="*/ 1689309 w 1825527"/>
              <a:gd name="connsiteY2" fmla="*/ 23926 h 1689540"/>
              <a:gd name="connsiteX3" fmla="*/ 1825527 w 1825527"/>
              <a:gd name="connsiteY3" fmla="*/ 1001589 h 1689540"/>
              <a:gd name="connsiteX4" fmla="*/ 1500204 w 1825527"/>
              <a:gd name="connsiteY4" fmla="*/ 1635997 h 1689540"/>
              <a:gd name="connsiteX5" fmla="*/ 734847 w 1825527"/>
              <a:gd name="connsiteY5" fmla="*/ 1689540 h 1689540"/>
              <a:gd name="connsiteX6" fmla="*/ 0 w 1825527"/>
              <a:gd name="connsiteY6" fmla="*/ 997737 h 1689540"/>
              <a:gd name="connsiteX0" fmla="*/ 0 w 1903316"/>
              <a:gd name="connsiteY0" fmla="*/ 997737 h 1689540"/>
              <a:gd name="connsiteX1" fmla="*/ 540553 w 1903316"/>
              <a:gd name="connsiteY1" fmla="*/ 0 h 1689540"/>
              <a:gd name="connsiteX2" fmla="*/ 1689309 w 1903316"/>
              <a:gd name="connsiteY2" fmla="*/ 23926 h 1689540"/>
              <a:gd name="connsiteX3" fmla="*/ 1903316 w 1903316"/>
              <a:gd name="connsiteY3" fmla="*/ 1009802 h 1689540"/>
              <a:gd name="connsiteX4" fmla="*/ 1500204 w 1903316"/>
              <a:gd name="connsiteY4" fmla="*/ 1635997 h 1689540"/>
              <a:gd name="connsiteX5" fmla="*/ 734847 w 1903316"/>
              <a:gd name="connsiteY5" fmla="*/ 1689540 h 1689540"/>
              <a:gd name="connsiteX6" fmla="*/ 0 w 1903316"/>
              <a:gd name="connsiteY6" fmla="*/ 997737 h 1689540"/>
              <a:gd name="connsiteX0" fmla="*/ 0 w 1903316"/>
              <a:gd name="connsiteY0" fmla="*/ 997737 h 1773344"/>
              <a:gd name="connsiteX1" fmla="*/ 540553 w 1903316"/>
              <a:gd name="connsiteY1" fmla="*/ 0 h 1773344"/>
              <a:gd name="connsiteX2" fmla="*/ 1689309 w 1903316"/>
              <a:gd name="connsiteY2" fmla="*/ 23926 h 1773344"/>
              <a:gd name="connsiteX3" fmla="*/ 1903316 w 1903316"/>
              <a:gd name="connsiteY3" fmla="*/ 1009802 h 1773344"/>
              <a:gd name="connsiteX4" fmla="*/ 1572861 w 1903316"/>
              <a:gd name="connsiteY4" fmla="*/ 1773344 h 1773344"/>
              <a:gd name="connsiteX5" fmla="*/ 734847 w 1903316"/>
              <a:gd name="connsiteY5" fmla="*/ 1689540 h 1773344"/>
              <a:gd name="connsiteX6" fmla="*/ 0 w 1903316"/>
              <a:gd name="connsiteY6" fmla="*/ 997737 h 1773344"/>
              <a:gd name="connsiteX0" fmla="*/ 0 w 1903316"/>
              <a:gd name="connsiteY0" fmla="*/ 997737 h 1773344"/>
              <a:gd name="connsiteX1" fmla="*/ 540553 w 1903316"/>
              <a:gd name="connsiteY1" fmla="*/ 0 h 1773344"/>
              <a:gd name="connsiteX2" fmla="*/ 1689309 w 1903316"/>
              <a:gd name="connsiteY2" fmla="*/ 23926 h 1773344"/>
              <a:gd name="connsiteX3" fmla="*/ 1903316 w 1903316"/>
              <a:gd name="connsiteY3" fmla="*/ 1009802 h 1773344"/>
              <a:gd name="connsiteX4" fmla="*/ 1572861 w 1903316"/>
              <a:gd name="connsiteY4" fmla="*/ 1773344 h 1773344"/>
              <a:gd name="connsiteX5" fmla="*/ 690229 w 1903316"/>
              <a:gd name="connsiteY5" fmla="*/ 1761784 h 1773344"/>
              <a:gd name="connsiteX6" fmla="*/ 0 w 1903316"/>
              <a:gd name="connsiteY6" fmla="*/ 997737 h 1773344"/>
              <a:gd name="connsiteX0" fmla="*/ 0 w 1822652"/>
              <a:gd name="connsiteY0" fmla="*/ 1010930 h 1773344"/>
              <a:gd name="connsiteX1" fmla="*/ 459889 w 1822652"/>
              <a:gd name="connsiteY1" fmla="*/ 0 h 1773344"/>
              <a:gd name="connsiteX2" fmla="*/ 1608645 w 1822652"/>
              <a:gd name="connsiteY2" fmla="*/ 23926 h 1773344"/>
              <a:gd name="connsiteX3" fmla="*/ 1822652 w 1822652"/>
              <a:gd name="connsiteY3" fmla="*/ 1009802 h 1773344"/>
              <a:gd name="connsiteX4" fmla="*/ 1492197 w 1822652"/>
              <a:gd name="connsiteY4" fmla="*/ 1773344 h 1773344"/>
              <a:gd name="connsiteX5" fmla="*/ 609565 w 1822652"/>
              <a:gd name="connsiteY5" fmla="*/ 1761784 h 1773344"/>
              <a:gd name="connsiteX6" fmla="*/ 0 w 1822652"/>
              <a:gd name="connsiteY6" fmla="*/ 1010930 h 177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2652" h="1773344">
                <a:moveTo>
                  <a:pt x="0" y="1010930"/>
                </a:moveTo>
                <a:lnTo>
                  <a:pt x="459889" y="0"/>
                </a:lnTo>
                <a:lnTo>
                  <a:pt x="1608645" y="23926"/>
                </a:lnTo>
                <a:lnTo>
                  <a:pt x="1822652" y="1009802"/>
                </a:lnTo>
                <a:lnTo>
                  <a:pt x="1492197" y="1773344"/>
                </a:lnTo>
                <a:lnTo>
                  <a:pt x="609565" y="1761784"/>
                </a:lnTo>
                <a:lnTo>
                  <a:pt x="0" y="1010930"/>
                </a:lnTo>
                <a:close/>
              </a:path>
            </a:pathLst>
          </a:cu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27BD99-917B-7737-9E7F-7A8F57A2CA4C}"/>
              </a:ext>
            </a:extLst>
          </p:cNvPr>
          <p:cNvSpPr txBox="1"/>
          <p:nvPr/>
        </p:nvSpPr>
        <p:spPr>
          <a:xfrm>
            <a:off x="627015" y="550177"/>
            <a:ext cx="882737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МО «ТАБАСАРАНСКИЙ РАЙОН»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CBEE0E1-DE41-4136-849C-05E6F1EA094A}"/>
              </a:ext>
            </a:extLst>
          </p:cNvPr>
          <p:cNvSpPr txBox="1"/>
          <p:nvPr/>
        </p:nvSpPr>
        <p:spPr>
          <a:xfrm>
            <a:off x="627015" y="6588468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МУНИЦИПАЛЬНОГО РАЙОНА «ТАБАСАРАНСКИЙ РАЙОН»</a:t>
            </a:r>
          </a:p>
        </p:txBody>
      </p:sp>
      <p:graphicFrame>
        <p:nvGraphicFramePr>
          <p:cNvPr id="53" name="Диаграмма 52">
            <a:extLst>
              <a:ext uri="{FF2B5EF4-FFF2-40B4-BE49-F238E27FC236}">
                <a16:creationId xmlns:a16="http://schemas.microsoft.com/office/drawing/2014/main" id="{616C2246-E3BD-4EE2-9E51-D9D9D14FBF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4206969"/>
              </p:ext>
            </p:extLst>
          </p:nvPr>
        </p:nvGraphicFramePr>
        <p:xfrm>
          <a:off x="6851673" y="2396853"/>
          <a:ext cx="3048000" cy="4271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40169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56E59B5D-3E38-BADA-DF40-F483FF350175}"/>
              </a:ext>
            </a:extLst>
          </p:cNvPr>
          <p:cNvSpPr/>
          <p:nvPr/>
        </p:nvSpPr>
        <p:spPr>
          <a:xfrm>
            <a:off x="3733462" y="1401546"/>
            <a:ext cx="2968120" cy="4906277"/>
          </a:xfrm>
          <a:prstGeom prst="roundRect">
            <a:avLst>
              <a:gd name="adj" fmla="val 630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AED28E4B-4C9B-EDA1-A133-4F6E183E8935}"/>
              </a:ext>
            </a:extLst>
          </p:cNvPr>
          <p:cNvSpPr/>
          <p:nvPr/>
        </p:nvSpPr>
        <p:spPr>
          <a:xfrm>
            <a:off x="627016" y="1401546"/>
            <a:ext cx="2995954" cy="4906277"/>
          </a:xfrm>
          <a:prstGeom prst="roundRect">
            <a:avLst>
              <a:gd name="adj" fmla="val 6261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b="1" dirty="0">
                <a:latin typeface="Arial" panose="020B0604020202020204" pitchFamily="34" charset="0"/>
                <a:cs typeface="Arial" panose="020B0604020202020204" pitchFamily="34" charset="0"/>
              </a:rPr>
              <a:t>ВЫБОРКА КОМПАНИЙ</a:t>
            </a:r>
          </a:p>
          <a:p>
            <a:r>
              <a:rPr lang="ru-ID" sz="2400" dirty="0">
                <a:latin typeface="Arial" panose="020B0604020202020204" pitchFamily="34" charset="0"/>
                <a:cs typeface="Arial" panose="020B0604020202020204" pitchFamily="34" charset="0"/>
              </a:rPr>
              <a:t>ДЛЯ ОНЛАЙН-ОПРОСА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6" y="163628"/>
            <a:ext cx="127079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выборка компаний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7254D348-821D-E792-0EB7-EC003E6AF949}"/>
              </a:ext>
            </a:extLst>
          </p:cNvPr>
          <p:cNvSpPr/>
          <p:nvPr/>
        </p:nvSpPr>
        <p:spPr>
          <a:xfrm>
            <a:off x="6819476" y="1401546"/>
            <a:ext cx="2968120" cy="4906277"/>
          </a:xfrm>
          <a:prstGeom prst="roundRect">
            <a:avLst>
              <a:gd name="adj" fmla="val 659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06A4766-7FB8-1E60-AC07-C889083B8299}"/>
              </a:ext>
            </a:extLst>
          </p:cNvPr>
          <p:cNvSpPr txBox="1"/>
          <p:nvPr/>
        </p:nvSpPr>
        <p:spPr>
          <a:xfrm>
            <a:off x="627016" y="1739901"/>
            <a:ext cx="295199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ОТРАСЛЬ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Рисунок 36" descr="Монеты со сплошной заливкой">
            <a:extLst>
              <a:ext uri="{FF2B5EF4-FFF2-40B4-BE49-F238E27FC236}">
                <a16:creationId xmlns:a16="http://schemas.microsoft.com/office/drawing/2014/main" id="{C49C076B-6E8B-91E9-E767-04B2090A72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95968" y="1511711"/>
            <a:ext cx="360000" cy="36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5E7263-A50C-60F8-2A66-C9158BFA712F}"/>
              </a:ext>
            </a:extLst>
          </p:cNvPr>
          <p:cNvSpPr txBox="1"/>
          <p:nvPr/>
        </p:nvSpPr>
        <p:spPr>
          <a:xfrm>
            <a:off x="3703304" y="1622920"/>
            <a:ext cx="2951999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ВЫРУЧКИ </a:t>
            </a:r>
          </a:p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СУБЪЕКТОВ</a:t>
            </a:r>
          </a:p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МСП, ТЫС.РУБ 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4D2D4D-AC47-1ED8-46D4-3ECC5263426D}"/>
              </a:ext>
            </a:extLst>
          </p:cNvPr>
          <p:cNvSpPr txBox="1"/>
          <p:nvPr/>
        </p:nvSpPr>
        <p:spPr>
          <a:xfrm>
            <a:off x="6817610" y="1622920"/>
            <a:ext cx="295199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</a:t>
            </a:r>
          </a:p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 descr="Пользователи со сплошной заливкой">
            <a:extLst>
              <a:ext uri="{FF2B5EF4-FFF2-40B4-BE49-F238E27FC236}">
                <a16:creationId xmlns:a16="http://schemas.microsoft.com/office/drawing/2014/main" id="{10CCBE5A-FAA9-12A4-4285-9F19DBC10F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47302" y="1548595"/>
            <a:ext cx="360000" cy="360000"/>
          </a:xfrm>
          <a:prstGeom prst="rect">
            <a:avLst/>
          </a:prstGeom>
        </p:spPr>
      </p:pic>
      <p:pic>
        <p:nvPicPr>
          <p:cNvPr id="20" name="Рисунок 19" descr="Круговая блок-схема со сплошной заливкой">
            <a:extLst>
              <a:ext uri="{FF2B5EF4-FFF2-40B4-BE49-F238E27FC236}">
                <a16:creationId xmlns:a16="http://schemas.microsoft.com/office/drawing/2014/main" id="{A31EE2B5-4FD6-12A1-2E5B-434975C1A4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38" y="1506300"/>
            <a:ext cx="360000" cy="360000"/>
          </a:xfrm>
          <a:prstGeom prst="rect">
            <a:avLst/>
          </a:prstGeom>
        </p:spPr>
      </p:pic>
      <p:sp>
        <p:nvSpPr>
          <p:cNvPr id="30" name="Номер слайда 50">
            <a:extLst>
              <a:ext uri="{FF2B5EF4-FFF2-40B4-BE49-F238E27FC236}">
                <a16:creationId xmlns:a16="http://schemas.microsoft.com/office/drawing/2014/main" id="{A3031E31-6C19-7CC3-9A3E-85BC6821E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B3B267-4735-428B-B01D-60B4600E5978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МУНИЦИПАЛЬНОГО РАЙОНА «ТАБАСАРАНСКИЙ РАЙОН»</a:t>
            </a:r>
          </a:p>
        </p:txBody>
      </p:sp>
      <p:graphicFrame>
        <p:nvGraphicFramePr>
          <p:cNvPr id="22" name="Диаграмма 21">
            <a:extLst>
              <a:ext uri="{FF2B5EF4-FFF2-40B4-BE49-F238E27FC236}">
                <a16:creationId xmlns:a16="http://schemas.microsoft.com/office/drawing/2014/main" id="{0ECAE9CF-C781-48B9-B03F-C3B4552B02C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6780433"/>
              </p:ext>
            </p:extLst>
          </p:nvPr>
        </p:nvGraphicFramePr>
        <p:xfrm>
          <a:off x="627016" y="2430602"/>
          <a:ext cx="2951999" cy="36445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3" name="Диаграмма 22">
            <a:extLst>
              <a:ext uri="{FF2B5EF4-FFF2-40B4-BE49-F238E27FC236}">
                <a16:creationId xmlns:a16="http://schemas.microsoft.com/office/drawing/2014/main" id="{3A4E64A5-ECA1-4DB8-A018-F2E6D05299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802315"/>
              </p:ext>
            </p:extLst>
          </p:nvPr>
        </p:nvGraphicFramePr>
        <p:xfrm>
          <a:off x="3696909" y="2288227"/>
          <a:ext cx="2859059" cy="3322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7" name="Диаграмма 16">
            <a:extLst>
              <a:ext uri="{FF2B5EF4-FFF2-40B4-BE49-F238E27FC236}">
                <a16:creationId xmlns:a16="http://schemas.microsoft.com/office/drawing/2014/main" id="{79757C96-8A79-400E-B66E-CD37BEAC49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1814184"/>
              </p:ext>
            </p:extLst>
          </p:nvPr>
        </p:nvGraphicFramePr>
        <p:xfrm>
          <a:off x="6930887" y="2402793"/>
          <a:ext cx="2838722" cy="35318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</p:spTree>
    <p:extLst>
      <p:ext uri="{BB962C8B-B14F-4D97-AF65-F5344CB8AC3E}">
        <p14:creationId xmlns:p14="http://schemas.microsoft.com/office/powerpoint/2010/main" val="39862776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C769BDC-84C5-87C2-9A8A-BFB56689C509}"/>
              </a:ext>
            </a:extLst>
          </p:cNvPr>
          <p:cNvSpPr txBox="1"/>
          <p:nvPr/>
        </p:nvSpPr>
        <p:spPr>
          <a:xfrm>
            <a:off x="7856283" y="3510169"/>
            <a:ext cx="16748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ID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РАМКЕ СЛЕДУЕТ КРУПНО РАЗМЕСТИТЬ ГЕРБ ВАШЕГО МУНИЦИПАЛИТЕТА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FF9B28-9C14-4A4D-95B1-34AAEB56F7A7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Отдел экономики администрации муниципального района «Табасаранский район»</a:t>
            </a:r>
          </a:p>
        </p:txBody>
      </p:sp>
      <p:sp>
        <p:nvSpPr>
          <p:cNvPr id="19" name="Скругленный прямоугольник 6">
            <a:extLst>
              <a:ext uri="{FF2B5EF4-FFF2-40B4-BE49-F238E27FC236}">
                <a16:creationId xmlns:a16="http://schemas.microsoft.com/office/drawing/2014/main" id="{5E6C1475-CF7E-4FAA-B709-F47E173F54AD}"/>
              </a:ext>
            </a:extLst>
          </p:cNvPr>
          <p:cNvSpPr/>
          <p:nvPr/>
        </p:nvSpPr>
        <p:spPr>
          <a:xfrm>
            <a:off x="7477205" y="158307"/>
            <a:ext cx="2289611" cy="727622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Администрация Табасаранского района</a:t>
            </a:r>
            <a:endParaRPr kumimoji="0" lang="ru-ID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8">
            <a:extLst>
              <a:ext uri="{FF2B5EF4-FFF2-40B4-BE49-F238E27FC236}">
                <a16:creationId xmlns:a16="http://schemas.microsoft.com/office/drawing/2014/main" id="{E7A637A7-AD7C-4A08-A7B1-17AFF7674DF1}"/>
              </a:ext>
            </a:extLst>
          </p:cNvPr>
          <p:cNvSpPr/>
          <p:nvPr/>
        </p:nvSpPr>
        <p:spPr>
          <a:xfrm>
            <a:off x="9039194" y="158307"/>
            <a:ext cx="727622" cy="727622"/>
          </a:xfrm>
          <a:prstGeom prst="roundRect">
            <a:avLst>
              <a:gd name="adj" fmla="val 28568"/>
            </a:avLst>
          </a:prstGeom>
          <a:solidFill>
            <a:srgbClr val="FEFEFE"/>
          </a:solidFill>
          <a:ln>
            <a:noFill/>
          </a:ln>
          <a:effectLst>
            <a:outerShdw blurRad="106087" sx="89633" sy="89633" algn="ctr" rotWithShape="0">
              <a:prstClr val="black">
                <a:alpha val="9229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E7B6D3-E973-453C-A314-4DFA57FF2968}"/>
              </a:ext>
            </a:extLst>
          </p:cNvPr>
          <p:cNvSpPr txBox="1"/>
          <p:nvPr/>
        </p:nvSpPr>
        <p:spPr>
          <a:xfrm>
            <a:off x="627016" y="5104323"/>
            <a:ext cx="86235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ИНВЕСТИЦИОННЫЙ ПРОФИЛЬ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МУНИЦИПАЛЬНОГО РАЙОНА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«ТАБАСАРАНСКИЙ РАЙОН»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52C394-956A-4D45-9CCD-A320133B6BA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399866" y="1753677"/>
            <a:ext cx="2366950" cy="2682542"/>
          </a:xfrm>
          <a:prstGeom prst="roundRect">
            <a:avLst>
              <a:gd name="adj" fmla="val 4167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C48A879-EB83-40DC-9893-EA98A18ED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9194" y="158307"/>
            <a:ext cx="664099" cy="75264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4C4217-A416-4479-BB16-F8BE62E54A4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4917" y="910952"/>
            <a:ext cx="6842960" cy="38491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01104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id="{2B56E9F4-E4FE-07B5-1673-7C188D637F75}"/>
              </a:ext>
            </a:extLst>
          </p:cNvPr>
          <p:cNvSpPr/>
          <p:nvPr/>
        </p:nvSpPr>
        <p:spPr>
          <a:xfrm>
            <a:off x="7623954" y="3931822"/>
            <a:ext cx="2187276" cy="2522884"/>
          </a:xfrm>
          <a:prstGeom prst="roundRect">
            <a:avLst>
              <a:gd name="adj" fmla="val 1257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E843EC5-B93D-014D-3D45-983FBD45BCAE}"/>
              </a:ext>
            </a:extLst>
          </p:cNvPr>
          <p:cNvSpPr txBox="1"/>
          <p:nvPr/>
        </p:nvSpPr>
        <p:spPr>
          <a:xfrm>
            <a:off x="7826548" y="4848841"/>
            <a:ext cx="16175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безработные граждане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:a16="http://schemas.microsoft.com/office/drawing/2014/main" id="{4EAC095F-9D74-7D49-4901-E85F2AE217CA}"/>
              </a:ext>
            </a:extLst>
          </p:cNvPr>
          <p:cNvSpPr/>
          <p:nvPr/>
        </p:nvSpPr>
        <p:spPr>
          <a:xfrm>
            <a:off x="7823309" y="5612438"/>
            <a:ext cx="1770597" cy="257446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134 чел меньше к показателю 2022 года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3A2C6274-4B9B-F40B-8680-725F6BB96DFB}"/>
              </a:ext>
            </a:extLst>
          </p:cNvPr>
          <p:cNvSpPr/>
          <p:nvPr/>
        </p:nvSpPr>
        <p:spPr>
          <a:xfrm>
            <a:off x="5296225" y="3931822"/>
            <a:ext cx="2187276" cy="2522884"/>
          </a:xfrm>
          <a:prstGeom prst="roundRect">
            <a:avLst>
              <a:gd name="adj" fmla="val 1257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45117FCB-FB0D-ACDC-38CA-B0524F5A8C72}"/>
              </a:ext>
            </a:extLst>
          </p:cNvPr>
          <p:cNvSpPr/>
          <p:nvPr/>
        </p:nvSpPr>
        <p:spPr>
          <a:xfrm>
            <a:off x="593259" y="1512463"/>
            <a:ext cx="4497839" cy="2376000"/>
          </a:xfrm>
          <a:prstGeom prst="roundRect">
            <a:avLst>
              <a:gd name="adj" fmla="val 10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8875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88543F39-1862-225F-676D-5EA9ED5042F5}"/>
              </a:ext>
            </a:extLst>
          </p:cNvPr>
          <p:cNvSpPr/>
          <p:nvPr/>
        </p:nvSpPr>
        <p:spPr>
          <a:xfrm>
            <a:off x="627015" y="3931821"/>
            <a:ext cx="4464083" cy="2522885"/>
          </a:xfrm>
          <a:prstGeom prst="roundRect">
            <a:avLst>
              <a:gd name="adj" fmla="val 1220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C9CC9D82-BE37-F183-FE0F-F5EC16E99A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0936235"/>
              </p:ext>
            </p:extLst>
          </p:nvPr>
        </p:nvGraphicFramePr>
        <p:xfrm>
          <a:off x="674568" y="1923561"/>
          <a:ext cx="3306015" cy="1673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97D06431-2278-115D-A93F-C4A505FF50CB}"/>
              </a:ext>
            </a:extLst>
          </p:cNvPr>
          <p:cNvSpPr txBox="1"/>
          <p:nvPr/>
        </p:nvSpPr>
        <p:spPr>
          <a:xfrm>
            <a:off x="558798" y="3981489"/>
            <a:ext cx="455095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 ЗАНЯТЫХ В ЭКОНОМИКЕ (СРЕДНЕГОДОВАЯ)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23ED422-DF9E-9D1D-A2F9-831F081A251F}"/>
              </a:ext>
            </a:extLst>
          </p:cNvPr>
          <p:cNvSpPr txBox="1"/>
          <p:nvPr/>
        </p:nvSpPr>
        <p:spPr>
          <a:xfrm>
            <a:off x="5498819" y="4346722"/>
            <a:ext cx="24469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2,1%</a:t>
            </a:r>
            <a:endParaRPr lang="ru-ID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EBF4CEF-8376-EA30-4646-371E66EC9A7B}"/>
              </a:ext>
            </a:extLst>
          </p:cNvPr>
          <p:cNvSpPr txBox="1"/>
          <p:nvPr/>
        </p:nvSpPr>
        <p:spPr>
          <a:xfrm>
            <a:off x="5498819" y="4848841"/>
            <a:ext cx="161759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регистрируемая безработица 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Рисунок 70" descr="Отменить подписку со сплошной заливкой">
            <a:extLst>
              <a:ext uri="{FF2B5EF4-FFF2-40B4-BE49-F238E27FC236}">
                <a16:creationId xmlns:a16="http://schemas.microsoft.com/office/drawing/2014/main" id="{96BAE458-C0B9-5E94-E09C-84ADC48272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66417" y="4066128"/>
            <a:ext cx="360000" cy="360000"/>
          </a:xfrm>
          <a:prstGeom prst="rect">
            <a:avLst/>
          </a:prstGeom>
        </p:spPr>
      </p:pic>
      <p:pic>
        <p:nvPicPr>
          <p:cNvPr id="73" name="Рисунок 72" descr="Уменьшить со сплошной заливкой">
            <a:extLst>
              <a:ext uri="{FF2B5EF4-FFF2-40B4-BE49-F238E27FC236}">
                <a16:creationId xmlns:a16="http://schemas.microsoft.com/office/drawing/2014/main" id="{F7DE0371-C049-15C0-FB63-F322CF1A11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15342" y="4066128"/>
            <a:ext cx="360000" cy="360000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722792DB-D6F2-13EE-AD40-3281D52F5D03}"/>
              </a:ext>
            </a:extLst>
          </p:cNvPr>
          <p:cNvSpPr txBox="1"/>
          <p:nvPr/>
        </p:nvSpPr>
        <p:spPr>
          <a:xfrm>
            <a:off x="7825075" y="4345470"/>
            <a:ext cx="51804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921</a:t>
            </a:r>
            <a:endParaRPr lang="ru-ID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265CD84-16A0-1463-24A7-04BB3B4AC8B8}"/>
              </a:ext>
            </a:extLst>
          </p:cNvPr>
          <p:cNvSpPr txBox="1"/>
          <p:nvPr/>
        </p:nvSpPr>
        <p:spPr>
          <a:xfrm>
            <a:off x="8352413" y="4496843"/>
            <a:ext cx="38364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23F441-3CBA-940B-B7FB-81A8DF61A225}"/>
              </a:ext>
            </a:extLst>
          </p:cNvPr>
          <p:cNvSpPr txBox="1"/>
          <p:nvPr/>
        </p:nvSpPr>
        <p:spPr>
          <a:xfrm>
            <a:off x="5507925" y="5891942"/>
            <a:ext cx="161759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 на 01.01.2024</a:t>
            </a:r>
          </a:p>
          <a:p>
            <a:endParaRPr lang="ru-ID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15">
            <a:extLst>
              <a:ext uri="{FF2B5EF4-FFF2-40B4-BE49-F238E27FC236}">
                <a16:creationId xmlns:a16="http://schemas.microsoft.com/office/drawing/2014/main" id="{0B6E03AD-6533-43BE-AFB2-1B948E8D4A6E}"/>
              </a:ext>
            </a:extLst>
          </p:cNvPr>
          <p:cNvSpPr/>
          <p:nvPr/>
        </p:nvSpPr>
        <p:spPr>
          <a:xfrm>
            <a:off x="5280388" y="1346857"/>
            <a:ext cx="4497839" cy="2376000"/>
          </a:xfrm>
          <a:prstGeom prst="roundRect">
            <a:avLst>
              <a:gd name="adj" fmla="val 10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4A33406-94F0-49A4-9A14-A1201596026F}"/>
              </a:ext>
            </a:extLst>
          </p:cNvPr>
          <p:cNvSpPr txBox="1"/>
          <p:nvPr/>
        </p:nvSpPr>
        <p:spPr>
          <a:xfrm>
            <a:off x="5308341" y="1686438"/>
            <a:ext cx="446988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 ЗАНЯТЫХ ПО ФОРМАМ СОБСТВЕННОСТИ</a:t>
            </a:r>
          </a:p>
        </p:txBody>
      </p:sp>
      <p:graphicFrame>
        <p:nvGraphicFramePr>
          <p:cNvPr id="31" name="Диаграмма 30">
            <a:extLst>
              <a:ext uri="{FF2B5EF4-FFF2-40B4-BE49-F238E27FC236}">
                <a16:creationId xmlns:a16="http://schemas.microsoft.com/office/drawing/2014/main" id="{20F63894-2980-4A66-8459-7061F82591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5297164"/>
              </p:ext>
            </p:extLst>
          </p:nvPr>
        </p:nvGraphicFramePr>
        <p:xfrm>
          <a:off x="735617" y="1420323"/>
          <a:ext cx="4093577" cy="23025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2" name="Диаграмма 31">
            <a:extLst>
              <a:ext uri="{FF2B5EF4-FFF2-40B4-BE49-F238E27FC236}">
                <a16:creationId xmlns:a16="http://schemas.microsoft.com/office/drawing/2014/main" id="{ACDFF0A6-8331-42DC-B05B-784944E676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3118603"/>
              </p:ext>
            </p:extLst>
          </p:nvPr>
        </p:nvGraphicFramePr>
        <p:xfrm>
          <a:off x="5685183" y="1563761"/>
          <a:ext cx="3681814" cy="22124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43" name="Диаграмма 42">
            <a:extLst>
              <a:ext uri="{FF2B5EF4-FFF2-40B4-BE49-F238E27FC236}">
                <a16:creationId xmlns:a16="http://schemas.microsoft.com/office/drawing/2014/main" id="{03C7B532-47F0-4CA9-9CE9-7959F25B6C8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3910080"/>
              </p:ext>
            </p:extLst>
          </p:nvPr>
        </p:nvGraphicFramePr>
        <p:xfrm>
          <a:off x="585659" y="3917834"/>
          <a:ext cx="4510088" cy="2776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1173103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Рисунок 96" descr="Елка со сплошной заливкой">
            <a:extLst>
              <a:ext uri="{FF2B5EF4-FFF2-40B4-BE49-F238E27FC236}">
                <a16:creationId xmlns:a16="http://schemas.microsoft.com/office/drawing/2014/main" id="{DADC01F5-858C-9B08-635B-475B0B4967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54715" y="5756196"/>
            <a:ext cx="360000" cy="360000"/>
          </a:xfrm>
          <a:prstGeom prst="rect">
            <a:avLst/>
          </a:prstGeom>
        </p:spPr>
      </p:pic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27DC45EC-6B72-FC57-F6E6-430D336317AA}"/>
              </a:ext>
            </a:extLst>
          </p:cNvPr>
          <p:cNvSpPr/>
          <p:nvPr/>
        </p:nvSpPr>
        <p:spPr>
          <a:xfrm>
            <a:off x="640991" y="2269714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6C471008-A80D-1F1B-BC66-2067DA06313A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КЛИМАТ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F7E90DD8-F625-774B-4916-57BEE3A50CB4}"/>
              </a:ext>
            </a:extLst>
          </p:cNvPr>
          <p:cNvSpPr/>
          <p:nvPr/>
        </p:nvSpPr>
        <p:spPr>
          <a:xfrm>
            <a:off x="62701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2F259C10-BB78-48DB-70DD-10B33B701093}"/>
              </a:ext>
            </a:extLst>
          </p:cNvPr>
          <p:cNvSpPr/>
          <p:nvPr/>
        </p:nvSpPr>
        <p:spPr>
          <a:xfrm>
            <a:off x="627014" y="3931822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ГИДРОГРАФИЯ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РЕСУРСНАЯ БАЗА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7737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ресурсная база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601F0F1B-D35B-D76C-54E6-EAC417466077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МЕСТОРОЖДЕНИЯ И ПРОЯВЛЕНИЯ</a:t>
            </a: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id="{AE91EFE9-B67B-0E7F-6272-816E1137AE9A}"/>
              </a:ext>
            </a:extLst>
          </p:cNvPr>
          <p:cNvSpPr/>
          <p:nvPr/>
        </p:nvSpPr>
        <p:spPr>
          <a:xfrm>
            <a:off x="5286115" y="4824775"/>
            <a:ext cx="4497839" cy="1483045"/>
          </a:xfrm>
          <a:prstGeom prst="roundRect">
            <a:avLst>
              <a:gd name="adj" fmla="val 1366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38997C38-2D25-2F3C-467D-A9A159CF5BA9}"/>
              </a:ext>
            </a:extLst>
          </p:cNvPr>
          <p:cNvSpPr/>
          <p:nvPr/>
        </p:nvSpPr>
        <p:spPr>
          <a:xfrm>
            <a:off x="5286115" y="3931822"/>
            <a:ext cx="4497839" cy="775596"/>
          </a:xfrm>
          <a:prstGeom prst="roundRect">
            <a:avLst>
              <a:gd name="adj" fmla="val 25208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ЗЕМЛИ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C4A423-2228-521E-E06B-9B389FC0E335}"/>
              </a:ext>
            </a:extLst>
          </p:cNvPr>
          <p:cNvSpPr txBox="1"/>
          <p:nvPr/>
        </p:nvSpPr>
        <p:spPr>
          <a:xfrm>
            <a:off x="836421" y="2424918"/>
            <a:ext cx="34749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умеренно-континентальный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0282E4-2CCC-CE9A-16F7-CC2F77DF86AD}"/>
              </a:ext>
            </a:extLst>
          </p:cNvPr>
          <p:cNvSpPr txBox="1"/>
          <p:nvPr/>
        </p:nvSpPr>
        <p:spPr>
          <a:xfrm>
            <a:off x="1201369" y="2758783"/>
            <a:ext cx="188734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температура:</a:t>
            </a:r>
          </a:p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январе –</a:t>
            </a:r>
            <a:r>
              <a:rPr lang="en-US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3,7</a:t>
            </a:r>
            <a:r>
              <a:rPr lang="en-US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℃, в июле + 20,7</a:t>
            </a:r>
            <a:r>
              <a:rPr lang="en-US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℃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94ACB4A-9A05-F909-1488-4F131CC71B1A}"/>
              </a:ext>
            </a:extLst>
          </p:cNvPr>
          <p:cNvSpPr txBox="1"/>
          <p:nvPr/>
        </p:nvSpPr>
        <p:spPr>
          <a:xfrm>
            <a:off x="1201369" y="3214845"/>
            <a:ext cx="163257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среднем по году</a:t>
            </a:r>
          </a:p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дней в месяц идёт дождь</a:t>
            </a:r>
          </a:p>
        </p:txBody>
      </p:sp>
      <p:pic>
        <p:nvPicPr>
          <p:cNvPr id="80" name="Рисунок 79" descr="Термометр со сплошной заливкой">
            <a:extLst>
              <a:ext uri="{FF2B5EF4-FFF2-40B4-BE49-F238E27FC236}">
                <a16:creationId xmlns:a16="http://schemas.microsoft.com/office/drawing/2014/main" id="{03905552-1267-3947-ED33-DA92CDF30F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0576" y="2748060"/>
            <a:ext cx="360000" cy="360000"/>
          </a:xfrm>
          <a:prstGeom prst="rect">
            <a:avLst/>
          </a:prstGeom>
        </p:spPr>
      </p:pic>
      <p:pic>
        <p:nvPicPr>
          <p:cNvPr id="84" name="Рисунок 83" descr="Дождь со сплошной заливкой">
            <a:extLst>
              <a:ext uri="{FF2B5EF4-FFF2-40B4-BE49-F238E27FC236}">
                <a16:creationId xmlns:a16="http://schemas.microsoft.com/office/drawing/2014/main" id="{870DB04A-3422-E267-D9B9-AF7EB3B494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0576" y="3218061"/>
            <a:ext cx="360000" cy="360000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E1B2EC90-8DAE-0957-5D26-BE6AB5E7E7C7}"/>
              </a:ext>
            </a:extLst>
          </p:cNvPr>
          <p:cNvSpPr txBox="1"/>
          <p:nvPr/>
        </p:nvSpPr>
        <p:spPr>
          <a:xfrm>
            <a:off x="6100696" y="5841190"/>
            <a:ext cx="12981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лесной фонд</a:t>
            </a:r>
          </a:p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26 603 га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3B81FAEA-1548-B5F4-06CC-079A55CF6E19}"/>
              </a:ext>
            </a:extLst>
          </p:cNvPr>
          <p:cNvSpPr txBox="1"/>
          <p:nvPr/>
        </p:nvSpPr>
        <p:spPr>
          <a:xfrm>
            <a:off x="5481544" y="4979979"/>
            <a:ext cx="361199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площадь 80 310 га 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394B33CE-DA6F-7903-8552-2F4E10758830}"/>
              </a:ext>
            </a:extLst>
          </p:cNvPr>
          <p:cNvSpPr txBox="1"/>
          <p:nvPr/>
        </p:nvSpPr>
        <p:spPr>
          <a:xfrm>
            <a:off x="6100696" y="5246072"/>
            <a:ext cx="153165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поселений</a:t>
            </a:r>
          </a:p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4 763 га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F2232438-0B4C-EE5D-F317-B1A618F94DAC}"/>
              </a:ext>
            </a:extLst>
          </p:cNvPr>
          <p:cNvSpPr txBox="1"/>
          <p:nvPr/>
        </p:nvSpPr>
        <p:spPr>
          <a:xfrm>
            <a:off x="1431770" y="4853566"/>
            <a:ext cx="3521230" cy="13080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реки </a:t>
            </a:r>
            <a:endParaRPr lang="en-US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	Рубас (</a:t>
            </a:r>
            <a:r>
              <a:rPr lang="ru-RU" sz="9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Рубасчай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 Протекает по территории Табасаранского, </a:t>
            </a:r>
            <a:r>
              <a:rPr lang="ru-RU" sz="9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Курахского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Дербентского районов Дагестана. </a:t>
            </a:r>
            <a:endParaRPr lang="en-US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	</a:t>
            </a:r>
            <a:r>
              <a:rPr lang="ru-RU" sz="9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Ханагчай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Протекает по району, её воды стремительны и холодны.</a:t>
            </a:r>
          </a:p>
          <a:p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Скругленный прямоугольник 152">
            <a:extLst>
              <a:ext uri="{FF2B5EF4-FFF2-40B4-BE49-F238E27FC236}">
                <a16:creationId xmlns:a16="http://schemas.microsoft.com/office/drawing/2014/main" id="{CF61200C-1B4F-94A8-B2A9-63CB92B95149}"/>
              </a:ext>
            </a:extLst>
          </p:cNvPr>
          <p:cNvSpPr/>
          <p:nvPr/>
        </p:nvSpPr>
        <p:spPr>
          <a:xfrm>
            <a:off x="5297771" y="2265996"/>
            <a:ext cx="4497839" cy="1483045"/>
          </a:xfrm>
          <a:prstGeom prst="roundRect">
            <a:avLst>
              <a:gd name="adj" fmla="val 1366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15E6C63-829D-4E46-8F69-8B466F06A330}"/>
              </a:ext>
            </a:extLst>
          </p:cNvPr>
          <p:cNvSpPr txBox="1"/>
          <p:nvPr/>
        </p:nvSpPr>
        <p:spPr>
          <a:xfrm>
            <a:off x="627015" y="6590917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МУНИЦИПАЛЬНОГО РАЙОНА «ТАБАСАРАНСКИЙ РАЙОН»</a:t>
            </a:r>
          </a:p>
        </p:txBody>
      </p:sp>
      <p:pic>
        <p:nvPicPr>
          <p:cNvPr id="5" name="Рисунок 4" descr="Загородная сцена со сплошной заливкой">
            <a:extLst>
              <a:ext uri="{FF2B5EF4-FFF2-40B4-BE49-F238E27FC236}">
                <a16:creationId xmlns:a16="http://schemas.microsoft.com/office/drawing/2014/main" id="{F6C7608D-87B4-4061-B8A2-493594FB2F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534683" y="5204572"/>
            <a:ext cx="360000" cy="360000"/>
          </a:xfrm>
          <a:prstGeom prst="rect">
            <a:avLst/>
          </a:prstGeom>
        </p:spPr>
      </p:pic>
      <p:pic>
        <p:nvPicPr>
          <p:cNvPr id="7" name="Рисунок 6" descr="Волна со сплошной заливкой">
            <a:extLst>
              <a:ext uri="{FF2B5EF4-FFF2-40B4-BE49-F238E27FC236}">
                <a16:creationId xmlns:a16="http://schemas.microsoft.com/office/drawing/2014/main" id="{005772C5-100D-41C8-9CB7-209E8501DD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65757" y="5384572"/>
            <a:ext cx="360000" cy="360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6811B8-8883-4C46-BB2D-B27E230ED017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34683" y="2458342"/>
            <a:ext cx="472833" cy="3513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9AC7E71-7B0C-4B29-BC7E-0DB2F09C58D9}"/>
              </a:ext>
            </a:extLst>
          </p:cNvPr>
          <p:cNvSpPr/>
          <p:nvPr/>
        </p:nvSpPr>
        <p:spPr>
          <a:xfrm>
            <a:off x="6139297" y="2517228"/>
            <a:ext cx="344049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залежи известняка (пильных камней)</a:t>
            </a:r>
          </a:p>
        </p:txBody>
      </p:sp>
    </p:spTree>
    <p:extLst>
      <p:ext uri="{BB962C8B-B14F-4D97-AF65-F5344CB8AC3E}">
        <p14:creationId xmlns:p14="http://schemas.microsoft.com/office/powerpoint/2010/main" val="3216202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6C471008-A80D-1F1B-BC66-2067DA06313A}"/>
              </a:ext>
            </a:extLst>
          </p:cNvPr>
          <p:cNvSpPr/>
          <p:nvPr/>
        </p:nvSpPr>
        <p:spPr>
          <a:xfrm>
            <a:off x="640992" y="1364974"/>
            <a:ext cx="2049199" cy="787383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1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ОБРАЗОВАНИЕ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СОЦИАЛЬНАЯ ИНФРАСТРУКТУРА</a:t>
            </a:r>
            <a:endParaRPr kumimoji="0" lang="ru-ID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2206929" cy="276548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</a:t>
            </a: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749720-1430-DF46-8A1E-D768C54B98EF}" type="slidenum">
              <a:rPr kumimoji="0" lang="ru-ID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ID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601F0F1B-D35B-D76C-54E6-EAC417466077}"/>
              </a:ext>
            </a:extLst>
          </p:cNvPr>
          <p:cNvSpPr/>
          <p:nvPr/>
        </p:nvSpPr>
        <p:spPr>
          <a:xfrm>
            <a:off x="2875933" y="1364974"/>
            <a:ext cx="2075705" cy="811150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ru-RU" sz="11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ru-RU" sz="1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</a:t>
            </a: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id="{AE91EFE9-B67B-0E7F-6272-816E1137AE9A}"/>
              </a:ext>
            </a:extLst>
          </p:cNvPr>
          <p:cNvSpPr/>
          <p:nvPr/>
        </p:nvSpPr>
        <p:spPr>
          <a:xfrm>
            <a:off x="640992" y="2279324"/>
            <a:ext cx="2075704" cy="3832260"/>
          </a:xfrm>
          <a:prstGeom prst="roundRect">
            <a:avLst>
              <a:gd name="adj" fmla="val 1366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" name="Скругленный прямоугольник 152">
            <a:extLst>
              <a:ext uri="{FF2B5EF4-FFF2-40B4-BE49-F238E27FC236}">
                <a16:creationId xmlns:a16="http://schemas.microsoft.com/office/drawing/2014/main" id="{CF61200C-1B4F-94A8-B2A9-63CB92B95149}"/>
              </a:ext>
            </a:extLst>
          </p:cNvPr>
          <p:cNvSpPr/>
          <p:nvPr/>
        </p:nvSpPr>
        <p:spPr>
          <a:xfrm>
            <a:off x="7546690" y="2265996"/>
            <a:ext cx="2078916" cy="3845587"/>
          </a:xfrm>
          <a:prstGeom prst="roundRect">
            <a:avLst>
              <a:gd name="adj" fmla="val 1366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15E6C63-829D-4E46-8F69-8B466F06A330}"/>
              </a:ext>
            </a:extLst>
          </p:cNvPr>
          <p:cNvSpPr txBox="1"/>
          <p:nvPr/>
        </p:nvSpPr>
        <p:spPr>
          <a:xfrm>
            <a:off x="627015" y="6590917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ИНВЕСТИЦИОННЫЙ ПРОФИЛЬ МУНИЦИПАЛЬНОГО РАЙОНА «ТАБАСАРАНСКИЙ РАЙОН»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AC4DB3F-7B60-4900-8C63-52F378746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306" y="1364974"/>
            <a:ext cx="2265752" cy="83183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4960C08-5895-4CD4-836F-25DDC9D838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6689" y="1364974"/>
            <a:ext cx="2212817" cy="81115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C13DDD3-22BD-4ECE-ADA2-96022143B693}"/>
              </a:ext>
            </a:extLst>
          </p:cNvPr>
          <p:cNvSpPr/>
          <p:nvPr/>
        </p:nvSpPr>
        <p:spPr>
          <a:xfrm>
            <a:off x="782786" y="2447024"/>
            <a:ext cx="1629110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 СОШ</a:t>
            </a:r>
          </a:p>
          <a:p>
            <a:endParaRPr lang="ru-RU" sz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ООШ</a:t>
            </a:r>
          </a:p>
          <a:p>
            <a:endParaRPr lang="ru-RU" sz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НОШ</a:t>
            </a:r>
          </a:p>
          <a:p>
            <a:endParaRPr lang="ru-RU" sz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 МКДОУ</a:t>
            </a:r>
          </a:p>
          <a:p>
            <a:endParaRPr lang="ru-RU" sz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ДЮСШ</a:t>
            </a:r>
          </a:p>
          <a:p>
            <a:endParaRPr lang="ru-RU" sz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ДДТ</a:t>
            </a:r>
          </a:p>
          <a:p>
            <a:endParaRPr lang="ru-RU" sz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ТРДШИ</a:t>
            </a:r>
          </a:p>
          <a:p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E75ABF3-C9DD-46D3-A37A-0C08AA9A6F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5933" y="2264675"/>
            <a:ext cx="2091109" cy="3846909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77149AF-A751-4DFA-931B-AAFEFD5CE0D1}"/>
              </a:ext>
            </a:extLst>
          </p:cNvPr>
          <p:cNvSpPr/>
          <p:nvPr/>
        </p:nvSpPr>
        <p:spPr>
          <a:xfrm>
            <a:off x="2966334" y="2447024"/>
            <a:ext cx="19853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«</a:t>
            </a:r>
            <a:r>
              <a:rPr lang="ru-RU" sz="11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воркаут</a:t>
            </a:r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-площадок</a:t>
            </a:r>
          </a:p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спортивный комплекс </a:t>
            </a:r>
          </a:p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пришкольных </a:t>
            </a:r>
          </a:p>
          <a:p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спортивных залов</a:t>
            </a:r>
          </a:p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муниципальный стадион в   с. Хучни</a:t>
            </a:r>
          </a:p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 многофункциональных спортивных площадок </a:t>
            </a:r>
          </a:p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 мини-футбольных площадок</a:t>
            </a:r>
          </a:p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приспособленных плоскостных спортивных площадок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0393215-D1C5-4050-8EA7-B20C228052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7306" y="2264674"/>
            <a:ext cx="2091109" cy="3846909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23091E2-19CB-4DFB-BAC8-F2A79E409171}"/>
              </a:ext>
            </a:extLst>
          </p:cNvPr>
          <p:cNvSpPr/>
          <p:nvPr/>
        </p:nvSpPr>
        <p:spPr>
          <a:xfrm>
            <a:off x="5429557" y="1763397"/>
            <a:ext cx="167866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ЗДРАВООХРАНЕНИЕ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58F1A92-5A58-431A-BE12-C6C535D92A46}"/>
              </a:ext>
            </a:extLst>
          </p:cNvPr>
          <p:cNvSpPr/>
          <p:nvPr/>
        </p:nvSpPr>
        <p:spPr>
          <a:xfrm>
            <a:off x="5202639" y="2547206"/>
            <a:ext cx="1986667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районная больница</a:t>
            </a:r>
          </a:p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 врачебных амбулаторий</a:t>
            </a:r>
          </a:p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AutoNum type="arabicPlain" startAt="2"/>
            </a:pPr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участковые больницы</a:t>
            </a:r>
          </a:p>
          <a:p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фельдшерско-акушерских пунктов</a:t>
            </a:r>
          </a:p>
          <a:p>
            <a:pPr marL="342900" indent="-342900">
              <a:buAutoNum type="arabicPlain" startAt="18"/>
            </a:pPr>
            <a:endParaRPr lang="ru-RU" sz="11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  фельдшерских пункта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667E349-DDE7-4775-B0B0-2273A46E7791}"/>
              </a:ext>
            </a:extLst>
          </p:cNvPr>
          <p:cNvSpPr/>
          <p:nvPr/>
        </p:nvSpPr>
        <p:spPr>
          <a:xfrm>
            <a:off x="8128309" y="1763397"/>
            <a:ext cx="93166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КУЛЬТУРА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FA4B46A7-9AD5-431C-B95F-27CDF3D3760B}"/>
              </a:ext>
            </a:extLst>
          </p:cNvPr>
          <p:cNvSpPr/>
          <p:nvPr/>
        </p:nvSpPr>
        <p:spPr>
          <a:xfrm>
            <a:off x="7501852" y="2376062"/>
            <a:ext cx="2078916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accent1">
                    <a:lumMod val="50000"/>
                  </a:schemeClr>
                </a:solidFill>
              </a:rPr>
              <a:t>МБУК «Управление Культуры»</a:t>
            </a:r>
          </a:p>
          <a:p>
            <a:endParaRPr lang="ru-RU" sz="11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1100" dirty="0">
                <a:solidFill>
                  <a:schemeClr val="accent1">
                    <a:lumMod val="50000"/>
                  </a:schemeClr>
                </a:solidFill>
              </a:rPr>
              <a:t>МБУК «Историко-краеведческий музей»</a:t>
            </a:r>
          </a:p>
          <a:p>
            <a:r>
              <a:rPr lang="ru-RU" sz="1100" dirty="0">
                <a:solidFill>
                  <a:schemeClr val="accent1">
                    <a:lumMod val="50000"/>
                  </a:schemeClr>
                </a:solidFill>
              </a:rPr>
              <a:t>Табасаранского района</a:t>
            </a:r>
          </a:p>
          <a:p>
            <a:endParaRPr lang="ru-RU" sz="11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1100" dirty="0">
                <a:solidFill>
                  <a:schemeClr val="accent1">
                    <a:lumMod val="50000"/>
                  </a:schemeClr>
                </a:solidFill>
              </a:rPr>
              <a:t>47 библиотек</a:t>
            </a:r>
          </a:p>
          <a:p>
            <a:endParaRPr lang="ru-RU" sz="11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1100" dirty="0">
                <a:solidFill>
                  <a:schemeClr val="accent1">
                    <a:lumMod val="50000"/>
                  </a:schemeClr>
                </a:solidFill>
              </a:rPr>
              <a:t>42 учреждения клубного типа</a:t>
            </a:r>
          </a:p>
          <a:p>
            <a:endParaRPr lang="ru-RU" sz="11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1100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7553AD6-603E-4A95-A9E2-219D478F7B30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</a:blip>
          <a:stretch>
            <a:fillRect/>
          </a:stretch>
        </p:blipFill>
        <p:spPr>
          <a:xfrm>
            <a:off x="1375362" y="1384753"/>
            <a:ext cx="538611" cy="36933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F13EF6B-B4E7-4060-9D7A-16C99D782604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</a:blip>
          <a:stretch>
            <a:fillRect/>
          </a:stretch>
        </p:blipFill>
        <p:spPr>
          <a:xfrm>
            <a:off x="3743163" y="1406999"/>
            <a:ext cx="341243" cy="33271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F0493FE-F844-434F-BA61-05A001771EE1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70000" contrast="-70000"/>
          </a:blip>
          <a:stretch>
            <a:fillRect/>
          </a:stretch>
        </p:blipFill>
        <p:spPr>
          <a:xfrm>
            <a:off x="6046555" y="1391849"/>
            <a:ext cx="444668" cy="42737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B470DBFD-10C1-4BA4-85E4-23BF6D0F0C58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70000" contrast="-70000"/>
          </a:blip>
          <a:stretch>
            <a:fillRect/>
          </a:stretch>
        </p:blipFill>
        <p:spPr>
          <a:xfrm>
            <a:off x="8381839" y="1367647"/>
            <a:ext cx="408617" cy="40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688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215DA-28FE-12C3-9AB0-DFF12F01D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Рисунок 252" descr="Город со сплошной заливкой">
            <a:extLst>
              <a:ext uri="{FF2B5EF4-FFF2-40B4-BE49-F238E27FC236}">
                <a16:creationId xmlns:a16="http://schemas.microsoft.com/office/drawing/2014/main" id="{D8771586-6091-5D56-5B8F-FDE49F2087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35523" y="4013748"/>
            <a:ext cx="360000" cy="360000"/>
          </a:xfrm>
          <a:prstGeom prst="rect">
            <a:avLst/>
          </a:prstGeom>
        </p:spPr>
      </p:pic>
      <p:pic>
        <p:nvPicPr>
          <p:cNvPr id="256" name="Рисунок 255" descr="Поделиться со сплошной заливкой">
            <a:extLst>
              <a:ext uri="{FF2B5EF4-FFF2-40B4-BE49-F238E27FC236}">
                <a16:creationId xmlns:a16="http://schemas.microsoft.com/office/drawing/2014/main" id="{BD729864-237C-45C7-F01C-A38C96A472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10712" y="5289009"/>
            <a:ext cx="360000" cy="360000"/>
          </a:xfrm>
          <a:prstGeom prst="rect">
            <a:avLst/>
          </a:prstGeom>
        </p:spPr>
      </p:pic>
      <p:pic>
        <p:nvPicPr>
          <p:cNvPr id="245" name="Рисунок 244" descr="Окрестности со сплошной заливкой">
            <a:extLst>
              <a:ext uri="{FF2B5EF4-FFF2-40B4-BE49-F238E27FC236}">
                <a16:creationId xmlns:a16="http://schemas.microsoft.com/office/drawing/2014/main" id="{404E784F-D344-4D00-FA77-29A3E9D287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10712" y="2752056"/>
            <a:ext cx="360000" cy="360000"/>
          </a:xfrm>
          <a:prstGeom prst="rect">
            <a:avLst/>
          </a:prstGeom>
        </p:spPr>
      </p:pic>
      <p:pic>
        <p:nvPicPr>
          <p:cNvPr id="197" name="Рисунок 196" descr="Маркер со сплошной заливкой">
            <a:extLst>
              <a:ext uri="{FF2B5EF4-FFF2-40B4-BE49-F238E27FC236}">
                <a16:creationId xmlns:a16="http://schemas.microsoft.com/office/drawing/2014/main" id="{552603FA-FC26-3ED1-0722-31139F3F78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110712" y="1497433"/>
            <a:ext cx="360000" cy="360000"/>
          </a:xfrm>
          <a:prstGeom prst="rect">
            <a:avLst/>
          </a:prstGeom>
        </p:spPr>
      </p:pic>
      <p:sp>
        <p:nvSpPr>
          <p:cNvPr id="168" name="Прямоугольник с двумя скругленными соседними углами 167">
            <a:extLst>
              <a:ext uri="{FF2B5EF4-FFF2-40B4-BE49-F238E27FC236}">
                <a16:creationId xmlns:a16="http://schemas.microsoft.com/office/drawing/2014/main" id="{478D58C0-41CD-CA09-4379-928A9E73C760}"/>
              </a:ext>
            </a:extLst>
          </p:cNvPr>
          <p:cNvSpPr/>
          <p:nvPr/>
        </p:nvSpPr>
        <p:spPr>
          <a:xfrm rot="10800000">
            <a:off x="4747807" y="1736385"/>
            <a:ext cx="5039787" cy="799160"/>
          </a:xfrm>
          <a:prstGeom prst="round2SameRect">
            <a:avLst>
              <a:gd name="adj1" fmla="val 24151"/>
              <a:gd name="adj2" fmla="val 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67" name="Прямоугольник с двумя скругленными соседними углами 166">
            <a:extLst>
              <a:ext uri="{FF2B5EF4-FFF2-40B4-BE49-F238E27FC236}">
                <a16:creationId xmlns:a16="http://schemas.microsoft.com/office/drawing/2014/main" id="{81711332-B8AE-DCC6-873F-933F6C19B236}"/>
              </a:ext>
            </a:extLst>
          </p:cNvPr>
          <p:cNvSpPr/>
          <p:nvPr/>
        </p:nvSpPr>
        <p:spPr>
          <a:xfrm rot="10800000">
            <a:off x="4747807" y="1401542"/>
            <a:ext cx="5039787" cy="472081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D52451-27ED-0F83-1F60-67CACD6C4EAB}"/>
              </a:ext>
            </a:extLst>
          </p:cNvPr>
          <p:cNvSpPr txBox="1"/>
          <p:nvPr/>
        </p:nvSpPr>
        <p:spPr>
          <a:xfrm>
            <a:off x="627016" y="550177"/>
            <a:ext cx="731788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b="1" dirty="0">
                <a:latin typeface="Arial" panose="020B0604020202020204" pitchFamily="34" charset="0"/>
                <a:cs typeface="Arial" panose="020B0604020202020204" pitchFamily="34" charset="0"/>
              </a:rPr>
              <a:t>КАЧЕСТВО ЖИЗНИ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2EFFD9A6-7901-10D3-CA6A-1E13E190FD2B}"/>
              </a:ext>
            </a:extLst>
          </p:cNvPr>
          <p:cNvSpPr/>
          <p:nvPr/>
        </p:nvSpPr>
        <p:spPr>
          <a:xfrm>
            <a:off x="627017" y="163628"/>
            <a:ext cx="1084337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жизни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FA1F9945-3B22-C6C5-76F1-63D93E064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Скругленный прямоугольник 150">
            <a:extLst>
              <a:ext uri="{FF2B5EF4-FFF2-40B4-BE49-F238E27FC236}">
                <a16:creationId xmlns:a16="http://schemas.microsoft.com/office/drawing/2014/main" id="{CCA2C116-2B09-FD7A-D597-99FBE645A23E}"/>
              </a:ext>
            </a:extLst>
          </p:cNvPr>
          <p:cNvSpPr/>
          <p:nvPr/>
        </p:nvSpPr>
        <p:spPr>
          <a:xfrm flipH="1">
            <a:off x="639810" y="1401546"/>
            <a:ext cx="1933200" cy="1134000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56" name="Скругленный прямоугольник 155">
            <a:extLst>
              <a:ext uri="{FF2B5EF4-FFF2-40B4-BE49-F238E27FC236}">
                <a16:creationId xmlns:a16="http://schemas.microsoft.com/office/drawing/2014/main" id="{E8EAE40E-81B2-FFC9-89BF-9B740E4465D8}"/>
              </a:ext>
            </a:extLst>
          </p:cNvPr>
          <p:cNvSpPr/>
          <p:nvPr/>
        </p:nvSpPr>
        <p:spPr>
          <a:xfrm flipH="1">
            <a:off x="2685709" y="1401546"/>
            <a:ext cx="1933200" cy="1134000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57" name="Скругленный прямоугольник 156">
            <a:extLst>
              <a:ext uri="{FF2B5EF4-FFF2-40B4-BE49-F238E27FC236}">
                <a16:creationId xmlns:a16="http://schemas.microsoft.com/office/drawing/2014/main" id="{91503E06-65C0-5F7E-5104-05DC8AC407DA}"/>
              </a:ext>
            </a:extLst>
          </p:cNvPr>
          <p:cNvSpPr/>
          <p:nvPr/>
        </p:nvSpPr>
        <p:spPr>
          <a:xfrm flipH="1">
            <a:off x="639810" y="2658971"/>
            <a:ext cx="1933200" cy="1134000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59" name="Скругленный прямоугольник 158">
            <a:extLst>
              <a:ext uri="{FF2B5EF4-FFF2-40B4-BE49-F238E27FC236}">
                <a16:creationId xmlns:a16="http://schemas.microsoft.com/office/drawing/2014/main" id="{82DBC2AD-82F8-CCD6-9551-13DE35106C17}"/>
              </a:ext>
            </a:extLst>
          </p:cNvPr>
          <p:cNvSpPr/>
          <p:nvPr/>
        </p:nvSpPr>
        <p:spPr>
          <a:xfrm flipH="1">
            <a:off x="632589" y="3916398"/>
            <a:ext cx="1933200" cy="1134000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60" name="Скругленный прямоугольник 159">
            <a:extLst>
              <a:ext uri="{FF2B5EF4-FFF2-40B4-BE49-F238E27FC236}">
                <a16:creationId xmlns:a16="http://schemas.microsoft.com/office/drawing/2014/main" id="{CF0BFF50-A814-9E8B-A30C-D43173B28E80}"/>
              </a:ext>
            </a:extLst>
          </p:cNvPr>
          <p:cNvSpPr/>
          <p:nvPr/>
        </p:nvSpPr>
        <p:spPr>
          <a:xfrm flipH="1">
            <a:off x="2678488" y="3916398"/>
            <a:ext cx="1933200" cy="1134000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61" name="Скругленный прямоугольник 160">
            <a:extLst>
              <a:ext uri="{FF2B5EF4-FFF2-40B4-BE49-F238E27FC236}">
                <a16:creationId xmlns:a16="http://schemas.microsoft.com/office/drawing/2014/main" id="{CC354AA4-7E17-970C-C9F1-85B364C7B4EE}"/>
              </a:ext>
            </a:extLst>
          </p:cNvPr>
          <p:cNvSpPr/>
          <p:nvPr/>
        </p:nvSpPr>
        <p:spPr>
          <a:xfrm flipH="1">
            <a:off x="632589" y="5173823"/>
            <a:ext cx="1933200" cy="1134000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62" name="Скругленный прямоугольник 161">
            <a:extLst>
              <a:ext uri="{FF2B5EF4-FFF2-40B4-BE49-F238E27FC236}">
                <a16:creationId xmlns:a16="http://schemas.microsoft.com/office/drawing/2014/main" id="{CB6938B6-E84A-4277-CC2D-9975CEC0F707}"/>
              </a:ext>
            </a:extLst>
          </p:cNvPr>
          <p:cNvSpPr/>
          <p:nvPr/>
        </p:nvSpPr>
        <p:spPr>
          <a:xfrm flipH="1">
            <a:off x="2678488" y="5173823"/>
            <a:ext cx="1933200" cy="1134000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graphicFrame>
        <p:nvGraphicFramePr>
          <p:cNvPr id="166" name="Таблица 165">
            <a:extLst>
              <a:ext uri="{FF2B5EF4-FFF2-40B4-BE49-F238E27FC236}">
                <a16:creationId xmlns:a16="http://schemas.microsoft.com/office/drawing/2014/main" id="{18DF3222-3EAD-D891-4DBE-002000BF71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2977795"/>
              </p:ext>
            </p:extLst>
          </p:nvPr>
        </p:nvGraphicFramePr>
        <p:xfrm>
          <a:off x="4747812" y="1400273"/>
          <a:ext cx="5039787" cy="113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3315">
                  <a:extLst>
                    <a:ext uri="{9D8B030D-6E8A-4147-A177-3AD203B41FA5}">
                      <a16:colId xmlns:a16="http://schemas.microsoft.com/office/drawing/2014/main" val="3318199641"/>
                    </a:ext>
                  </a:extLst>
                </a:gridCol>
                <a:gridCol w="948824">
                  <a:extLst>
                    <a:ext uri="{9D8B030D-6E8A-4147-A177-3AD203B41FA5}">
                      <a16:colId xmlns:a16="http://schemas.microsoft.com/office/drawing/2014/main" val="1343176932"/>
                    </a:ext>
                  </a:extLst>
                </a:gridCol>
                <a:gridCol w="948824">
                  <a:extLst>
                    <a:ext uri="{9D8B030D-6E8A-4147-A177-3AD203B41FA5}">
                      <a16:colId xmlns:a16="http://schemas.microsoft.com/office/drawing/2014/main" val="2111604541"/>
                    </a:ext>
                  </a:extLst>
                </a:gridCol>
                <a:gridCol w="948824">
                  <a:extLst>
                    <a:ext uri="{9D8B030D-6E8A-4147-A177-3AD203B41FA5}">
                      <a16:colId xmlns:a16="http://schemas.microsoft.com/office/drawing/2014/main" val="2298273598"/>
                    </a:ext>
                  </a:extLst>
                </a:gridCol>
              </a:tblGrid>
              <a:tr h="458501">
                <a:tc>
                  <a:txBody>
                    <a:bodyPr/>
                    <a:lstStyle/>
                    <a:p>
                      <a:pPr algn="ctr"/>
                      <a:r>
                        <a:rPr lang="ru-RU" sz="6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КАЧЕСТВО ВОЗДУХА</a:t>
                      </a:r>
                      <a:endParaRPr lang="ru-ID" sz="600" b="1" i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 ИЗМ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РД</a:t>
                      </a:r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852991"/>
                  </a:ext>
                </a:extLst>
              </a:tr>
              <a:tr h="675499">
                <a:tc>
                  <a:txBody>
                    <a:bodyPr/>
                    <a:lstStyle/>
                    <a:p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Выбросов загрязняющих веществ                   в атмосферу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тонн</a:t>
                      </a: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1,8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5506270"/>
                  </a:ext>
                </a:extLst>
              </a:tr>
            </a:tbl>
          </a:graphicData>
        </a:graphic>
      </p:graphicFrame>
      <p:sp>
        <p:nvSpPr>
          <p:cNvPr id="169" name="Прямоугольник с двумя скругленными соседними углами 168">
            <a:extLst>
              <a:ext uri="{FF2B5EF4-FFF2-40B4-BE49-F238E27FC236}">
                <a16:creationId xmlns:a16="http://schemas.microsoft.com/office/drawing/2014/main" id="{F897C04D-CEE2-17C6-F237-1F00A70B84B5}"/>
              </a:ext>
            </a:extLst>
          </p:cNvPr>
          <p:cNvSpPr/>
          <p:nvPr/>
        </p:nvSpPr>
        <p:spPr>
          <a:xfrm rot="10800000">
            <a:off x="4747802" y="2995083"/>
            <a:ext cx="5039787" cy="799160"/>
          </a:xfrm>
          <a:prstGeom prst="round2SameRect">
            <a:avLst>
              <a:gd name="adj1" fmla="val 24151"/>
              <a:gd name="adj2" fmla="val 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70" name="Прямоугольник с двумя скругленными соседними углами 169">
            <a:extLst>
              <a:ext uri="{FF2B5EF4-FFF2-40B4-BE49-F238E27FC236}">
                <a16:creationId xmlns:a16="http://schemas.microsoft.com/office/drawing/2014/main" id="{DC2E1620-DE91-5C67-4848-76A8C0F3585E}"/>
              </a:ext>
            </a:extLst>
          </p:cNvPr>
          <p:cNvSpPr/>
          <p:nvPr/>
        </p:nvSpPr>
        <p:spPr>
          <a:xfrm rot="10800000">
            <a:off x="4747802" y="2660240"/>
            <a:ext cx="5039787" cy="472081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graphicFrame>
        <p:nvGraphicFramePr>
          <p:cNvPr id="171" name="Таблица 170">
            <a:extLst>
              <a:ext uri="{FF2B5EF4-FFF2-40B4-BE49-F238E27FC236}">
                <a16:creationId xmlns:a16="http://schemas.microsoft.com/office/drawing/2014/main" id="{36FA36E3-8E46-3E0D-25EB-36B2026363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9576546"/>
              </p:ext>
            </p:extLst>
          </p:nvPr>
        </p:nvGraphicFramePr>
        <p:xfrm>
          <a:off x="4747807" y="2658971"/>
          <a:ext cx="5039787" cy="113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3315">
                  <a:extLst>
                    <a:ext uri="{9D8B030D-6E8A-4147-A177-3AD203B41FA5}">
                      <a16:colId xmlns:a16="http://schemas.microsoft.com/office/drawing/2014/main" val="3318199641"/>
                    </a:ext>
                  </a:extLst>
                </a:gridCol>
                <a:gridCol w="948824">
                  <a:extLst>
                    <a:ext uri="{9D8B030D-6E8A-4147-A177-3AD203B41FA5}">
                      <a16:colId xmlns:a16="http://schemas.microsoft.com/office/drawing/2014/main" val="1343176932"/>
                    </a:ext>
                  </a:extLst>
                </a:gridCol>
                <a:gridCol w="948824">
                  <a:extLst>
                    <a:ext uri="{9D8B030D-6E8A-4147-A177-3AD203B41FA5}">
                      <a16:colId xmlns:a16="http://schemas.microsoft.com/office/drawing/2014/main" val="2111604541"/>
                    </a:ext>
                  </a:extLst>
                </a:gridCol>
                <a:gridCol w="948824">
                  <a:extLst>
                    <a:ext uri="{9D8B030D-6E8A-4147-A177-3AD203B41FA5}">
                      <a16:colId xmlns:a16="http://schemas.microsoft.com/office/drawing/2014/main" val="2298273598"/>
                    </a:ext>
                  </a:extLst>
                </a:gridCol>
              </a:tblGrid>
              <a:tr h="458501">
                <a:tc>
                  <a:txBody>
                    <a:bodyPr/>
                    <a:lstStyle/>
                    <a:p>
                      <a:pPr algn="ctr"/>
                      <a:r>
                        <a:rPr lang="ru-RU" sz="6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ГАЗИФИКАЦИЯ</a:t>
                      </a:r>
                      <a:endParaRPr lang="ru-ID" sz="600" b="1" i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 ИЗМ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РД</a:t>
                      </a:r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852991"/>
                  </a:ext>
                </a:extLst>
              </a:tr>
              <a:tr h="675499">
                <a:tc>
                  <a:txBody>
                    <a:bodyPr/>
                    <a:lstStyle/>
                    <a:p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Газификация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5506270"/>
                  </a:ext>
                </a:extLst>
              </a:tr>
            </a:tbl>
          </a:graphicData>
        </a:graphic>
      </p:graphicFrame>
      <p:sp>
        <p:nvSpPr>
          <p:cNvPr id="172" name="Прямоугольник с двумя скругленными соседними углами 171">
            <a:extLst>
              <a:ext uri="{FF2B5EF4-FFF2-40B4-BE49-F238E27FC236}">
                <a16:creationId xmlns:a16="http://schemas.microsoft.com/office/drawing/2014/main" id="{86C7DE69-5420-E10B-FDA4-7D8752F83083}"/>
              </a:ext>
            </a:extLst>
          </p:cNvPr>
          <p:cNvSpPr/>
          <p:nvPr/>
        </p:nvSpPr>
        <p:spPr>
          <a:xfrm rot="10800000">
            <a:off x="4731606" y="4389746"/>
            <a:ext cx="5039787" cy="1918074"/>
          </a:xfrm>
          <a:prstGeom prst="round2SameRect">
            <a:avLst>
              <a:gd name="adj1" fmla="val 10014"/>
              <a:gd name="adj2" fmla="val 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73" name="Прямоугольник с двумя скругленными соседними углами 172">
            <a:extLst>
              <a:ext uri="{FF2B5EF4-FFF2-40B4-BE49-F238E27FC236}">
                <a16:creationId xmlns:a16="http://schemas.microsoft.com/office/drawing/2014/main" id="{A741AF0E-E552-A63F-EFCA-F318F8DF1D7F}"/>
              </a:ext>
            </a:extLst>
          </p:cNvPr>
          <p:cNvSpPr/>
          <p:nvPr/>
        </p:nvSpPr>
        <p:spPr>
          <a:xfrm rot="10800000">
            <a:off x="4731608" y="3917666"/>
            <a:ext cx="5039787" cy="472081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graphicFrame>
        <p:nvGraphicFramePr>
          <p:cNvPr id="174" name="Таблица 173">
            <a:extLst>
              <a:ext uri="{FF2B5EF4-FFF2-40B4-BE49-F238E27FC236}">
                <a16:creationId xmlns:a16="http://schemas.microsoft.com/office/drawing/2014/main" id="{6FCB7D2B-23EB-C966-CC16-65D817DD3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1402345"/>
              </p:ext>
            </p:extLst>
          </p:nvPr>
        </p:nvGraphicFramePr>
        <p:xfrm>
          <a:off x="4731613" y="3916397"/>
          <a:ext cx="5039787" cy="2391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3315">
                  <a:extLst>
                    <a:ext uri="{9D8B030D-6E8A-4147-A177-3AD203B41FA5}">
                      <a16:colId xmlns:a16="http://schemas.microsoft.com/office/drawing/2014/main" val="3318199641"/>
                    </a:ext>
                  </a:extLst>
                </a:gridCol>
                <a:gridCol w="948824">
                  <a:extLst>
                    <a:ext uri="{9D8B030D-6E8A-4147-A177-3AD203B41FA5}">
                      <a16:colId xmlns:a16="http://schemas.microsoft.com/office/drawing/2014/main" val="1343176932"/>
                    </a:ext>
                  </a:extLst>
                </a:gridCol>
                <a:gridCol w="948824">
                  <a:extLst>
                    <a:ext uri="{9D8B030D-6E8A-4147-A177-3AD203B41FA5}">
                      <a16:colId xmlns:a16="http://schemas.microsoft.com/office/drawing/2014/main" val="2111604541"/>
                    </a:ext>
                  </a:extLst>
                </a:gridCol>
                <a:gridCol w="948824">
                  <a:extLst>
                    <a:ext uri="{9D8B030D-6E8A-4147-A177-3AD203B41FA5}">
                      <a16:colId xmlns:a16="http://schemas.microsoft.com/office/drawing/2014/main" val="2298273598"/>
                    </a:ext>
                  </a:extLst>
                </a:gridCol>
              </a:tblGrid>
              <a:tr h="469291">
                <a:tc>
                  <a:txBody>
                    <a:bodyPr/>
                    <a:lstStyle/>
                    <a:p>
                      <a:pPr algn="ctr"/>
                      <a:r>
                        <a:rPr lang="ru-RU" sz="6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НАИМЕНОВАИЕ</a:t>
                      </a:r>
                      <a:endParaRPr lang="ru-ID" sz="600" b="1" i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 ИЗМ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РД</a:t>
                      </a:r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852991"/>
                  </a:ext>
                </a:extLst>
              </a:tr>
              <a:tr h="640711">
                <a:tc>
                  <a:txBody>
                    <a:bodyPr/>
                    <a:lstStyle/>
                    <a:p>
                      <a:r>
                        <a:rPr lang="ru-RU" sz="7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Теплоснабжения</a:t>
                      </a:r>
                      <a:endParaRPr lang="ru-ID" sz="7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5506270"/>
                  </a:ext>
                </a:extLst>
              </a:tr>
              <a:tr h="640711">
                <a:tc>
                  <a:txBody>
                    <a:bodyPr/>
                    <a:lstStyle/>
                    <a:p>
                      <a:r>
                        <a:rPr lang="ru-ID" sz="7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Водоснабжение</a:t>
                      </a:r>
                    </a:p>
                  </a:txBody>
                  <a:tcPr marL="144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4078559"/>
                  </a:ext>
                </a:extLst>
              </a:tr>
              <a:tr h="640711">
                <a:tc>
                  <a:txBody>
                    <a:bodyPr/>
                    <a:lstStyle/>
                    <a:p>
                      <a:r>
                        <a:rPr lang="ru-ID" sz="7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Водоотведение</a:t>
                      </a:r>
                    </a:p>
                  </a:txBody>
                  <a:tcPr marL="14400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8912894"/>
                  </a:ext>
                </a:extLst>
              </a:tr>
            </a:tbl>
          </a:graphicData>
        </a:graphic>
      </p:graphicFrame>
      <p:sp>
        <p:nvSpPr>
          <p:cNvPr id="177" name="TextBox 176">
            <a:extLst>
              <a:ext uri="{FF2B5EF4-FFF2-40B4-BE49-F238E27FC236}">
                <a16:creationId xmlns:a16="http://schemas.microsoft.com/office/drawing/2014/main" id="{DE2841E0-CED4-F92A-C7A0-37C6D569ACC3}"/>
              </a:ext>
            </a:extLst>
          </p:cNvPr>
          <p:cNvSpPr txBox="1"/>
          <p:nvPr/>
        </p:nvSpPr>
        <p:spPr>
          <a:xfrm>
            <a:off x="777436" y="1812805"/>
            <a:ext cx="88175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205/360  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356FF621-0CE3-EED7-DE74-7E1AA24C8A86}"/>
              </a:ext>
            </a:extLst>
          </p:cNvPr>
          <p:cNvSpPr txBox="1"/>
          <p:nvPr/>
        </p:nvSpPr>
        <p:spPr>
          <a:xfrm>
            <a:off x="1589514" y="1889749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баллов</a:t>
            </a:r>
          </a:p>
        </p:txBody>
      </p:sp>
      <p:sp>
        <p:nvSpPr>
          <p:cNvPr id="181" name="Скругленный прямоугольник 180">
            <a:extLst>
              <a:ext uri="{FF2B5EF4-FFF2-40B4-BE49-F238E27FC236}">
                <a16:creationId xmlns:a16="http://schemas.microsoft.com/office/drawing/2014/main" id="{60EDBA0F-49DD-3E58-39A3-1039CB03D332}"/>
              </a:ext>
            </a:extLst>
          </p:cNvPr>
          <p:cNvSpPr/>
          <p:nvPr/>
        </p:nvSpPr>
        <p:spPr>
          <a:xfrm>
            <a:off x="764690" y="2239251"/>
            <a:ext cx="1706021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188,1 — средний балл по городам РД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D7547331-87C6-583C-F2B3-87951F8587C2}"/>
              </a:ext>
            </a:extLst>
          </p:cNvPr>
          <p:cNvSpPr txBox="1"/>
          <p:nvPr/>
        </p:nvSpPr>
        <p:spPr>
          <a:xfrm>
            <a:off x="771269" y="3084063"/>
            <a:ext cx="67781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45/60  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05A8436D-879B-A075-0AC7-70744B6D1D4F}"/>
              </a:ext>
            </a:extLst>
          </p:cNvPr>
          <p:cNvSpPr txBox="1"/>
          <p:nvPr/>
        </p:nvSpPr>
        <p:spPr>
          <a:xfrm>
            <a:off x="1372447" y="3152129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балла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5D6028FC-B0B4-0EF6-32AE-E5AF1B96946A}"/>
              </a:ext>
            </a:extLst>
          </p:cNvPr>
          <p:cNvSpPr txBox="1"/>
          <p:nvPr/>
        </p:nvSpPr>
        <p:spPr>
          <a:xfrm>
            <a:off x="771269" y="3353192"/>
            <a:ext cx="152437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жилье и прилегающие пространства 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ABCB8891-149E-F558-A454-9A59865519F2}"/>
              </a:ext>
            </a:extLst>
          </p:cNvPr>
          <p:cNvSpPr txBox="1"/>
          <p:nvPr/>
        </p:nvSpPr>
        <p:spPr>
          <a:xfrm>
            <a:off x="2823334" y="1700161"/>
            <a:ext cx="1199058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условно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комфортный климат</a:t>
            </a: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336ECF4B-F225-C078-029F-36234955F876}"/>
              </a:ext>
            </a:extLst>
          </p:cNvPr>
          <p:cNvSpPr txBox="1"/>
          <p:nvPr/>
        </p:nvSpPr>
        <p:spPr>
          <a:xfrm>
            <a:off x="771269" y="1037436"/>
            <a:ext cx="3638327" cy="1938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520"/>
              </a:lnSpc>
            </a:pPr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набрано больше половины от максимального количества баллов</a:t>
            </a:r>
            <a:endParaRPr lang="ru-ID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520"/>
              </a:lnSpc>
            </a:pPr>
            <a:endParaRPr lang="ru-RU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520"/>
              </a:lnSpc>
            </a:pPr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набрано меньше половины от максимального количества баллов</a:t>
            </a:r>
            <a:endParaRPr lang="ru-ID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0" name="Овал 199">
            <a:extLst>
              <a:ext uri="{FF2B5EF4-FFF2-40B4-BE49-F238E27FC236}">
                <a16:creationId xmlns:a16="http://schemas.microsoft.com/office/drawing/2014/main" id="{15D9CCFB-099B-E167-CF29-02692564828D}"/>
              </a:ext>
            </a:extLst>
          </p:cNvPr>
          <p:cNvSpPr/>
          <p:nvPr/>
        </p:nvSpPr>
        <p:spPr>
          <a:xfrm>
            <a:off x="642962" y="1025383"/>
            <a:ext cx="70348" cy="70348"/>
          </a:xfrm>
          <a:prstGeom prst="ellipse">
            <a:avLst/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02" name="Овал 201">
            <a:extLst>
              <a:ext uri="{FF2B5EF4-FFF2-40B4-BE49-F238E27FC236}">
                <a16:creationId xmlns:a16="http://schemas.microsoft.com/office/drawing/2014/main" id="{3EDA5452-0DA0-7C38-DEAA-8AB38AC5413E}"/>
              </a:ext>
            </a:extLst>
          </p:cNvPr>
          <p:cNvSpPr/>
          <p:nvPr/>
        </p:nvSpPr>
        <p:spPr>
          <a:xfrm>
            <a:off x="642962" y="1155152"/>
            <a:ext cx="70348" cy="70348"/>
          </a:xfrm>
          <a:prstGeom prst="ellipse">
            <a:avLst/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05" name="Скругленный прямоугольник 204">
            <a:extLst>
              <a:ext uri="{FF2B5EF4-FFF2-40B4-BE49-F238E27FC236}">
                <a16:creationId xmlns:a16="http://schemas.microsoft.com/office/drawing/2014/main" id="{C2E91F4A-34CD-9D5D-A847-4E399627CC02}"/>
              </a:ext>
            </a:extLst>
          </p:cNvPr>
          <p:cNvSpPr/>
          <p:nvPr/>
        </p:nvSpPr>
        <p:spPr>
          <a:xfrm flipH="1">
            <a:off x="2693806" y="2657877"/>
            <a:ext cx="1933200" cy="1134000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99FF7127-A7D9-83DD-3190-7FF99DA60017}"/>
              </a:ext>
            </a:extLst>
          </p:cNvPr>
          <p:cNvSpPr txBox="1"/>
          <p:nvPr/>
        </p:nvSpPr>
        <p:spPr>
          <a:xfrm>
            <a:off x="2825265" y="3074091"/>
            <a:ext cx="67781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39/60  </a:t>
            </a: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ECCDD3AF-7CAB-866E-239B-480DEDBF22EB}"/>
              </a:ext>
            </a:extLst>
          </p:cNvPr>
          <p:cNvSpPr txBox="1"/>
          <p:nvPr/>
        </p:nvSpPr>
        <p:spPr>
          <a:xfrm>
            <a:off x="3426443" y="3151035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баллов</a:t>
            </a: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8E70D385-76D0-2BAA-441E-627CDCF8D567}"/>
              </a:ext>
            </a:extLst>
          </p:cNvPr>
          <p:cNvSpPr txBox="1"/>
          <p:nvPr/>
        </p:nvSpPr>
        <p:spPr>
          <a:xfrm>
            <a:off x="2825266" y="3352098"/>
            <a:ext cx="1445652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улично-дорожная сеть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2E95505E-A56B-9D29-0F25-51D3BD9C1816}"/>
              </a:ext>
            </a:extLst>
          </p:cNvPr>
          <p:cNvSpPr txBox="1"/>
          <p:nvPr/>
        </p:nvSpPr>
        <p:spPr>
          <a:xfrm>
            <a:off x="763172" y="4330424"/>
            <a:ext cx="67781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31/60</a:t>
            </a:r>
            <a:r>
              <a:rPr lang="ru-RU" sz="16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C46D27D4-C09B-4CCE-0358-C9809B03C61C}"/>
              </a:ext>
            </a:extLst>
          </p:cNvPr>
          <p:cNvSpPr txBox="1"/>
          <p:nvPr/>
        </p:nvSpPr>
        <p:spPr>
          <a:xfrm>
            <a:off x="1364350" y="4407368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балла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2503DEC5-F616-3285-5430-C599627C9174}"/>
              </a:ext>
            </a:extLst>
          </p:cNvPr>
          <p:cNvSpPr txBox="1"/>
          <p:nvPr/>
        </p:nvSpPr>
        <p:spPr>
          <a:xfrm>
            <a:off x="763172" y="4608431"/>
            <a:ext cx="152437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озелененные пространства 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6BA4C204-F5B4-6DCF-C1C6-65189FC54C76}"/>
              </a:ext>
            </a:extLst>
          </p:cNvPr>
          <p:cNvSpPr txBox="1"/>
          <p:nvPr/>
        </p:nvSpPr>
        <p:spPr>
          <a:xfrm>
            <a:off x="2817168" y="4329330"/>
            <a:ext cx="67781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39/60  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0B7F32D4-9F89-1BB0-1AEF-8843B06802AE}"/>
              </a:ext>
            </a:extLst>
          </p:cNvPr>
          <p:cNvSpPr txBox="1"/>
          <p:nvPr/>
        </p:nvSpPr>
        <p:spPr>
          <a:xfrm>
            <a:off x="3418346" y="4406274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баллов</a:t>
            </a: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5794E043-40FD-ABBF-6B6A-38A2707394BB}"/>
              </a:ext>
            </a:extLst>
          </p:cNvPr>
          <p:cNvSpPr txBox="1"/>
          <p:nvPr/>
        </p:nvSpPr>
        <p:spPr>
          <a:xfrm>
            <a:off x="2817168" y="4607337"/>
            <a:ext cx="152437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общегородское пространство</a:t>
            </a: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1E934D3A-02AB-2C7B-E5BC-1A164AD8BE93}"/>
              </a:ext>
            </a:extLst>
          </p:cNvPr>
          <p:cNvSpPr txBox="1"/>
          <p:nvPr/>
        </p:nvSpPr>
        <p:spPr>
          <a:xfrm>
            <a:off x="763170" y="5586576"/>
            <a:ext cx="67781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29/60  </a:t>
            </a: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BA81EB67-8975-7F09-A526-6E12CAE670D8}"/>
              </a:ext>
            </a:extLst>
          </p:cNvPr>
          <p:cNvSpPr txBox="1"/>
          <p:nvPr/>
        </p:nvSpPr>
        <p:spPr>
          <a:xfrm>
            <a:off x="1364348" y="5663520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балла</a:t>
            </a: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1D9B7A5A-EAA9-298F-696F-FC5A8E72A173}"/>
              </a:ext>
            </a:extLst>
          </p:cNvPr>
          <p:cNvSpPr txBox="1"/>
          <p:nvPr/>
        </p:nvSpPr>
        <p:spPr>
          <a:xfrm>
            <a:off x="763170" y="5864583"/>
            <a:ext cx="180984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социально-досуговая</a:t>
            </a:r>
            <a:r>
              <a:rPr lang="en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инфраструктура</a:t>
            </a: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5669243B-9349-1132-386E-B82772AEBA35}"/>
              </a:ext>
            </a:extLst>
          </p:cNvPr>
          <p:cNvSpPr txBox="1"/>
          <p:nvPr/>
        </p:nvSpPr>
        <p:spPr>
          <a:xfrm>
            <a:off x="2817166" y="5585482"/>
            <a:ext cx="67781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22/60  </a:t>
            </a: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0904C898-EB14-A5D2-77BD-F577E68462A3}"/>
              </a:ext>
            </a:extLst>
          </p:cNvPr>
          <p:cNvSpPr txBox="1"/>
          <p:nvPr/>
        </p:nvSpPr>
        <p:spPr>
          <a:xfrm>
            <a:off x="3418344" y="5662426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балла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68269774-FD19-B04B-8F9B-EE2B9E51C027}"/>
              </a:ext>
            </a:extLst>
          </p:cNvPr>
          <p:cNvSpPr txBox="1"/>
          <p:nvPr/>
        </p:nvSpPr>
        <p:spPr>
          <a:xfrm>
            <a:off x="2817166" y="5863489"/>
            <a:ext cx="1794522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общественно-деловая</a:t>
            </a:r>
            <a:r>
              <a:rPr lang="en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инфраструктура </a:t>
            </a:r>
          </a:p>
        </p:txBody>
      </p:sp>
      <p:pic>
        <p:nvPicPr>
          <p:cNvPr id="243" name="Рисунок 242" descr="Облачно с прояснениями со сплошной заливкой">
            <a:extLst>
              <a:ext uri="{FF2B5EF4-FFF2-40B4-BE49-F238E27FC236}">
                <a16:creationId xmlns:a16="http://schemas.microsoft.com/office/drawing/2014/main" id="{E90CF940-2637-98EA-385D-7A1D916B81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135523" y="1501072"/>
            <a:ext cx="360000" cy="360000"/>
          </a:xfrm>
          <a:prstGeom prst="rect">
            <a:avLst/>
          </a:prstGeom>
        </p:spPr>
      </p:pic>
      <p:pic>
        <p:nvPicPr>
          <p:cNvPr id="247" name="Рисунок 246" descr="Дорога со сплошной заливкой">
            <a:extLst>
              <a:ext uri="{FF2B5EF4-FFF2-40B4-BE49-F238E27FC236}">
                <a16:creationId xmlns:a16="http://schemas.microsoft.com/office/drawing/2014/main" id="{314E387F-F4FA-9534-23C9-D88BE19F19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135523" y="2757415"/>
            <a:ext cx="360000" cy="360000"/>
          </a:xfrm>
          <a:prstGeom prst="rect">
            <a:avLst/>
          </a:prstGeom>
        </p:spPr>
      </p:pic>
      <p:pic>
        <p:nvPicPr>
          <p:cNvPr id="251" name="Рисунок 250" descr="Пейзаж холма со сплошной заливкой">
            <a:extLst>
              <a:ext uri="{FF2B5EF4-FFF2-40B4-BE49-F238E27FC236}">
                <a16:creationId xmlns:a16="http://schemas.microsoft.com/office/drawing/2014/main" id="{B9E585B0-3872-12F5-3CD8-F02DE3E3ACD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110712" y="4013748"/>
            <a:ext cx="360000" cy="360000"/>
          </a:xfrm>
          <a:prstGeom prst="rect">
            <a:avLst/>
          </a:prstGeom>
        </p:spPr>
      </p:pic>
      <p:pic>
        <p:nvPicPr>
          <p:cNvPr id="255" name="Рисунок 254" descr="Руководство по настройке удаленной работы со сплошной заливкой">
            <a:extLst>
              <a:ext uri="{FF2B5EF4-FFF2-40B4-BE49-F238E27FC236}">
                <a16:creationId xmlns:a16="http://schemas.microsoft.com/office/drawing/2014/main" id="{9EE7AFE4-1BE3-F26B-1A91-744E1AD3EAA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135523" y="5275557"/>
            <a:ext cx="360000" cy="360000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54506DD2-43F1-4C2B-B56E-01F83FEAB0E3}"/>
              </a:ext>
            </a:extLst>
          </p:cNvPr>
          <p:cNvSpPr txBox="1"/>
          <p:nvPr/>
        </p:nvSpPr>
        <p:spPr>
          <a:xfrm>
            <a:off x="627015" y="6590917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МУНИЦИПАЛЬНОГО РАЙОНА «ТАБАСАРАНСКИЙ РАЙОН»</a:t>
            </a:r>
          </a:p>
        </p:txBody>
      </p:sp>
    </p:spTree>
    <p:extLst>
      <p:ext uri="{BB962C8B-B14F-4D97-AF65-F5344CB8AC3E}">
        <p14:creationId xmlns:p14="http://schemas.microsoft.com/office/powerpoint/2010/main" val="379541704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33453</TotalTime>
  <Words>4468</Words>
  <Application>Microsoft Office PowerPoint</Application>
  <PresentationFormat>Лист A4 (210x297 мм)</PresentationFormat>
  <Paragraphs>1512</Paragraphs>
  <Slides>51</Slides>
  <Notes>24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51</vt:i4>
      </vt:variant>
    </vt:vector>
  </HeadingPairs>
  <TitlesOfParts>
    <vt:vector size="59" baseType="lpstr">
      <vt:lpstr>Arial</vt:lpstr>
      <vt:lpstr>Calibri</vt:lpstr>
      <vt:lpstr>Calibri Light</vt:lpstr>
      <vt:lpstr>Microsoft Sans Serif</vt:lpstr>
      <vt:lpstr>Times New Roman</vt:lpstr>
      <vt:lpstr>Тема Office</vt:lpstr>
      <vt:lpstr>Office Theme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ПОЗИЦИЯ ПРЕДПРИНИМАТЕЛЕЙ*</vt:lpstr>
      <vt:lpstr>АНАЛИЗ ИНТЕРВЬЮ АДМИНИСТРАЦИИ</vt:lpstr>
      <vt:lpstr>Презентация PowerPoint</vt:lpstr>
      <vt:lpstr>МАТРИЦА БКГ</vt:lpstr>
      <vt:lpstr>МАТРИЦА БКГ ПОТЕНЦИАЛЬНЫЕ ИЗМЕНЕНИЯ</vt:lpstr>
      <vt:lpstr>МАТРИЦА БКГ ВОЗМОЖНЫЕ ЭФФЕКТЫ</vt:lpstr>
      <vt:lpstr>КОНТЕНТ-АНАЛИЗ СОЦИАЛЬНЬIХ СЕТЕЙ</vt:lpstr>
      <vt:lpstr>Презентация PowerPoint</vt:lpstr>
      <vt:lpstr>ОРГАНИЗАЦИОННЫЕ ПРОБЛЕМЫ, ПРЕПЯТСТВУЮЩИЕ РАЗВИТИЮ МО</vt:lpstr>
      <vt:lpstr>ТОП-ДЕЙСТВИЯ АДМИНИСТРАЦИИ</vt:lpstr>
      <vt:lpstr>Презентация PowerPoint</vt:lpstr>
      <vt:lpstr>ОСНОВНЫЕ ОРГАНИЗАЦИИ</vt:lpstr>
      <vt:lpstr>КЛЮЧЕВЫЕ КОМПЕТЕНЦИИ</vt:lpstr>
      <vt:lpstr>Презентация PowerPoint</vt:lpstr>
      <vt:lpstr>Презентация PowerPoint</vt:lpstr>
      <vt:lpstr>Презентация PowerPoint</vt:lpstr>
      <vt:lpstr>ИНВЕСТИЦИОННЫЕ НИШИ ПОДРАЗУМЕВАЮЩИЕ ИНТЕГРАЦИОННЫЕ РЕШЕНИЯ*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ПРЕДЛОЖЕНИЯ ПО КОРРЕКТИРОВКЕ МЕР ФИНАНСОВОЙ  И ОРГАНИЗАЦИОННОЙ ПОДДЕРЖКИ ПРОЕКТОВ</vt:lpstr>
      <vt:lpstr>Презентация PowerPoint</vt:lpstr>
      <vt:lpstr>Презентация PowerPoint</vt:lpstr>
      <vt:lpstr>Презентация PowerPoint</vt:lpstr>
      <vt:lpstr>Презентация PowerPoint</vt:lpstr>
      <vt:lpstr>МЕТОДОЛОГИЯ РАЗРАБОТКИ ИНВЕСТИЦИОННОГО ПРОФИЛЯ</vt:lpstr>
      <vt:lpstr>МЕТОДОЛОГИЯ РАЗРАБОТКИ ИНВЕСТИЦИОННОГО ПРОФИЛЯ</vt:lpstr>
      <vt:lpstr>МЕТОДОЛОГИЯ РАЗРАБОТКИ ИНВЕСТИЦИОННОГО ПРОФИЛЯ</vt:lpstr>
      <vt:lpstr>МЕТОДОЛОГИЯ РАЗРАБОТКИ ИНВЕСТИЦИОННОГО ПРОФИЛЯ</vt:lpstr>
      <vt:lpstr>ПЛАН РАБОТЫ</vt:lpstr>
      <vt:lpstr>Презентация PowerPoint</vt:lpstr>
      <vt:lpstr>Презентация PowerPoint</vt:lpstr>
      <vt:lpstr>Презентация PowerPoint</vt:lpstr>
      <vt:lpstr>НАПРАВЛЕНИЯ СБОРА ИНФОРМАЦИИ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Мамаев Тельман</dc:creator>
  <cp:lastModifiedBy>Тельман Кака</cp:lastModifiedBy>
  <cp:revision>763</cp:revision>
  <cp:lastPrinted>2024-10-18T06:35:13Z</cp:lastPrinted>
  <dcterms:created xsi:type="dcterms:W3CDTF">2023-11-22T14:19:10Z</dcterms:created>
  <dcterms:modified xsi:type="dcterms:W3CDTF">2024-10-18T11:56:10Z</dcterms:modified>
</cp:coreProperties>
</file>