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668" r:id="rId2"/>
    <p:sldId id="680" r:id="rId3"/>
    <p:sldId id="693" r:id="rId4"/>
    <p:sldId id="692" r:id="rId5"/>
    <p:sldId id="666" r:id="rId6"/>
    <p:sldId id="681" r:id="rId7"/>
    <p:sldId id="682" r:id="rId8"/>
    <p:sldId id="687" r:id="rId9"/>
    <p:sldId id="674" r:id="rId10"/>
    <p:sldId id="676" r:id="rId11"/>
    <p:sldId id="677" r:id="rId12"/>
    <p:sldId id="689" r:id="rId13"/>
    <p:sldId id="690" r:id="rId14"/>
    <p:sldId id="683" r:id="rId15"/>
    <p:sldId id="678" r:id="rId16"/>
    <p:sldId id="572" r:id="rId17"/>
    <p:sldId id="573" r:id="rId18"/>
    <p:sldId id="564" r:id="rId19"/>
    <p:sldId id="688" r:id="rId20"/>
    <p:sldId id="567" r:id="rId21"/>
    <p:sldId id="565" r:id="rId22"/>
    <p:sldId id="566" r:id="rId23"/>
    <p:sldId id="685" r:id="rId24"/>
    <p:sldId id="259" r:id="rId25"/>
    <p:sldId id="265" r:id="rId26"/>
    <p:sldId id="559" r:id="rId27"/>
    <p:sldId id="675" r:id="rId28"/>
    <p:sldId id="691" r:id="rId29"/>
    <p:sldId id="67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PT Sans Caption" panose="020B0604020202020204" charset="-52"/>
      <p:regular r:id="rId38"/>
      <p:bold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Segoe UI Semibold" panose="020B0702040204020203" pitchFamily="34" charset="0"/>
      <p:regular r:id="rId44"/>
      <p:bold r:id="rId45"/>
      <p:italic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мякова Полина" initials="ХП" lastIdx="8" clrIdx="0">
    <p:extLst>
      <p:ext uri="{19B8F6BF-5375-455C-9EA6-DF929625EA0E}">
        <p15:presenceInfo xmlns:p15="http://schemas.microsoft.com/office/powerpoint/2012/main" userId="S::p.khomyakova@crpt.ru::2205f5fc-9bdf-42f6-8e2a-328df2c33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  <a:srgbClr val="FFFF00"/>
    <a:srgbClr val="A7A9AC"/>
    <a:srgbClr val="595959"/>
    <a:srgbClr val="F8F200"/>
    <a:srgbClr val="EAEA00"/>
    <a:srgbClr val="EFEB2E"/>
    <a:srgbClr val="C7C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2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9C633-B790-490D-B6B9-51E8CDDC6A8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567A3-BBF3-40C3-9B0E-EE7FDE90F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0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5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8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 dirty="0"/>
              <a:t> </a:t>
            </a:r>
            <a:r>
              <a:rPr lang="ru-RU" dirty="0" err="1"/>
              <a:t>view</a:t>
            </a:r>
            <a:r>
              <a:rPr lang="ru-RU" dirty="0"/>
              <a:t>: </a:t>
            </a:r>
            <a:fld id="{128CEAFE-FA94-43E5-B0FF-D47E1CCDD1B4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86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.xm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F24B1-C550-4E63-B398-0391877B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1CE374-FE3D-4EBF-A888-C58A5231B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496E7-BF96-447F-AB5C-BFB656EE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C6BFDF-9575-421A-A54F-5312DCFF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6489D9-0F8F-428F-A315-D937A1F0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CC319-B5AC-41CC-AE94-73856683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FF437-0816-4176-AB94-201C75CC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83F6C-4FB1-4378-BDBA-C3B71F12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C14F9-689F-4C73-9FF1-69B866B5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3E8C8C-F56D-4F9F-96D4-9292299E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04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5036FC-7C4E-44EE-A7CA-44827DC67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BBC8E9-8AC7-4050-A277-931CD15AE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C03BD-4E1B-4ACC-ACA3-B05434CB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685FC-22DF-48D5-81DE-6BD45E0F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EB6D5-F6B2-4324-8AD2-9F501C6C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63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7BC3970F-5583-41A2-A218-363495D62B8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600" b="1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ru-RU" dirty="0"/>
          </a:p>
        </p:txBody>
      </p:sp>
      <p:pic>
        <p:nvPicPr>
          <p:cNvPr id="15" name="Shape 54"/>
          <p:cNvPicPr preferRelativeResize="0"/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6"/>
          <p:cNvPicPr preferRelativeResize="0"/>
          <p:nvPr userDrawn="1"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626245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952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83906052-BB93-4A9D-83D9-844459518E4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ru-RU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ru-RU"/>
              <a:t>Click to add title</a:t>
            </a:r>
            <a:endParaRPr lang="ru-RU" dirty="0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F88B0A4A-81C2-4AF4-8CDF-D8E3285994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Copyright" hidden="1">
            <a:extLst>
              <a:ext uri="{FF2B5EF4-FFF2-40B4-BE49-F238E27FC236}">
                <a16:creationId xmlns:a16="http://schemas.microsoft.com/office/drawing/2014/main" id="{1858C75B-F07A-482D-9831-0E1B64875A66}"/>
              </a:ext>
            </a:extLst>
          </p:cNvPr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Group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,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Inc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.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All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rights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reserved.</a:t>
            </a:r>
          </a:p>
        </p:txBody>
      </p:sp>
      <p:sp>
        <p:nvSpPr>
          <p:cNvPr id="15" name="FooterSimple" hidden="1">
            <a:extLst>
              <a:ext uri="{FF2B5EF4-FFF2-40B4-BE49-F238E27FC236}">
                <a16:creationId xmlns:a16="http://schemas.microsoft.com/office/drawing/2014/main" id="{A721DD66-78CF-4C71-9C53-DDE41B927AE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069411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20181031_Обзор проекта маркировки_Добродеев ВГТРК_v1.pptx</a:t>
            </a:r>
          </a:p>
        </p:txBody>
      </p:sp>
    </p:spTree>
    <p:extLst>
      <p:ext uri="{BB962C8B-B14F-4D97-AF65-F5344CB8AC3E}">
        <p14:creationId xmlns:p14="http://schemas.microsoft.com/office/powerpoint/2010/main" val="26822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790BF-A5B2-45A8-86D8-2479602C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EDBA84-7AF9-4EF9-87A1-CDAFFD5EC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F1E517-E469-4B19-B54A-1694BC8C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0B4A4D-01B5-4F55-91C1-8345939B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9FA999-37EF-4C8A-82B0-6D6F51B7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4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112DE-B166-46CC-8221-EA53A7FE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6018DB-0BE7-4A76-8516-2E1B750F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248F4F-3CE6-47E1-910E-892789D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F5599-7B55-4750-9772-E46C136C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7E4B5-FF71-45BD-B9B0-20617ADA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16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53B31-D623-46E7-B5C1-6562AB1C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E47F2-B14E-49BB-9205-84CB8555E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BF1FC4-F804-4D62-8306-818206F1E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EEADA3-1F64-4C66-9E91-E3CD3827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CB8736-EDEA-4D59-817C-2D62B475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3E961-FAD2-48BD-837B-33197E29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01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A578F-8188-4EEA-9729-EAE61D39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6884AC-AE85-4996-856C-2609C17BF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CD1E0-3110-4505-BE29-ABE1CFC9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8BF824-51BF-4401-A102-01B66C7E8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40679A-4FB6-4EB3-B22F-A1A0935B1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FF7F49-9685-42D3-8E95-6A09571A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6FDEF1-B79C-4B23-911D-C1476A3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ACA413-7C10-4E47-BBA5-DF687D35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37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E9DC-5F28-4387-996F-AF3504F1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B4DC63-EF0E-4023-9B1B-92C5AF95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56ECF7-FD0D-4F81-8BE1-2592F6AC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EF07CB-F6EA-4377-83CF-63B4A954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75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782213-5CDF-4ACC-A36B-2057C793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F78C7D-58C7-4380-9623-0DC1344E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5E9202-1998-4C41-A938-FE2C72A0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57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98752-9061-452C-A2A3-71CA943C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7FF40-EC18-4377-B8E2-B9AB83F8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C70760-2E21-4BD3-B53D-A9D7DF226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7D132-6BD0-4549-A336-61507BF4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B033B7-FCE7-4689-84E7-F34BF01F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0285E3-2FC2-46CC-A1D9-10D5A421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71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752EF-23C5-4FBC-9649-B987599B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51E62B-E35C-4F12-B89E-648C83B3B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1DA447-5104-48C0-B63F-E20D411F7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8F3018-3285-4E46-9943-0B8701C2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B41DFD-AEB6-4FD9-9E94-3F49910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9A4B4-4BBA-4FBB-AE7E-867EB1D4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88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ACA41-F4AD-4C9B-9AF7-F1BC517F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CB4A4-BB8F-4143-B8D8-796E8BFC6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B01A8-98DE-476A-BD69-C074FA40B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4BA1-98D4-4A12-A432-565595167A31}" type="datetimeFigureOut">
              <a:rPr lang="ru-RU" smtClean="0"/>
              <a:pPr/>
              <a:t>27.08.2020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6D9EFD-92F0-446B-8993-71F5C67B7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4B3FD-DA78-424C-B55D-E3D3B330D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94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7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1.e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hyperlink" Target="https://www.youtube.com/channel/UCkEJSvm2kK7Fc8nznr-oVlQ" TargetMode="External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hyperlink" Target="https://t.me/crptbreakin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crpt.ru/" TargetMode="External"/><Relationship Id="rId11" Type="http://schemas.openxmlformats.org/officeDocument/2006/relationships/image" Target="../media/image47.emf"/><Relationship Id="rId5" Type="http://schemas.openxmlformats.org/officeDocument/2006/relationships/hyperlink" Target="https://vk.com/crptec" TargetMode="External"/><Relationship Id="rId10" Type="http://schemas.openxmlformats.org/officeDocument/2006/relationships/image" Target="../media/image46.emf"/><Relationship Id="rId4" Type="http://schemas.openxmlformats.org/officeDocument/2006/relationships/hyperlink" Target="mailto:support@crpt.ru" TargetMode="External"/><Relationship Id="rId9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7.xml"/><Relationship Id="rId7" Type="http://schemas.openxmlformats.org/officeDocument/2006/relationships/oleObject" Target="../embeddings/oleObject7.bin"/><Relationship Id="rId2" Type="http://schemas.openxmlformats.org/officeDocument/2006/relationships/tags" Target="../tags/tag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1.xml"/><Relationship Id="rId7" Type="http://schemas.openxmlformats.org/officeDocument/2006/relationships/image" Target="../media/image1.emf"/><Relationship Id="rId12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6.emf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15.xml"/><Relationship Id="rId7" Type="http://schemas.openxmlformats.org/officeDocument/2006/relationships/image" Target="../media/image15.emf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88BEF-AA51-694E-9D16-3D76338F0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088" y="9940"/>
            <a:ext cx="6640912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B22E94-192A-A749-970E-8D9457565726}"/>
              </a:ext>
            </a:extLst>
          </p:cNvPr>
          <p:cNvSpPr/>
          <p:nvPr/>
        </p:nvSpPr>
        <p:spPr>
          <a:xfrm>
            <a:off x="-3857" y="18538"/>
            <a:ext cx="6096000" cy="685800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F81AF7-D673-C64F-AC24-BC8A8161A728}"/>
              </a:ext>
            </a:extLst>
          </p:cNvPr>
          <p:cNvSpPr/>
          <p:nvPr/>
        </p:nvSpPr>
        <p:spPr>
          <a:xfrm>
            <a:off x="0" y="-9940"/>
            <a:ext cx="6095999" cy="686794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7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8" y="1033976"/>
            <a:ext cx="4626643" cy="2532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Система обязательной</a:t>
            </a:r>
          </a:p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маркировки</a:t>
            </a:r>
            <a:endParaRPr lang="ru-RU" sz="2800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Александр Долгиев</a:t>
            </a:r>
            <a:endParaRPr lang="en-US" sz="2800" dirty="0">
              <a:solidFill>
                <a:srgbClr val="6D6E71"/>
              </a:solidFill>
              <a:latin typeface="PT Sans Caption" pitchFamily="34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53191" y="2562165"/>
            <a:ext cx="3920995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90" y="5015463"/>
            <a:ext cx="3920996" cy="7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55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DDCD4C12-4A52-604D-BF87-FF7E3845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226" y="8202"/>
            <a:ext cx="8134774" cy="6849798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24B69F5-483A-BA4A-9758-03B7C0AB3979}"/>
              </a:ext>
            </a:extLst>
          </p:cNvPr>
          <p:cNvSpPr/>
          <p:nvPr/>
        </p:nvSpPr>
        <p:spPr>
          <a:xfrm>
            <a:off x="676800" y="360000"/>
            <a:ext cx="4809600" cy="14688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Где зарегистрироваться, на каком сайте 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маркировки товаров?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675040" y="2465002"/>
            <a:ext cx="59833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Участнику оборота товаров, который реализует товары подлежащие обязательной маркировке необходимо зарегистрироваться на сайте </a:t>
            </a:r>
            <a:r>
              <a:rPr lang="ru-RU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Честныйзнак.рф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 Государственной информационной системы мониторинга на сайте. </a:t>
            </a: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Иные сайты, которые предлагают зарегистрироваться в Государственной информационной системы мониторинга не являются официальными. </a:t>
            </a: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Просим Вас внимательно отнестись к регистрации в системе.</a:t>
            </a:r>
          </a:p>
        </p:txBody>
      </p:sp>
    </p:spTree>
    <p:extLst>
      <p:ext uri="{BB962C8B-B14F-4D97-AF65-F5344CB8AC3E}">
        <p14:creationId xmlns:p14="http://schemas.microsoft.com/office/powerpoint/2010/main" val="41225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7F89F44-84D8-F44F-970A-226ABD465E96}"/>
              </a:ext>
            </a:extLst>
          </p:cNvPr>
          <p:cNvSpPr/>
          <p:nvPr/>
        </p:nvSpPr>
        <p:spPr>
          <a:xfrm>
            <a:off x="676799" y="360000"/>
            <a:ext cx="10797445" cy="88968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описывать товары в </a:t>
            </a:r>
            <a:r>
              <a:rPr lang="ru-RU" sz="26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Нацкаталоге</a:t>
            </a:r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или ГС1 Рус?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F9FB2C2-EC05-184F-9692-7A04C3A0FC89}"/>
              </a:ext>
            </a:extLst>
          </p:cNvPr>
          <p:cNvGrpSpPr/>
          <p:nvPr/>
        </p:nvGrpSpPr>
        <p:grpSpPr>
          <a:xfrm>
            <a:off x="839282" y="1674269"/>
            <a:ext cx="10513436" cy="4532721"/>
            <a:chOff x="780289" y="1674269"/>
            <a:chExt cx="10513436" cy="453272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7A0FA0-9170-ED42-B588-5B6A9B3DB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89" y="1674269"/>
              <a:ext cx="3829134" cy="453272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D8BA1E3-02D3-9745-911D-216C7D304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032" y="1674269"/>
              <a:ext cx="6507693" cy="453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2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1E16CE-EFFD-417D-9627-92570F75B578}"/>
              </a:ext>
            </a:extLst>
          </p:cNvPr>
          <p:cNvSpPr txBox="1"/>
          <p:nvPr/>
        </p:nvSpPr>
        <p:spPr>
          <a:xfrm>
            <a:off x="596064" y="3247761"/>
            <a:ext cx="5070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Модель производителя (должен совпадать с номером модели указанному в сертификате или декларации соответствия)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Страна производства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знака кода ТНВЭД ЕАЭС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 обуви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 материала, использованного для изготовления верха обуви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 материала, использованного для изготовления подкладки обуви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 материала, использованного для изготовления низа обуви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Бренд (торговая марка)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ИНН российского производителя, или ИНН импортера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Цвет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Размер в </a:t>
            </a:r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штихмассовой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системе</a:t>
            </a:r>
          </a:p>
          <a:p>
            <a:pPr marL="17145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Наименование товара на этикетке (формируется в свободной форме)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F45F1E9-AAE9-7141-A0B3-83C8F5EC5706}"/>
              </a:ext>
            </a:extLst>
          </p:cNvPr>
          <p:cNvSpPr/>
          <p:nvPr/>
        </p:nvSpPr>
        <p:spPr>
          <a:xfrm>
            <a:off x="596081" y="360000"/>
            <a:ext cx="10980352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Описание обувных товаров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8F2FB-373C-5F44-BDB5-0B4E9832C1B4}"/>
              </a:ext>
            </a:extLst>
          </p:cNvPr>
          <p:cNvSpPr txBox="1"/>
          <p:nvPr/>
        </p:nvSpPr>
        <p:spPr>
          <a:xfrm>
            <a:off x="6494602" y="3247761"/>
            <a:ext cx="507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 обуви (мужская, женская, детская)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ИНН собственника товара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 знака кода ТНВЭД ЕАЭС = группа «64»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Способ ввода товара в оборот (Ввезен в РФ, Произведен в РФ) 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8FDDB0D3-2441-8344-A061-0EB0C7AB3F16}"/>
              </a:ext>
            </a:extLst>
          </p:cNvPr>
          <p:cNvCxnSpPr>
            <a:cxnSpLocks/>
          </p:cNvCxnSpPr>
          <p:nvPr/>
        </p:nvCxnSpPr>
        <p:spPr>
          <a:xfrm flipV="1">
            <a:off x="6096000" y="1712281"/>
            <a:ext cx="0" cy="4397802"/>
          </a:xfrm>
          <a:prstGeom prst="line">
            <a:avLst/>
          </a:prstGeom>
          <a:ln w="25400" cap="rnd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0D1D4B7-AD0D-1F4D-AA0C-0E464C55DCDF}"/>
              </a:ext>
            </a:extLst>
          </p:cNvPr>
          <p:cNvSpPr/>
          <p:nvPr/>
        </p:nvSpPr>
        <p:spPr>
          <a:xfrm>
            <a:off x="596081" y="1712281"/>
            <a:ext cx="5070623" cy="618795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indent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Полное описание товара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10DD528-CB61-0E49-B794-9A9BA07CD724}"/>
              </a:ext>
            </a:extLst>
          </p:cNvPr>
          <p:cNvSpPr/>
          <p:nvPr/>
        </p:nvSpPr>
        <p:spPr>
          <a:xfrm>
            <a:off x="6525298" y="1712281"/>
            <a:ext cx="5070623" cy="618795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indent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Сокращенное описание товара</a:t>
            </a:r>
          </a:p>
        </p:txBody>
      </p:sp>
      <p:sp>
        <p:nvSpPr>
          <p:cNvPr id="13" name="Rectangle 179">
            <a:extLst>
              <a:ext uri="{FF2B5EF4-FFF2-40B4-BE49-F238E27FC236}">
                <a16:creationId xmlns:a16="http://schemas.microsoft.com/office/drawing/2014/main" id="{553FA11E-AB69-DF46-877B-2D4E937F48D0}"/>
              </a:ext>
            </a:extLst>
          </p:cNvPr>
          <p:cNvSpPr/>
          <p:nvPr/>
        </p:nvSpPr>
        <p:spPr>
          <a:xfrm>
            <a:off x="6525299" y="2573482"/>
            <a:ext cx="5051138" cy="4708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УОТ НЕ член ГС 1 и/или НЕ имеет возможность полностью описать товар</a:t>
            </a:r>
          </a:p>
        </p:txBody>
      </p:sp>
      <p:sp>
        <p:nvSpPr>
          <p:cNvPr id="14" name="Rectangle 179">
            <a:extLst>
              <a:ext uri="{FF2B5EF4-FFF2-40B4-BE49-F238E27FC236}">
                <a16:creationId xmlns:a16="http://schemas.microsoft.com/office/drawing/2014/main" id="{373FF5D5-8153-844B-BDEE-46BD06F51E5A}"/>
              </a:ext>
            </a:extLst>
          </p:cNvPr>
          <p:cNvSpPr/>
          <p:nvPr/>
        </p:nvSpPr>
        <p:spPr>
          <a:xfrm>
            <a:off x="596063" y="2573482"/>
            <a:ext cx="5070623" cy="4708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УОТ член ГС 1 и/или имеет возможность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полностью описать товар</a:t>
            </a:r>
          </a:p>
        </p:txBody>
      </p:sp>
    </p:spTree>
    <p:extLst>
      <p:ext uri="{BB962C8B-B14F-4D97-AF65-F5344CB8AC3E}">
        <p14:creationId xmlns:p14="http://schemas.microsoft.com/office/powerpoint/2010/main" val="5734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1E16CE-EFFD-417D-9627-92570F75B578}"/>
              </a:ext>
            </a:extLst>
          </p:cNvPr>
          <p:cNvSpPr txBox="1"/>
          <p:nvPr/>
        </p:nvSpPr>
        <p:spPr>
          <a:xfrm>
            <a:off x="596064" y="3247761"/>
            <a:ext cx="5070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товара (при наличии)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Номер регламента (стандарта)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Страна производства в соответствии с Общероссийским классификатором стран мира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знака кода единой Товарной номенклатуры внешнеэкономической деятельности Евразийского экономического союза (далее — товарная номенклатура)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Наименование товара на этикетке и (или) ярлыке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 изделия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Целевой пол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Состав сырья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Цвет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Размер изделия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Модель изделия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Товарный знак (при наличии)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F45F1E9-AAE9-7141-A0B3-83C8F5EC5706}"/>
              </a:ext>
            </a:extLst>
          </p:cNvPr>
          <p:cNvSpPr/>
          <p:nvPr/>
        </p:nvSpPr>
        <p:spPr>
          <a:xfrm>
            <a:off x="596081" y="360000"/>
            <a:ext cx="10980352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Описание товаров легкой промышленности</a:t>
            </a:r>
            <a:endParaRPr lang="ru-PT" sz="2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8F2FB-373C-5F44-BDB5-0B4E9832C1B4}"/>
              </a:ext>
            </a:extLst>
          </p:cNvPr>
          <p:cNvSpPr txBox="1"/>
          <p:nvPr/>
        </p:nvSpPr>
        <p:spPr>
          <a:xfrm>
            <a:off x="6494602" y="3247761"/>
            <a:ext cx="5070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ИНН собственника товара</a:t>
            </a:r>
          </a:p>
          <a:p>
            <a:pPr marL="17145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 знака кода товарной номенклатуры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Целевой пол (мужская, женская, детская)</a:t>
            </a:r>
          </a:p>
          <a:p>
            <a:pPr marL="171450" lvl="0" indent="-171450">
              <a:buClr>
                <a:srgbClr val="595959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Способ ввода товаров легкой промышленности в оборот (Ввезен в РФ, Произведен в РФ) 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8FDDB0D3-2441-8344-A061-0EB0C7AB3F16}"/>
              </a:ext>
            </a:extLst>
          </p:cNvPr>
          <p:cNvCxnSpPr>
            <a:cxnSpLocks/>
          </p:cNvCxnSpPr>
          <p:nvPr/>
        </p:nvCxnSpPr>
        <p:spPr>
          <a:xfrm flipV="1">
            <a:off x="6096000" y="1712281"/>
            <a:ext cx="0" cy="4397802"/>
          </a:xfrm>
          <a:prstGeom prst="line">
            <a:avLst/>
          </a:prstGeom>
          <a:ln w="25400" cap="rnd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0D1D4B7-AD0D-1F4D-AA0C-0E464C55DCDF}"/>
              </a:ext>
            </a:extLst>
          </p:cNvPr>
          <p:cNvSpPr/>
          <p:nvPr/>
        </p:nvSpPr>
        <p:spPr>
          <a:xfrm>
            <a:off x="596081" y="1712281"/>
            <a:ext cx="5070623" cy="618795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indent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Полное описание товара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10DD528-CB61-0E49-B794-9A9BA07CD724}"/>
              </a:ext>
            </a:extLst>
          </p:cNvPr>
          <p:cNvSpPr/>
          <p:nvPr/>
        </p:nvSpPr>
        <p:spPr>
          <a:xfrm>
            <a:off x="6525298" y="1712281"/>
            <a:ext cx="5070623" cy="618795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indent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Сокращенное описание товара</a:t>
            </a:r>
          </a:p>
          <a:p>
            <a:pPr indent="0" algn="ctr">
              <a:lnSpc>
                <a:spcPct val="10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(для остатков продукции)</a:t>
            </a:r>
          </a:p>
        </p:txBody>
      </p:sp>
      <p:sp>
        <p:nvSpPr>
          <p:cNvPr id="13" name="Rectangle 179">
            <a:extLst>
              <a:ext uri="{FF2B5EF4-FFF2-40B4-BE49-F238E27FC236}">
                <a16:creationId xmlns:a16="http://schemas.microsoft.com/office/drawing/2014/main" id="{553FA11E-AB69-DF46-877B-2D4E937F48D0}"/>
              </a:ext>
            </a:extLst>
          </p:cNvPr>
          <p:cNvSpPr/>
          <p:nvPr/>
        </p:nvSpPr>
        <p:spPr>
          <a:xfrm>
            <a:off x="6525299" y="2573482"/>
            <a:ext cx="5051138" cy="4708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УОТ НЕ имеет возможность полностью описать товар</a:t>
            </a:r>
          </a:p>
        </p:txBody>
      </p:sp>
      <p:sp>
        <p:nvSpPr>
          <p:cNvPr id="14" name="Rectangle 179">
            <a:extLst>
              <a:ext uri="{FF2B5EF4-FFF2-40B4-BE49-F238E27FC236}">
                <a16:creationId xmlns:a16="http://schemas.microsoft.com/office/drawing/2014/main" id="{373FF5D5-8153-844B-BDEE-46BD06F51E5A}"/>
              </a:ext>
            </a:extLst>
          </p:cNvPr>
          <p:cNvSpPr/>
          <p:nvPr/>
        </p:nvSpPr>
        <p:spPr>
          <a:xfrm>
            <a:off x="596063" y="2573482"/>
            <a:ext cx="5070623" cy="4708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УОТ имеет возможность полностью описать товар</a:t>
            </a:r>
          </a:p>
        </p:txBody>
      </p:sp>
    </p:spTree>
    <p:extLst>
      <p:ext uri="{BB962C8B-B14F-4D97-AF65-F5344CB8AC3E}">
        <p14:creationId xmlns:p14="http://schemas.microsoft.com/office/powerpoint/2010/main" val="2017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D88B0B-EA38-0C47-BE04-A0F197229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675039" y="3214995"/>
            <a:ext cx="542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Согласно п. 49 постановления Правительства Российской Федерации от 05.07.2019 г. № 860 средство идентификации наносится 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 потребительскую упаковку, или на товары, или на товарные ярлыки 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обувных товаров. Средство идентификации наносится на каждую единицу товара.</a:t>
            </a: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D3F2A85-70F6-D547-B0B8-6CDD342B8CBB}"/>
              </a:ext>
            </a:extLst>
          </p:cNvPr>
          <p:cNvSpPr/>
          <p:nvPr/>
        </p:nvSpPr>
        <p:spPr>
          <a:xfrm>
            <a:off x="596082" y="359999"/>
            <a:ext cx="3782736" cy="1520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fontAlgn="base"/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Куда наносить</a:t>
            </a:r>
          </a:p>
          <a:p>
            <a:pPr fontAlgn="base"/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коды маркировки на обувных товарах</a:t>
            </a:r>
          </a:p>
        </p:txBody>
      </p:sp>
    </p:spTree>
    <p:extLst>
      <p:ext uri="{BB962C8B-B14F-4D97-AF65-F5344CB8AC3E}">
        <p14:creationId xmlns:p14="http://schemas.microsoft.com/office/powerpoint/2010/main" val="37924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A644985E-56FB-2F42-BBA0-7FE30DFEA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56068"/>
            <a:ext cx="7131357" cy="5801932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DBFFEDC-6C60-114E-A79C-8FE966BEEF24}"/>
              </a:ext>
            </a:extLst>
          </p:cNvPr>
          <p:cNvSpPr/>
          <p:nvPr/>
        </p:nvSpPr>
        <p:spPr>
          <a:xfrm>
            <a:off x="596081" y="360000"/>
            <a:ext cx="10814601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fontAlgn="base"/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Куда наносить коды маркировки на товарах легкой промышленности?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6003381" y="1617314"/>
            <a:ext cx="542096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Согласно п.46 постановления Правительства Российской Федерации от 31.12.2019 г. № 1956 Средство идентификации наносится на товар, или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на потребительскую упаковку, или этикетку, или ярлык 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методом, не допускающим отделения средства идентификации.</a:t>
            </a:r>
            <a:b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случае формирования набора товаров средство идентификации наносится на потребительскую упаковку набора товаров или этикетку, располагаемую на такой потребительской упаковке, а также на потребительскую упаковку товаров, входящую в состав этого набора товаров, или этикетку, располагаемую на такой потребительской упаковке.</a:t>
            </a:r>
            <a:b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случае формирования комплекта товаров средство идентификации наносится на потребительскую упаковку комплекта товаров или этикетку, располагаемую на такой потребительской упаковке.</a:t>
            </a:r>
          </a:p>
        </p:txBody>
      </p:sp>
    </p:spTree>
    <p:extLst>
      <p:ext uri="{BB962C8B-B14F-4D97-AF65-F5344CB8AC3E}">
        <p14:creationId xmlns:p14="http://schemas.microsoft.com/office/powerpoint/2010/main" val="14064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1E16CE-EFFD-417D-9627-92570F75B578}"/>
              </a:ext>
            </a:extLst>
          </p:cNvPr>
          <p:cNvSpPr txBox="1"/>
          <p:nvPr/>
        </p:nvSpPr>
        <p:spPr>
          <a:xfrm>
            <a:off x="596079" y="2999889"/>
            <a:ext cx="491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«Комплект»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определенная производителем совокупность товаров легкой промышленности, объединенная потребительской упаковкой, не подлежащая </a:t>
            </a:r>
            <a:r>
              <a:rPr lang="ru-RU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разукомплектации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при передаче права собственности между участниками оборота товаров, имеющая код идентификации комплекта и подлежащая реализации потребителю;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F45F1E9-AAE9-7141-A0B3-83C8F5EC5706}"/>
              </a:ext>
            </a:extLst>
          </p:cNvPr>
          <p:cNvSpPr/>
          <p:nvPr/>
        </p:nvSpPr>
        <p:spPr>
          <a:xfrm>
            <a:off x="596081" y="360000"/>
            <a:ext cx="10814601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такое комплекты и наборы в </a:t>
            </a:r>
            <a:r>
              <a:rPr lang="ru-RU" sz="26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легпроме</a:t>
            </a:r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8F2FB-373C-5F44-BDB5-0B4E9832C1B4}"/>
              </a:ext>
            </a:extLst>
          </p:cNvPr>
          <p:cNvSpPr txBox="1"/>
          <p:nvPr/>
        </p:nvSpPr>
        <p:spPr>
          <a:xfrm>
            <a:off x="6494603" y="2999889"/>
            <a:ext cx="491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«Набор»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формируемая участником оборота товаров легкой промышленности совокупность товаров, каждая из которых имеет код идентификации, формируемая участниками оборота товаров на любом этапе, имеющая код идентификации набора и подлежащая реализации потребителю;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8FDDB0D3-2441-8344-A061-0EB0C7AB3F16}"/>
              </a:ext>
            </a:extLst>
          </p:cNvPr>
          <p:cNvCxnSpPr>
            <a:cxnSpLocks/>
          </p:cNvCxnSpPr>
          <p:nvPr/>
        </p:nvCxnSpPr>
        <p:spPr>
          <a:xfrm flipV="1">
            <a:off x="5991694" y="2999889"/>
            <a:ext cx="0" cy="2585323"/>
          </a:xfrm>
          <a:prstGeom prst="line">
            <a:avLst/>
          </a:prstGeom>
          <a:ln w="25400" cap="rnd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9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829F0E-D441-BB45-B582-E7C3F613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812" y="2021983"/>
            <a:ext cx="2435836" cy="24358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70CBCC-112B-514E-B282-4844A3B63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322" y="1868459"/>
            <a:ext cx="2589360" cy="2589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1E16CE-EFFD-417D-9627-92570F75B578}"/>
              </a:ext>
            </a:extLst>
          </p:cNvPr>
          <p:cNvSpPr txBox="1"/>
          <p:nvPr/>
        </p:nvSpPr>
        <p:spPr>
          <a:xfrm>
            <a:off x="715609" y="5093321"/>
            <a:ext cx="452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необходима </a:t>
            </a:r>
          </a:p>
          <a:p>
            <a:pPr algn="ctr"/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если продается конечное изделие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E16CE-EFFD-417D-9627-92570F75B578}"/>
              </a:ext>
            </a:extLst>
          </p:cNvPr>
          <p:cNvSpPr txBox="1"/>
          <p:nvPr/>
        </p:nvSpPr>
        <p:spPr>
          <a:xfrm>
            <a:off x="6707919" y="5093321"/>
            <a:ext cx="44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не требуется </a:t>
            </a:r>
          </a:p>
          <a:p>
            <a:pPr algn="ctr"/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если оказывается услуга по пошиву</a:t>
            </a:r>
          </a:p>
        </p:txBody>
      </p:sp>
      <p:cxnSp>
        <p:nvCxnSpPr>
          <p:cNvPr id="8" name="Straight Connector 26">
            <a:extLst>
              <a:ext uri="{FF2B5EF4-FFF2-40B4-BE49-F238E27FC236}">
                <a16:creationId xmlns:a16="http://schemas.microsoft.com/office/drawing/2014/main" id="{46A05292-30AA-944A-B13B-9158E7DF1A5E}"/>
              </a:ext>
            </a:extLst>
          </p:cNvPr>
          <p:cNvCxnSpPr>
            <a:cxnSpLocks/>
          </p:cNvCxnSpPr>
          <p:nvPr/>
        </p:nvCxnSpPr>
        <p:spPr>
          <a:xfrm flipV="1">
            <a:off x="5991694" y="1764406"/>
            <a:ext cx="0" cy="3975246"/>
          </a:xfrm>
          <a:prstGeom prst="line">
            <a:avLst/>
          </a:prstGeom>
          <a:ln w="25400" cap="rnd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69A4F4B-131F-1E47-821A-321FCFCBC1BA}"/>
              </a:ext>
            </a:extLst>
          </p:cNvPr>
          <p:cNvSpPr/>
          <p:nvPr/>
        </p:nvSpPr>
        <p:spPr>
          <a:xfrm>
            <a:off x="596081" y="360000"/>
            <a:ext cx="10814601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Нужно ли маркировать товары если мы являемся ателье?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2DF9BE-CD0E-2343-BF42-ECC1CA301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730" y="4252259"/>
            <a:ext cx="720000" cy="7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5661D7-6A14-6E4E-87AA-37ED26E5E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8002" y="425225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41ECC9-3FE2-AC44-8DEC-D42FA00EDFBC}"/>
              </a:ext>
            </a:extLst>
          </p:cNvPr>
          <p:cNvSpPr/>
          <p:nvPr/>
        </p:nvSpPr>
        <p:spPr>
          <a:xfrm>
            <a:off x="6096000" y="1605648"/>
            <a:ext cx="573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Внесение изменений в Решение Комиссии Таможенного союза от 20.05.2010 </a:t>
            </a:r>
            <a:r>
              <a:rPr lang="ru-RU" sz="16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257 Указание кодов маркировки </a:t>
            </a:r>
          </a:p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графе 31 в соответствие с правилами оформления ДТ.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Возможность декларирования товара с использованием: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BEE3B38-1ED4-8840-B99A-8D5598AC6E62}"/>
              </a:ext>
            </a:extLst>
          </p:cNvPr>
          <p:cNvSpPr/>
          <p:nvPr/>
        </p:nvSpPr>
        <p:spPr>
          <a:xfrm>
            <a:off x="596081" y="360000"/>
            <a:ext cx="10814601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импорта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2D8A1-7E18-7141-A2E6-F49C28841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81" y="1705831"/>
            <a:ext cx="4792169" cy="47921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1E0A97-AB75-144D-9CD5-0B4D1561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40" y="2974717"/>
            <a:ext cx="3600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1A8C77-4CC3-3442-A0E2-CE13303E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40" y="3797677"/>
            <a:ext cx="360000" cy="3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6A2218-1C79-E044-951E-66ACE9BB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40" y="4331077"/>
            <a:ext cx="360000" cy="360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3A02DE-BD1F-BB4F-BE94-DF8489BA13C7}"/>
              </a:ext>
            </a:extLst>
          </p:cNvPr>
          <p:cNvSpPr/>
          <p:nvPr/>
        </p:nvSpPr>
        <p:spPr>
          <a:xfrm>
            <a:off x="6462440" y="2980561"/>
            <a:ext cx="5369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товара = Код маркировки</a:t>
            </a:r>
          </a:p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Агрегированный таможенный код = виртуальная группировка кодов маркировки в соответствие с принципами формирования 1 строки ДТ</a:t>
            </a:r>
          </a:p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транспортной упаковки = группировка единиц товара в транспортную упаковку для логистических целей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D0ACF1-55F3-E64B-A85F-4208446AF788}"/>
              </a:ext>
            </a:extLst>
          </p:cNvPr>
          <p:cNvSpPr/>
          <p:nvPr/>
        </p:nvSpPr>
        <p:spPr>
          <a:xfrm>
            <a:off x="6102440" y="49283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импорта обуви есть тоже свои правила маркировки. Согласно закону, ввод импортного товара в оборот начинается с после пересечения границы, но до первой продажи. Нанести цифровой код на обувь необходимо до прохода таможни, поскольку ввоз немаркированной продукции запрещён.</a:t>
            </a:r>
          </a:p>
        </p:txBody>
      </p:sp>
    </p:spTree>
    <p:extLst>
      <p:ext uri="{BB962C8B-B14F-4D97-AF65-F5344CB8AC3E}">
        <p14:creationId xmlns:p14="http://schemas.microsoft.com/office/powerpoint/2010/main" val="42710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41ECC9-3FE2-AC44-8DEC-D42FA00EDFBC}"/>
              </a:ext>
            </a:extLst>
          </p:cNvPr>
          <p:cNvSpPr/>
          <p:nvPr/>
        </p:nvSpPr>
        <p:spPr>
          <a:xfrm>
            <a:off x="1167720" y="2968021"/>
            <a:ext cx="573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595959"/>
              </a:buClr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формируется УПД (универсальный передаточный документ с указанием вида сделки), УКД, </a:t>
            </a:r>
            <a:r>
              <a:rPr lang="ru-RU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en-US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подписывается УКЭП</a:t>
            </a:r>
            <a:r>
              <a:rPr lang="en-US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  <a:buClr>
                <a:srgbClr val="595959"/>
              </a:buClr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направляется в информационную систему мониторинга в срок не более 3 рабочих дней со дня отгрузки, но не позднее дня передачи этих обувных товаров третьим лицам.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BEE3B38-1ED4-8840-B99A-8D5598AC6E62}"/>
              </a:ext>
            </a:extLst>
          </p:cNvPr>
          <p:cNvSpPr/>
          <p:nvPr/>
        </p:nvSpPr>
        <p:spPr>
          <a:xfrm>
            <a:off x="676800" y="360000"/>
            <a:ext cx="10566456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Передача прав собственности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2699E0-CCA7-DB46-B91C-6D201C5F7E66}"/>
              </a:ext>
            </a:extLst>
          </p:cNvPr>
          <p:cNvSpPr/>
          <p:nvPr/>
        </p:nvSpPr>
        <p:spPr>
          <a:xfrm>
            <a:off x="807720" y="1769612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передаче права собственности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обувные товары, а также в рамках договоров комиссии, агентских договоров</a:t>
            </a:r>
            <a:r>
              <a:rPr lang="en-US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0DE31D-7067-CD42-A8BB-79AA0E72B7E7}"/>
              </a:ext>
            </a:extLst>
          </p:cNvPr>
          <p:cNvSpPr/>
          <p:nvPr/>
        </p:nvSpPr>
        <p:spPr>
          <a:xfrm>
            <a:off x="807720" y="605276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 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Используется во всех проектах, кроме лекарств и меха</a:t>
            </a:r>
          </a:p>
        </p:txBody>
      </p:sp>
      <p:pic>
        <p:nvPicPr>
          <p:cNvPr id="5" name="Рисунок 4" descr="Изображение выглядит как игрушк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62D8A1-7E18-7141-A2E6-F49C28841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1021760"/>
            <a:ext cx="5369560" cy="53695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1E0A97-AB75-144D-9CD5-0B4D1561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2999900"/>
            <a:ext cx="3600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1A8C77-4CC3-3442-A0E2-CE13303E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3822860"/>
            <a:ext cx="360000" cy="3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6A2218-1C79-E044-951E-66ACE9BB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43562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FB7E2BF-EB14-C540-B8CC-DE46F5F76CA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0579FCA-FCCB-0D43-BB09-021339A82BA9}"/>
              </a:ext>
            </a:extLst>
          </p:cNvPr>
          <p:cNvSpPr txBox="1">
            <a:spLocks/>
          </p:cNvSpPr>
          <p:nvPr/>
        </p:nvSpPr>
        <p:spPr>
          <a:xfrm>
            <a:off x="596165" y="2666396"/>
            <a:ext cx="4903670" cy="1256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</a:t>
            </a:r>
            <a:r>
              <a:rPr lang="ru-RU" sz="28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 ЗНАК </a:t>
            </a: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МЕНЯЛСЯ В ДИАЛОГЕ</a:t>
            </a:r>
          </a:p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БИЗНЕСОМ?</a:t>
            </a:r>
            <a:endParaRPr lang="en-US" sz="2800" dirty="0">
              <a:latin typeface="PT Sans Caption" pitchFamily="34" charset="-52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219974D-0F20-DF41-BC99-653A706B8144}"/>
              </a:ext>
            </a:extLst>
          </p:cNvPr>
          <p:cNvSpPr txBox="1">
            <a:spLocks/>
          </p:cNvSpPr>
          <p:nvPr/>
        </p:nvSpPr>
        <p:spPr>
          <a:xfrm>
            <a:off x="8555590" y="773438"/>
            <a:ext cx="2880320" cy="1272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1400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Российская система маркировки товаров</a:t>
            </a:r>
            <a:endParaRPr lang="en-US" sz="1400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ru-RU" sz="1400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Честный ЗНАК за последние пару лет охватила уже дюжину отраслей и развивается дальше.</a:t>
            </a:r>
            <a:endParaRPr lang="en-US" sz="1400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0160C97-890F-344E-A640-16EB7D21C3EA}"/>
              </a:ext>
            </a:extLst>
          </p:cNvPr>
          <p:cNvSpPr txBox="1">
            <a:spLocks/>
          </p:cNvSpPr>
          <p:nvPr/>
        </p:nvSpPr>
        <p:spPr>
          <a:xfrm>
            <a:off x="8555590" y="2284198"/>
            <a:ext cx="3406981" cy="2326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1400" b="0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Для каждой отрасли работа начинается с создания рабочей группы с представителями бизнеса и оператором системы. На регулярных встречах бизнес и ЦРПТ вместе формируют облик системы и адаптируют общую концепцию под нужды конкретной отрасли.</a:t>
            </a:r>
            <a:endParaRPr lang="en-US" sz="1400" b="0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1BEAECF2-1E67-D549-8400-114BA28ED13B}"/>
              </a:ext>
            </a:extLst>
          </p:cNvPr>
          <p:cNvSpPr txBox="1">
            <a:spLocks/>
          </p:cNvSpPr>
          <p:nvPr/>
        </p:nvSpPr>
        <p:spPr>
          <a:xfrm>
            <a:off x="8555590" y="4416322"/>
            <a:ext cx="2637353" cy="2232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1400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В диалоге с бизнесом в системе Честный ЗНАК появился новый функционал, который облегчает работу участников оборота</a:t>
            </a:r>
            <a:endParaRPr lang="en-US" sz="1400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D23A67-1159-694D-85AC-BF538AABD2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731" y="685733"/>
            <a:ext cx="1440000" cy="14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17C677-A5E5-FB4B-AF32-6653404599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731" y="2709000"/>
            <a:ext cx="1440000" cy="14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01061B0-9FEB-2942-89BA-D8BA596924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731" y="48124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554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F6A83E-0384-4739-A6F8-F46D9356DC44}"/>
              </a:ext>
            </a:extLst>
          </p:cNvPr>
          <p:cNvSpPr txBox="1"/>
          <p:nvPr/>
        </p:nvSpPr>
        <p:spPr>
          <a:xfrm>
            <a:off x="6650634" y="2740820"/>
            <a:ext cx="4855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Продажа юр. лицу или ИП</a:t>
            </a:r>
            <a:r>
              <a:rPr lang="en-US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</a:t>
            </a:r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для дальнейшей перепродажи</a:t>
            </a:r>
          </a:p>
          <a:p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Списание в случае утери или порчи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Экспорт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Продажа по образцам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D1A62B-CA6E-7E41-8856-6B6B8EC5B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131347"/>
            <a:ext cx="4997004" cy="49970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AFB2BA3-3357-CF49-8AEA-A762CEC72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34" y="2771300"/>
            <a:ext cx="360000" cy="36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05B9FF-7018-E649-966F-B0C4AC4B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34" y="3670460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E19F73A-7D0F-024A-B58E-C8893304F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34" y="4280060"/>
            <a:ext cx="360000" cy="3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9034099-D2B2-9A40-9AE6-9FC5A9EB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34" y="4874420"/>
            <a:ext cx="360000" cy="360000"/>
          </a:xfrm>
          <a:prstGeom prst="rect">
            <a:avLst/>
          </a:prstGeom>
        </p:spPr>
      </p:pic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8E3C94D-9BF3-964D-A32E-4D9AD6458BB3}"/>
              </a:ext>
            </a:extLst>
          </p:cNvPr>
          <p:cNvSpPr/>
          <p:nvPr/>
        </p:nvSpPr>
        <p:spPr>
          <a:xfrm>
            <a:off x="6096000" y="360000"/>
            <a:ext cx="5288280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Вывод из оборота другие причины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F6A83E-0384-4739-A6F8-F46D9356DC44}"/>
              </a:ext>
            </a:extLst>
          </p:cNvPr>
          <p:cNvSpPr txBox="1"/>
          <p:nvPr/>
        </p:nvSpPr>
        <p:spPr>
          <a:xfrm>
            <a:off x="1779594" y="2206033"/>
            <a:ext cx="41991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Просканировать код каждой единицы товара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Проверить печать в чеке кода маркированной продукции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Проверить отправку в ОФД кода маркированной продукции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Проверить в ЛК ГИС МТ отображение чека 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BEF5786-167A-884A-98E9-6C73070A2072}"/>
              </a:ext>
            </a:extLst>
          </p:cNvPr>
          <p:cNvSpPr/>
          <p:nvPr/>
        </p:nvSpPr>
        <p:spPr>
          <a:xfrm>
            <a:off x="676800" y="360000"/>
            <a:ext cx="5301944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Вывод из оборота</a:t>
            </a:r>
            <a:endParaRPr lang="en-US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розничной продаже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016359-F99D-F948-8FD6-E64564AEC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744" y="507317"/>
            <a:ext cx="5668192" cy="566819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E3961B-9089-DE41-B2E0-021809A7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94" y="2206033"/>
            <a:ext cx="360000" cy="36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31758D-E617-B54D-90A0-A3FBD4D4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94" y="3161413"/>
            <a:ext cx="360000" cy="36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7CCC27-9A63-1D41-8584-D2B9865AD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94" y="4053926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0E284C-7B3A-D842-AE53-CDABA4270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94" y="496167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3CAF4FC7-F257-D14D-8E68-19CF7518BD97}"/>
              </a:ext>
            </a:extLst>
          </p:cNvPr>
          <p:cNvSpPr/>
          <p:nvPr/>
        </p:nvSpPr>
        <p:spPr>
          <a:xfrm>
            <a:off x="676800" y="360000"/>
            <a:ext cx="10707480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Вывод из оборота при продаже через интернет-магазин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9753AE-8F5E-3740-8812-C2548505D2FD}"/>
              </a:ext>
            </a:extLst>
          </p:cNvPr>
          <p:cNvSpPr/>
          <p:nvPr/>
        </p:nvSpPr>
        <p:spPr>
          <a:xfrm>
            <a:off x="6629400" y="2364845"/>
            <a:ext cx="4754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Подача сведений в ГИС МТ </a:t>
            </a: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передаче службе доставки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Выбытие по отгрузке службе доставки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Выбытие при доставке конечному </a:t>
            </a: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получателю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Присутствие КМ при выбытии товара обязательно в кассовом чеке согласно действующему ФЗ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BA69DF8-4037-FB42-8FF6-9A9ECB00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00" y="2362947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21827E7-B4F1-8543-8B13-CE97E036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00" y="3272513"/>
            <a:ext cx="360000" cy="3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048F7F1-B50D-7A47-8600-3383237F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00" y="3922833"/>
            <a:ext cx="360000" cy="36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6BF099-7C9D-244E-953F-4541E37BA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00" y="4823257"/>
            <a:ext cx="360000" cy="360000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8DE47282-AD43-1142-857A-409EF37C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33" y="2362947"/>
            <a:ext cx="4360668" cy="33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1F10C27-769F-5345-B836-A04DCFBE614C}"/>
              </a:ext>
            </a:extLst>
          </p:cNvPr>
          <p:cNvSpPr/>
          <p:nvPr/>
        </p:nvSpPr>
        <p:spPr>
          <a:xfrm>
            <a:off x="676800" y="360000"/>
            <a:ext cx="6132368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Возврат товара и </a:t>
            </a:r>
            <a:r>
              <a:rPr lang="ru-RU" sz="24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перемаркировка</a:t>
            </a:r>
            <a:endParaRPr lang="ru-PT" sz="2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5C55685-EA0C-464F-AC38-DA4642AEA7E7}"/>
              </a:ext>
            </a:extLst>
          </p:cNvPr>
          <p:cNvSpPr/>
          <p:nvPr/>
        </p:nvSpPr>
        <p:spPr>
          <a:xfrm>
            <a:off x="1341120" y="2364845"/>
            <a:ext cx="4754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Оформление возврата с покупателем документально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Сканирование этикетки и повторный ввод товара в оборот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Перемаркировка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если этикетка </a:t>
            </a: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читается/утеряна</a:t>
            </a:r>
          </a:p>
          <a:p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Внесение изменений в 860 ППР, </a:t>
            </a:r>
          </a:p>
          <a:p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sz="20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перемаркировке</a:t>
            </a:r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2A4FF9-81E7-CB47-B680-681EADD4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0" y="2401584"/>
            <a:ext cx="360000" cy="36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A6925D2-F39D-E547-ABF3-96DBA12C7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0" y="3298271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9095637-51BC-D64E-B574-4C3EA22A4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0" y="4231926"/>
            <a:ext cx="360000" cy="3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4B2C0A-9682-3E42-BD0C-5B298442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0" y="5145230"/>
            <a:ext cx="360000" cy="36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A679105F-69CF-0C42-8C9D-40009BCFB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168" y="1468192"/>
            <a:ext cx="4607774" cy="46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утренний, держит, рука&#10;&#10;Автоматически созданное описание">
            <a:extLst>
              <a:ext uri="{FF2B5EF4-FFF2-40B4-BE49-F238E27FC236}">
                <a16:creationId xmlns:a16="http://schemas.microsoft.com/office/drawing/2014/main" id="{E5446474-42D2-2E49-A4B4-7D6C218A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082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5C8CA87-AF8B-8549-AA45-043A0540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702" y="5406900"/>
            <a:ext cx="1800000" cy="540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F9DA059-1991-0D44-AF43-3CDA4637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5406900"/>
            <a:ext cx="1800000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AEAF02-D638-7244-B5F5-FF05609DF1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2656" y="3980124"/>
            <a:ext cx="1054688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F7E43-C661-A041-A21F-B1F76C6436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8988" y="3961612"/>
            <a:ext cx="1071429" cy="1080000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F16881D-776E-E54A-A6A0-DCF911987BEB}"/>
              </a:ext>
            </a:extLst>
          </p:cNvPr>
          <p:cNvSpPr/>
          <p:nvPr/>
        </p:nvSpPr>
        <p:spPr>
          <a:xfrm>
            <a:off x="675039" y="699679"/>
            <a:ext cx="3416300" cy="119008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Общественный 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контроль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0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5A9161E9-85CC-714F-958F-A3E448F24785}"/>
              </a:ext>
            </a:extLst>
          </p:cNvPr>
          <p:cNvSpPr/>
          <p:nvPr/>
        </p:nvSpPr>
        <p:spPr>
          <a:xfrm>
            <a:off x="1617679" y="699679"/>
            <a:ext cx="8956641" cy="1440000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будет если я буду продавать с 1 июля 2020 года </a:t>
            </a:r>
            <a:endParaRPr lang="en-US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маркированные обувные товары?</a:t>
            </a:r>
            <a:endParaRPr lang="ru-PT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Скругленный прямоугольник 94">
            <a:extLst>
              <a:ext uri="{FF2B5EF4-FFF2-40B4-BE49-F238E27FC236}">
                <a16:creationId xmlns:a16="http://schemas.microsoft.com/office/drawing/2014/main" id="{27453F61-01A3-455D-8E3C-45C526A04CBA}"/>
              </a:ext>
            </a:extLst>
          </p:cNvPr>
          <p:cNvSpPr/>
          <p:nvPr/>
        </p:nvSpPr>
        <p:spPr>
          <a:xfrm>
            <a:off x="1617679" y="2709000"/>
            <a:ext cx="8956641" cy="1440000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будет если я приобрету не маркированные обувные товары после 1 июля 2020 года?</a:t>
            </a:r>
            <a:endParaRPr lang="ru-PT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Скругленный прямоугольник 94">
            <a:extLst>
              <a:ext uri="{FF2B5EF4-FFF2-40B4-BE49-F238E27FC236}">
                <a16:creationId xmlns:a16="http://schemas.microsoft.com/office/drawing/2014/main" id="{06D14FC1-B4BD-4DE3-91C7-F53553EB1CBC}"/>
              </a:ext>
            </a:extLst>
          </p:cNvPr>
          <p:cNvSpPr/>
          <p:nvPr/>
        </p:nvSpPr>
        <p:spPr>
          <a:xfrm>
            <a:off x="1617679" y="4718321"/>
            <a:ext cx="8956641" cy="1440000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будет если я не подам сведения в систему Честного знака о маркированных обувных товарах после 1 июля 2020 года?</a:t>
            </a:r>
            <a:endParaRPr lang="ru-PT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09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легки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D4FC208-203B-F045-ABCC-E3439E30E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028" y="3069000"/>
            <a:ext cx="1800000" cy="1800000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0CD422A-FB21-A848-956D-EA2BFF8F0F5E}"/>
              </a:ext>
            </a:extLst>
          </p:cNvPr>
          <p:cNvSpPr/>
          <p:nvPr/>
        </p:nvSpPr>
        <p:spPr>
          <a:xfrm>
            <a:off x="676800" y="360000"/>
            <a:ext cx="10707480" cy="8744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fontAlgn="base"/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Статья 15.12 Кодекса РФ об административных правонарушениях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DBBD6A-B14B-C642-8326-4E4E7C5F81FC}"/>
              </a:ext>
            </a:extLst>
          </p:cNvPr>
          <p:cNvSpPr/>
          <p:nvPr/>
        </p:nvSpPr>
        <p:spPr>
          <a:xfrm>
            <a:off x="807720" y="1769612"/>
            <a:ext cx="9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случае производства или продажи товаров, в отношении которых установлены требования по маркировке, без соответствующей маркировки, а также с нарушением установленного порядка нанесения такой маркировки предусмотрены штрафы: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F6A83E-0384-4739-A6F8-F46D9356DC44}"/>
              </a:ext>
            </a:extLst>
          </p:cNvPr>
          <p:cNvSpPr txBox="1"/>
          <p:nvPr/>
        </p:nvSpPr>
        <p:spPr>
          <a:xfrm>
            <a:off x="676800" y="5245058"/>
            <a:ext cx="317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buClr>
                <a:srgbClr val="595959"/>
              </a:buClr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 граждан —  2 000–4 000 рублей </a:t>
            </a:r>
            <a:b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 конфискацией предметов</a:t>
            </a:r>
            <a:endParaRPr lang="en-US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base">
              <a:buClr>
                <a:srgbClr val="595959"/>
              </a:buClr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административного правонарушения;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9DE1D-1FEE-7642-B71B-81CBA29E239F}"/>
              </a:ext>
            </a:extLst>
          </p:cNvPr>
          <p:cNvSpPr txBox="1"/>
          <p:nvPr/>
        </p:nvSpPr>
        <p:spPr>
          <a:xfrm>
            <a:off x="4444288" y="5245058"/>
            <a:ext cx="317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buClr>
                <a:srgbClr val="595959"/>
              </a:buClr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 юридических лиц — 50 000–300 000 рублей с конфискацией предметов административного правонарушения;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6A1B4-7291-264A-BA35-683934C161FD}"/>
              </a:ext>
            </a:extLst>
          </p:cNvPr>
          <p:cNvSpPr txBox="1"/>
          <p:nvPr/>
        </p:nvSpPr>
        <p:spPr>
          <a:xfrm>
            <a:off x="8211776" y="5245058"/>
            <a:ext cx="317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buClr>
                <a:srgbClr val="595959"/>
              </a:buClr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 должностных лиц —  5 000–10 000 рублей с конфискацией предметов административного правонарушения.</a:t>
            </a:r>
          </a:p>
        </p:txBody>
      </p:sp>
      <p:pic>
        <p:nvPicPr>
          <p:cNvPr id="6" name="Рисунок 5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77C588F-96FA-E341-82D0-FDD46607F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028" y="4149000"/>
            <a:ext cx="720000" cy="720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и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B7B1FF2-945F-FE4A-9B28-6E1CCD3FE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00" y="3069000"/>
            <a:ext cx="1800000" cy="1800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легки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B5C22F5-E530-E646-9432-31A4FD28B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052" y="3069000"/>
            <a:ext cx="1800000" cy="1800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659780C-A939-2745-B202-8306D50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000" y="4149000"/>
            <a:ext cx="720000" cy="720000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9C88597-E3C6-F149-8917-78578A6320B4}"/>
              </a:ext>
            </a:extLst>
          </p:cNvPr>
          <p:cNvCxnSpPr>
            <a:cxnSpLocks/>
          </p:cNvCxnSpPr>
          <p:nvPr/>
        </p:nvCxnSpPr>
        <p:spPr>
          <a:xfrm flipH="1">
            <a:off x="853192" y="5044044"/>
            <a:ext cx="2996112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BA014E7-2323-5144-8B7B-3A7965A5A30F}"/>
              </a:ext>
            </a:extLst>
          </p:cNvPr>
          <p:cNvCxnSpPr>
            <a:cxnSpLocks/>
          </p:cNvCxnSpPr>
          <p:nvPr/>
        </p:nvCxnSpPr>
        <p:spPr>
          <a:xfrm flipH="1">
            <a:off x="4597944" y="5044044"/>
            <a:ext cx="2996112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667FC5C-1657-8A4A-8D1B-49442CF50B92}"/>
              </a:ext>
            </a:extLst>
          </p:cNvPr>
          <p:cNvCxnSpPr>
            <a:cxnSpLocks/>
          </p:cNvCxnSpPr>
          <p:nvPr/>
        </p:nvCxnSpPr>
        <p:spPr>
          <a:xfrm flipH="1">
            <a:off x="8299972" y="5044044"/>
            <a:ext cx="2996112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3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6FB0A5B0-9B6A-AA41-AEB8-D92A624A9F96}"/>
              </a:ext>
            </a:extLst>
          </p:cNvPr>
          <p:cNvSpPr txBox="1"/>
          <p:nvPr/>
        </p:nvSpPr>
        <p:spPr>
          <a:xfrm>
            <a:off x="7071616" y="4851708"/>
            <a:ext cx="4600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Регулярные обучающие вебинары на сайте </a:t>
            </a:r>
          </a:p>
          <a:p>
            <a:r>
              <a:rPr lang="ru-RU" sz="1400" b="1" u="sng" dirty="0" err="1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ЧестныйЗНАК.рф</a:t>
            </a:r>
            <a:endParaRPr lang="ru-RU" sz="1400" b="1" u="sng" dirty="0">
              <a:solidFill>
                <a:srgbClr val="7E7E7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b="1" dirty="0">
              <a:solidFill>
                <a:srgbClr val="7E7E7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Раздел мероприятия </a:t>
            </a:r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расписания вебинаров</a:t>
            </a:r>
          </a:p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Записи мероприятий в разделе мероприятия </a:t>
            </a:r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видеоархив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BC16AD-5571-8247-9958-6DBEA1092F1A}"/>
              </a:ext>
            </a:extLst>
          </p:cNvPr>
          <p:cNvSpPr txBox="1"/>
          <p:nvPr/>
        </p:nvSpPr>
        <p:spPr>
          <a:xfrm>
            <a:off x="7071616" y="2118049"/>
            <a:ext cx="4730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новости маркировки в режиме реального</a:t>
            </a:r>
          </a:p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времени в канале телеграмм</a:t>
            </a:r>
          </a:p>
          <a:p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https://t.me/crptbreaking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F7CC8A-CA17-DF42-8C37-A594269EE51F}"/>
              </a:ext>
            </a:extLst>
          </p:cNvPr>
          <p:cNvSpPr txBox="1"/>
          <p:nvPr/>
        </p:nvSpPr>
        <p:spPr>
          <a:xfrm>
            <a:off x="7057478" y="3107575"/>
            <a:ext cx="460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Видео-инструкции и опыт участников</a:t>
            </a:r>
          </a:p>
          <a:p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канале </a:t>
            </a:r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YouTube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ЧестныйЗНАК</a:t>
            </a:r>
            <a:endParaRPr lang="ru-RU" sz="1100" b="1" dirty="0">
              <a:solidFill>
                <a:srgbClr val="7E7E7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91CFBB-3D1A-E942-B4F2-1E8028C3B148}"/>
              </a:ext>
            </a:extLst>
          </p:cNvPr>
          <p:cNvSpPr txBox="1"/>
          <p:nvPr/>
        </p:nvSpPr>
        <p:spPr>
          <a:xfrm>
            <a:off x="1629445" y="3107575"/>
            <a:ext cx="460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 позвоните по телефону</a:t>
            </a:r>
          </a:p>
          <a:p>
            <a:r>
              <a:rPr lang="fi-FI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(800) 222-15-23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66992E-4DFD-C042-A069-209911403CB5}"/>
              </a:ext>
            </a:extLst>
          </p:cNvPr>
          <p:cNvSpPr txBox="1"/>
          <p:nvPr/>
        </p:nvSpPr>
        <p:spPr>
          <a:xfrm>
            <a:off x="1629445" y="2225771"/>
            <a:ext cx="460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 можете написать нам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почте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u="sng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support@crpt.ru</a:t>
            </a:r>
            <a:endParaRPr lang="ru-RU" sz="1400" b="1" u="sng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046A59-47DF-BD49-9B21-7FAA3B39E432}"/>
              </a:ext>
            </a:extLst>
          </p:cNvPr>
          <p:cNvSpPr txBox="1"/>
          <p:nvPr/>
        </p:nvSpPr>
        <p:spPr>
          <a:xfrm>
            <a:off x="1637160" y="5785383"/>
            <a:ext cx="46000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https://vk.com/crptec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ru-RU" sz="1100" b="1" dirty="0">
              <a:solidFill>
                <a:srgbClr val="7E7E7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7255E8-CA71-B441-9754-546063E74BEF}"/>
              </a:ext>
            </a:extLst>
          </p:cNvPr>
          <p:cNvSpPr txBox="1"/>
          <p:nvPr/>
        </p:nvSpPr>
        <p:spPr>
          <a:xfrm>
            <a:off x="579227" y="4078296"/>
            <a:ext cx="4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 можете узнать самые горячие новости</a:t>
            </a:r>
          </a:p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задать вопросы в наших </a:t>
            </a:r>
            <a:r>
              <a:rPr lang="ru-RU" sz="14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соц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иальных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сетях</a:t>
            </a:r>
            <a:endParaRPr lang="ru-RU" sz="11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3D5C47-40BE-A843-A255-D34C83C913A8}"/>
              </a:ext>
            </a:extLst>
          </p:cNvPr>
          <p:cNvSpPr txBox="1"/>
          <p:nvPr/>
        </p:nvSpPr>
        <p:spPr>
          <a:xfrm>
            <a:off x="1637160" y="4942227"/>
            <a:ext cx="460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https://www.facebook.com/crpt.ru/</a:t>
            </a:r>
            <a:r>
              <a:rPr lang="ru-RU" sz="1400" b="1" dirty="0">
                <a:solidFill>
                  <a:srgbClr val="7E7E7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i-FI" sz="1400" b="1" dirty="0">
              <a:solidFill>
                <a:srgbClr val="7E7E7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Скругленный прямоугольник 58">
            <a:extLst>
              <a:ext uri="{FF2B5EF4-FFF2-40B4-BE49-F238E27FC236}">
                <a16:creationId xmlns:a16="http://schemas.microsoft.com/office/drawing/2014/main" id="{CD298B0D-DD0D-B240-96AB-1EBF85CB4E3C}"/>
              </a:ext>
            </a:extLst>
          </p:cNvPr>
          <p:cNvSpPr/>
          <p:nvPr/>
        </p:nvSpPr>
        <p:spPr>
          <a:xfrm>
            <a:off x="675039" y="430171"/>
            <a:ext cx="9171605" cy="115249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на связи всегда: прямая связь с экспертами, ответы на вопросы онлайн</a:t>
            </a:r>
          </a:p>
        </p:txBody>
      </p:sp>
      <p:pic>
        <p:nvPicPr>
          <p:cNvPr id="52" name="Picture 44">
            <a:extLst>
              <a:ext uri="{FF2B5EF4-FFF2-40B4-BE49-F238E27FC236}">
                <a16:creationId xmlns:a16="http://schemas.microsoft.com/office/drawing/2014/main" id="{6D554563-0837-894E-AA72-4D69BFCF1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86" y="3018659"/>
            <a:ext cx="720000" cy="701053"/>
          </a:xfrm>
          <a:prstGeom prst="rect">
            <a:avLst/>
          </a:prstGeom>
        </p:spPr>
      </p:pic>
      <p:pic>
        <p:nvPicPr>
          <p:cNvPr id="53" name="Picture 45">
            <a:extLst>
              <a:ext uri="{FF2B5EF4-FFF2-40B4-BE49-F238E27FC236}">
                <a16:creationId xmlns:a16="http://schemas.microsoft.com/office/drawing/2014/main" id="{81D42D2A-FA0A-214A-B01F-8C682B8BDB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86" y="2136855"/>
            <a:ext cx="720000" cy="701053"/>
          </a:xfrm>
          <a:prstGeom prst="rect">
            <a:avLst/>
          </a:prstGeom>
        </p:spPr>
      </p:pic>
      <p:pic>
        <p:nvPicPr>
          <p:cNvPr id="54" name="Picture 46">
            <a:extLst>
              <a:ext uri="{FF2B5EF4-FFF2-40B4-BE49-F238E27FC236}">
                <a16:creationId xmlns:a16="http://schemas.microsoft.com/office/drawing/2014/main" id="{38CBD917-188D-BD42-A78D-15219CD5B5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876" y="3018658"/>
            <a:ext cx="720000" cy="701053"/>
          </a:xfrm>
          <a:prstGeom prst="rect">
            <a:avLst/>
          </a:prstGeom>
        </p:spPr>
      </p:pic>
      <p:pic>
        <p:nvPicPr>
          <p:cNvPr id="55" name="Picture 47">
            <a:extLst>
              <a:ext uri="{FF2B5EF4-FFF2-40B4-BE49-F238E27FC236}">
                <a16:creationId xmlns:a16="http://schemas.microsoft.com/office/drawing/2014/main" id="{B058E385-77F6-4A47-838B-D14BD49BF8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876" y="2136855"/>
            <a:ext cx="720000" cy="701053"/>
          </a:xfrm>
          <a:prstGeom prst="rect">
            <a:avLst/>
          </a:prstGeom>
        </p:spPr>
      </p:pic>
      <p:pic>
        <p:nvPicPr>
          <p:cNvPr id="56" name="Picture 48">
            <a:extLst>
              <a:ext uri="{FF2B5EF4-FFF2-40B4-BE49-F238E27FC236}">
                <a16:creationId xmlns:a16="http://schemas.microsoft.com/office/drawing/2014/main" id="{4B22654D-FFEA-7048-8A1F-063D44C70F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39" y="4757721"/>
            <a:ext cx="720000" cy="701053"/>
          </a:xfrm>
          <a:prstGeom prst="rect">
            <a:avLst/>
          </a:prstGeom>
        </p:spPr>
      </p:pic>
      <p:pic>
        <p:nvPicPr>
          <p:cNvPr id="73" name="Picture 49">
            <a:extLst>
              <a:ext uri="{FF2B5EF4-FFF2-40B4-BE49-F238E27FC236}">
                <a16:creationId xmlns:a16="http://schemas.microsoft.com/office/drawing/2014/main" id="{A2E6CF71-401F-9146-9572-E2D52103EC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86" y="5614979"/>
            <a:ext cx="720000" cy="70105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1FA1761-F113-D64A-BCCD-21357CCA2A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5034" y="4774706"/>
            <a:ext cx="778374" cy="15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10DFA20F-8371-924B-BCA8-956FCD6BD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783" y="877618"/>
            <a:ext cx="5483538" cy="54835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3847B9-CB05-416B-BA71-F8A1599EDA75}"/>
              </a:ext>
            </a:extLst>
          </p:cNvPr>
          <p:cNvSpPr/>
          <p:nvPr/>
        </p:nvSpPr>
        <p:spPr>
          <a:xfrm>
            <a:off x="1176707" y="2142059"/>
            <a:ext cx="58500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 вас технические вопросы, на которые не можете найти ответа?</a:t>
            </a:r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Технические вопросы с партнерскими решениями </a:t>
            </a:r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программным обеспечением?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EFB3F94-E583-4684-82FA-672493482350}"/>
              </a:ext>
            </a:extLst>
          </p:cNvPr>
          <p:cNvSpPr/>
          <p:nvPr/>
        </p:nvSpPr>
        <p:spPr>
          <a:xfrm>
            <a:off x="676800" y="4045589"/>
            <a:ext cx="62100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Теперь вы можете написать напрямую мне</a:t>
            </a:r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почтовый ящик – </a:t>
            </a:r>
            <a:r>
              <a:rPr lang="en-US" b="1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AleksandrDolgiev@crpt.ru</a:t>
            </a:r>
          </a:p>
          <a:p>
            <a:pPr fontAlgn="base"/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Обязательно пришлите номер обращения в службу технической поддержки, опишите технический вопрос связанный с работой Честного Знака или партнерского решения, мы обязательно поможем Вам.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4FA9BB35-5082-D348-8F62-1568FB2F62B6}"/>
              </a:ext>
            </a:extLst>
          </p:cNvPr>
          <p:cNvSpPr/>
          <p:nvPr/>
        </p:nvSpPr>
        <p:spPr>
          <a:xfrm>
            <a:off x="676800" y="359999"/>
            <a:ext cx="6350000" cy="11339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6 недель до старта обязательной маркировки обуви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7A4C59-F54C-1A41-A99A-25C0C24C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7" y="2142059"/>
            <a:ext cx="360000" cy="3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A654BA-9551-1544-BB49-A46370480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7" y="29663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5E502C-5A90-8045-8A7B-EBDFBDF7BD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2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355D07-461E-FC4E-BC22-D57E66B8E6DA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DD9F34-1121-994A-9010-3AEA45D746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90" y="5015463"/>
            <a:ext cx="3920996" cy="73356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093A896-B72B-1749-AF03-2D6D117F244A}"/>
              </a:ext>
            </a:extLst>
          </p:cNvPr>
          <p:cNvSpPr/>
          <p:nvPr/>
        </p:nvSpPr>
        <p:spPr>
          <a:xfrm>
            <a:off x="836567" y="3504339"/>
            <a:ext cx="290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9852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8 800 222 1523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en-GB" u="sng" dirty="0" err="1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support@crpt.ru</a:t>
            </a:r>
            <a:endParaRPr lang="ru-RU" u="sng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43BFC87-BC7A-A140-8473-D318655C14EE}"/>
              </a:ext>
            </a:extLst>
          </p:cNvPr>
          <p:cNvSpPr txBox="1">
            <a:spLocks/>
          </p:cNvSpPr>
          <p:nvPr/>
        </p:nvSpPr>
        <p:spPr>
          <a:xfrm>
            <a:off x="734677" y="546566"/>
            <a:ext cx="4556990" cy="737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</a:t>
            </a:r>
          </a:p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ВНИМАНИЕ!</a:t>
            </a: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794D914-E32A-824F-8A06-0C571F35E9B3}"/>
              </a:ext>
            </a:extLst>
          </p:cNvPr>
          <p:cNvCxnSpPr>
            <a:cxnSpLocks/>
          </p:cNvCxnSpPr>
          <p:nvPr/>
        </p:nvCxnSpPr>
        <p:spPr>
          <a:xfrm flipH="1">
            <a:off x="836567" y="1358553"/>
            <a:ext cx="2366655" cy="0"/>
          </a:xfrm>
          <a:prstGeom prst="line">
            <a:avLst/>
          </a:prstGeom>
          <a:ln w="41275">
            <a:solidFill>
              <a:srgbClr val="EA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3669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E2C4F4C-63A1-3647-84B8-944CDB2A9D0A}"/>
              </a:ext>
            </a:extLst>
          </p:cNvPr>
          <p:cNvSpPr/>
          <p:nvPr/>
        </p:nvSpPr>
        <p:spPr>
          <a:xfrm>
            <a:off x="825900" y="521150"/>
            <a:ext cx="4838052" cy="886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7A9F58F-49CF-B141-9FDC-839C7E1670EB}"/>
              </a:ext>
            </a:extLst>
          </p:cNvPr>
          <p:cNvSpPr txBox="1">
            <a:spLocks/>
          </p:cNvSpPr>
          <p:nvPr/>
        </p:nvSpPr>
        <p:spPr>
          <a:xfrm>
            <a:off x="838681" y="516092"/>
            <a:ext cx="4825271" cy="88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39852">
              <a:lnSpc>
                <a:spcPct val="100000"/>
              </a:lnSpc>
            </a:pPr>
            <a:r>
              <a:rPr lang="ru-RU" sz="28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Система и пользователи</a:t>
            </a:r>
            <a:endParaRPr lang="en-US" sz="2800" dirty="0">
              <a:solidFill>
                <a:srgbClr val="695F5F"/>
              </a:solidFill>
              <a:latin typeface="PT Sans Caption" pitchFamily="34" charset="-52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D730D61-770A-0042-96F0-AFE9D8D2C200}"/>
              </a:ext>
            </a:extLst>
          </p:cNvPr>
          <p:cNvSpPr txBox="1">
            <a:spLocks/>
          </p:cNvSpPr>
          <p:nvPr/>
        </p:nvSpPr>
        <p:spPr>
          <a:xfrm>
            <a:off x="802820" y="5480030"/>
            <a:ext cx="4968552" cy="872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Работать с Честным </a:t>
            </a:r>
            <a:r>
              <a:rPr lang="ru-RU" sz="1100" b="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ЗНАКом</a:t>
            </a: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можно через </a:t>
            </a:r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интуитивно-понятный </a:t>
            </a:r>
            <a:r>
              <a:rPr lang="en-US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web-</a:t>
            </a:r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интерфейс</a:t>
            </a: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без установки дополнительных программ. </a:t>
            </a:r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операции</a:t>
            </a: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от описания товаров и заказа кодов, до отправки сведений о продаже </a:t>
            </a:r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можно выполнять в личном кабинете системы.</a:t>
            </a:r>
            <a:endParaRPr lang="en-US" sz="11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E5F27AC-B305-A340-94D0-9B7E4B57C46D}"/>
              </a:ext>
            </a:extLst>
          </p:cNvPr>
          <p:cNvCxnSpPr>
            <a:cxnSpLocks/>
          </p:cNvCxnSpPr>
          <p:nvPr/>
        </p:nvCxnSpPr>
        <p:spPr>
          <a:xfrm>
            <a:off x="887444" y="5312679"/>
            <a:ext cx="92491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704AC3A2-0162-4C41-ACC9-8B88E9C1E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15" y="4508805"/>
            <a:ext cx="941246" cy="711013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332FE95-E8EF-0244-8B8D-4D6AA6433696}"/>
              </a:ext>
            </a:extLst>
          </p:cNvPr>
          <p:cNvGrpSpPr/>
          <p:nvPr/>
        </p:nvGrpSpPr>
        <p:grpSpPr>
          <a:xfrm>
            <a:off x="838681" y="2559344"/>
            <a:ext cx="5289885" cy="1578785"/>
            <a:chOff x="6600057" y="4775654"/>
            <a:chExt cx="5289885" cy="1578785"/>
          </a:xfrm>
        </p:grpSpPr>
        <p:sp>
          <p:nvSpPr>
            <p:cNvPr id="25" name="Заголовок 1">
              <a:extLst>
                <a:ext uri="{FF2B5EF4-FFF2-40B4-BE49-F238E27FC236}">
                  <a16:creationId xmlns:a16="http://schemas.microsoft.com/office/drawing/2014/main" id="{17A37FB2-C9AD-3143-B5D8-0C91FC3A4979}"/>
                </a:ext>
              </a:extLst>
            </p:cNvPr>
            <p:cNvSpPr txBox="1">
              <a:spLocks/>
            </p:cNvSpPr>
            <p:nvPr/>
          </p:nvSpPr>
          <p:spPr>
            <a:xfrm>
              <a:off x="6600057" y="5711094"/>
              <a:ext cx="5289885" cy="6433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839852">
                <a:lnSpc>
                  <a:spcPct val="100000"/>
                </a:lnSpc>
              </a:pPr>
              <a:r>
                <a:rPr lang="ru-RU" sz="1100" b="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Система максимально </a:t>
              </a:r>
              <a:r>
                <a:rPr lang="ru-RU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использует уже существующую цифровую инфраструктуру бизнеса и государства</a:t>
              </a:r>
              <a:r>
                <a:rPr lang="ru-RU" sz="1100" b="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 онлайн-кассы, электронная подпись и прочее.</a:t>
              </a:r>
              <a:endParaRPr lang="en-US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F37B9423-9B47-0E49-BB0A-53EEA7B7B278}"/>
                </a:ext>
              </a:extLst>
            </p:cNvPr>
            <p:cNvCxnSpPr>
              <a:cxnSpLocks/>
            </p:cNvCxnSpPr>
            <p:nvPr/>
          </p:nvCxnSpPr>
          <p:spPr>
            <a:xfrm>
              <a:off x="6668351" y="5582678"/>
              <a:ext cx="941246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Рисунок 26" descr="Изображение выглядит как объект, знак&#10;&#10;Автоматически созданное описание">
              <a:extLst>
                <a:ext uri="{FF2B5EF4-FFF2-40B4-BE49-F238E27FC236}">
                  <a16:creationId xmlns:a16="http://schemas.microsoft.com/office/drawing/2014/main" id="{30E40908-9271-1A48-8448-FE4F30FAB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72264" y="4775654"/>
              <a:ext cx="937333" cy="708057"/>
            </a:xfrm>
            <a:prstGeom prst="rect">
              <a:avLst/>
            </a:prstGeom>
          </p:spPr>
        </p:pic>
      </p:grp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F8F17796-DD21-4142-A199-329A834A2FDC}"/>
              </a:ext>
            </a:extLst>
          </p:cNvPr>
          <p:cNvSpPr txBox="1">
            <a:spLocks/>
          </p:cNvSpPr>
          <p:nvPr/>
        </p:nvSpPr>
        <p:spPr>
          <a:xfrm>
            <a:off x="6668352" y="3523537"/>
            <a:ext cx="5289885" cy="83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Запущена функция бесплатного электронного документооборота ЭДО </a:t>
            </a:r>
            <a:r>
              <a:rPr lang="ru-RU" sz="11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в развитие концепции, что маркировка не должна требовать дополнительных платных продуктов. </a:t>
            </a:r>
            <a:r>
              <a:rPr lang="ru-RU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Сервис бесплатный </a:t>
            </a: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решает насущную задачу малого бизнеса – передача товара между </a:t>
            </a:r>
            <a:r>
              <a:rPr lang="ru-RU" sz="1100" b="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юр.лицами</a:t>
            </a:r>
            <a:r>
              <a:rPr lang="ru-RU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100" b="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2002286-EB01-F54A-B45B-0896589124DE}"/>
              </a:ext>
            </a:extLst>
          </p:cNvPr>
          <p:cNvCxnSpPr>
            <a:cxnSpLocks/>
          </p:cNvCxnSpPr>
          <p:nvPr/>
        </p:nvCxnSpPr>
        <p:spPr>
          <a:xfrm>
            <a:off x="6769949" y="3354742"/>
            <a:ext cx="867808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8F00D5B2-A110-7646-881F-C59C67F35A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3860" y="2599727"/>
            <a:ext cx="863897" cy="653090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926C995-927D-6749-84E4-67958D423D96}"/>
              </a:ext>
            </a:extLst>
          </p:cNvPr>
          <p:cNvGrpSpPr/>
          <p:nvPr/>
        </p:nvGrpSpPr>
        <p:grpSpPr>
          <a:xfrm>
            <a:off x="6633514" y="4512532"/>
            <a:ext cx="4755666" cy="2072286"/>
            <a:chOff x="6600057" y="2515092"/>
            <a:chExt cx="4755666" cy="2072286"/>
          </a:xfrm>
        </p:grpSpPr>
        <p:sp>
          <p:nvSpPr>
            <p:cNvPr id="36" name="Заголовок 1">
              <a:extLst>
                <a:ext uri="{FF2B5EF4-FFF2-40B4-BE49-F238E27FC236}">
                  <a16:creationId xmlns:a16="http://schemas.microsoft.com/office/drawing/2014/main" id="{89D730C8-22AB-9343-88A0-56D4DD20C5A7}"/>
                </a:ext>
              </a:extLst>
            </p:cNvPr>
            <p:cNvSpPr txBox="1">
              <a:spLocks/>
            </p:cNvSpPr>
            <p:nvPr/>
          </p:nvSpPr>
          <p:spPr>
            <a:xfrm>
              <a:off x="6600057" y="3571332"/>
              <a:ext cx="4755666" cy="1016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839852">
                <a:lnSpc>
                  <a:spcPct val="100000"/>
                </a:lnSpc>
              </a:pPr>
              <a:r>
                <a:rPr lang="ru-RU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Честный ЗНАК работает </a:t>
              </a:r>
              <a:r>
                <a:rPr lang="ru-RU" sz="1100" b="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там, где работает бизнес, </a:t>
              </a:r>
              <a:r>
                <a:rPr lang="ru-RU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даже есть там нет интернета.</a:t>
              </a:r>
              <a:r>
                <a:rPr lang="ru-RU" sz="1100" b="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Для предпринимателей в труднодоступных районах без постоянного доступа к интернету был разработан </a:t>
              </a:r>
              <a:r>
                <a:rPr lang="ru-RU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специальный режим передачи данных</a:t>
              </a:r>
              <a:r>
                <a:rPr lang="ru-RU" sz="1100" b="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когда сведения о продажах можно выгрузить в файл и загружать его в личный кабинет системы раз в 30 дней, по аналогии с онлайн-кассами.</a:t>
              </a:r>
              <a:endParaRPr lang="en-US" sz="1100" b="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516748A7-AAF4-7144-A21B-1564409183D6}"/>
                </a:ext>
              </a:extLst>
            </p:cNvPr>
            <p:cNvCxnSpPr>
              <a:cxnSpLocks/>
            </p:cNvCxnSpPr>
            <p:nvPr/>
          </p:nvCxnSpPr>
          <p:spPr>
            <a:xfrm>
              <a:off x="6668352" y="3331915"/>
              <a:ext cx="867808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Рисунок 37" descr="Изображение выглядит как игрушка, стол, удаленный, 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902094EB-10B5-D94E-8521-D5FBF75FB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72263" y="2515092"/>
              <a:ext cx="937336" cy="732826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2F49DF-5FC0-4982-968C-1692F041B69B}"/>
              </a:ext>
            </a:extLst>
          </p:cNvPr>
          <p:cNvGrpSpPr/>
          <p:nvPr/>
        </p:nvGrpSpPr>
        <p:grpSpPr>
          <a:xfrm>
            <a:off x="6701809" y="747055"/>
            <a:ext cx="5289885" cy="1528417"/>
            <a:chOff x="738636" y="1031468"/>
            <a:chExt cx="5289885" cy="1528417"/>
          </a:xfrm>
        </p:grpSpPr>
        <p:sp>
          <p:nvSpPr>
            <p:cNvPr id="40" name="Заголовок 1">
              <a:extLst>
                <a:ext uri="{FF2B5EF4-FFF2-40B4-BE49-F238E27FC236}">
                  <a16:creationId xmlns:a16="http://schemas.microsoft.com/office/drawing/2014/main" id="{0FC1ED14-CB45-4825-9BD1-E0768DDA5B51}"/>
                </a:ext>
              </a:extLst>
            </p:cNvPr>
            <p:cNvSpPr txBox="1">
              <a:spLocks/>
            </p:cNvSpPr>
            <p:nvPr/>
          </p:nvSpPr>
          <p:spPr>
            <a:xfrm>
              <a:off x="738636" y="1762671"/>
              <a:ext cx="5289885" cy="7972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839852">
                <a:lnSpc>
                  <a:spcPct val="100000"/>
                </a:lnSpc>
              </a:pPr>
              <a:r>
                <a:rPr lang="ru-RU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Льготный тариф для вступления в </a:t>
              </a:r>
              <a:r>
                <a:rPr lang="en-US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GS1 </a:t>
              </a:r>
              <a:r>
                <a:rPr lang="ru-RU" sz="11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Рус – 3 000 рублей</a:t>
              </a:r>
              <a:endParaRPr lang="en-US" sz="11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D6D1E05-F436-4DC5-9758-57AF65962AC1}"/>
                </a:ext>
              </a:extLst>
            </p:cNvPr>
            <p:cNvCxnSpPr>
              <a:cxnSpLocks/>
            </p:cNvCxnSpPr>
            <p:nvPr/>
          </p:nvCxnSpPr>
          <p:spPr>
            <a:xfrm>
              <a:off x="811591" y="1858676"/>
              <a:ext cx="851243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Рисунок 41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B77BC748-9DF1-46EE-9E41-685E8783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2720" y="1031468"/>
              <a:ext cx="850114" cy="717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887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A0591A50-EE7D-A440-8E58-EF9140F1D4E6}"/>
              </a:ext>
            </a:extLst>
          </p:cNvPr>
          <p:cNvSpPr/>
          <p:nvPr/>
        </p:nvSpPr>
        <p:spPr>
          <a:xfrm>
            <a:off x="676800" y="360000"/>
            <a:ext cx="4899752" cy="117258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вопросы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ответы по маркировке</a:t>
            </a:r>
            <a:endParaRPr lang="en-US" sz="26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1D6F2-E2B2-BE4B-9CB1-9B6F55801487}"/>
              </a:ext>
            </a:extLst>
          </p:cNvPr>
          <p:cNvSpPr txBox="1"/>
          <p:nvPr/>
        </p:nvSpPr>
        <p:spPr>
          <a:xfrm>
            <a:off x="6833061" y="2173531"/>
            <a:ext cx="4998719" cy="37600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Куда наносить коды маркировки </a:t>
            </a:r>
            <a:endParaRPr lang="en-US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indent="-252000" fontAlgn="base"/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(обувь, </a:t>
            </a:r>
            <a:r>
              <a:rPr lang="ru-RU" b="1" dirty="0" err="1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легпром</a:t>
            </a: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)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Что такое комплекты и наборы в </a:t>
            </a:r>
            <a:r>
              <a:rPr lang="ru-RU" b="1" dirty="0" err="1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легпроме</a:t>
            </a: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?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Импорт маркированных товаров </a:t>
            </a:r>
            <a:endParaRPr lang="en-US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indent="-252000" fontAlgn="base"/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с 1 июля 2020 года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ЭДО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Интернет-торговля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Возвраты и </a:t>
            </a:r>
            <a:r>
              <a:rPr lang="ru-RU" b="1" dirty="0" err="1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перемаркировка</a:t>
            </a:r>
            <a:endParaRPr lang="ru-RU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Вывод из оборота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Технические вопросы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45AC2-FF4D-4249-BBED-7CD22FD3EE95}"/>
              </a:ext>
            </a:extLst>
          </p:cNvPr>
          <p:cNvSpPr txBox="1"/>
          <p:nvPr/>
        </p:nvSpPr>
        <p:spPr>
          <a:xfrm>
            <a:off x="919942" y="2173531"/>
            <a:ext cx="5392188" cy="38882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52000"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Сроки маркировки – будет ли перенос?</a:t>
            </a:r>
          </a:p>
          <a:p>
            <a:pPr marL="82800" indent="-252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Дорожная карта обувь</a:t>
            </a:r>
          </a:p>
          <a:p>
            <a:pPr marL="82800" indent="-252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Дорожная карта </a:t>
            </a:r>
            <a:r>
              <a:rPr lang="ru-RU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легпром</a:t>
            </a:r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52000"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Какие товары нужно маркировать в обуви</a:t>
            </a:r>
          </a:p>
          <a:p>
            <a:pPr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Какие товары нужно маркировать в легкой промышленности</a:t>
            </a:r>
          </a:p>
          <a:p>
            <a:pPr marL="252000"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Маркировка остатков обувь</a:t>
            </a:r>
            <a:endParaRPr lang="en-US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82800" indent="-252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Атрибуты для получения КМ</a:t>
            </a:r>
          </a:p>
          <a:p>
            <a:pPr marL="252000" indent="-252000" fontAlgn="base">
              <a:spcBef>
                <a:spcPts val="1000"/>
              </a:spcBef>
            </a:pPr>
            <a:r>
              <a:rPr lang="ru-RU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Маркировка остатков </a:t>
            </a:r>
            <a:r>
              <a:rPr lang="ru-RU" b="1" dirty="0" err="1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легпром</a:t>
            </a:r>
            <a:endParaRPr lang="en-US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82800" indent="-252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Атрибуты для получения КМ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8C1E9D9-D841-EF43-AC60-435D2EA2C316}"/>
              </a:ext>
            </a:extLst>
          </p:cNvPr>
          <p:cNvSpPr/>
          <p:nvPr/>
        </p:nvSpPr>
        <p:spPr>
          <a:xfrm>
            <a:off x="559942" y="21735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07993EC-7A93-D04B-9C1D-D56586B59621}"/>
              </a:ext>
            </a:extLst>
          </p:cNvPr>
          <p:cNvSpPr/>
          <p:nvPr/>
        </p:nvSpPr>
        <p:spPr>
          <a:xfrm>
            <a:off x="6473061" y="21735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80023C7-70FC-EC48-B647-44F4D76757A3}"/>
              </a:ext>
            </a:extLst>
          </p:cNvPr>
          <p:cNvSpPr/>
          <p:nvPr/>
        </p:nvSpPr>
        <p:spPr>
          <a:xfrm>
            <a:off x="6473061" y="28664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7F5546-CF86-2741-923C-FCCAF56EBAB0}"/>
              </a:ext>
            </a:extLst>
          </p:cNvPr>
          <p:cNvSpPr/>
          <p:nvPr/>
        </p:nvSpPr>
        <p:spPr>
          <a:xfrm>
            <a:off x="6473061" y="3259227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A38CE7E-6252-0846-B865-F9154C095ADC}"/>
              </a:ext>
            </a:extLst>
          </p:cNvPr>
          <p:cNvSpPr/>
          <p:nvPr/>
        </p:nvSpPr>
        <p:spPr>
          <a:xfrm>
            <a:off x="6473061" y="3933783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FB57BB2-CCFB-D245-82C5-472685BBD514}"/>
              </a:ext>
            </a:extLst>
          </p:cNvPr>
          <p:cNvSpPr/>
          <p:nvPr/>
        </p:nvSpPr>
        <p:spPr>
          <a:xfrm>
            <a:off x="6473061" y="4347440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426386B-261B-304F-980B-129B3A370DA8}"/>
              </a:ext>
            </a:extLst>
          </p:cNvPr>
          <p:cNvSpPr/>
          <p:nvPr/>
        </p:nvSpPr>
        <p:spPr>
          <a:xfrm>
            <a:off x="6473061" y="4753659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9F8ECDE-37BF-AC42-8CB9-0E7D37FBD42D}"/>
              </a:ext>
            </a:extLst>
          </p:cNvPr>
          <p:cNvSpPr/>
          <p:nvPr/>
        </p:nvSpPr>
        <p:spPr>
          <a:xfrm>
            <a:off x="6473061" y="5151373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9525831-3E1D-4046-805C-387305620366}"/>
              </a:ext>
            </a:extLst>
          </p:cNvPr>
          <p:cNvSpPr/>
          <p:nvPr/>
        </p:nvSpPr>
        <p:spPr>
          <a:xfrm>
            <a:off x="6473061" y="5550115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CD7EE58-7FE0-CD49-95CE-718AE6EC37FD}"/>
              </a:ext>
            </a:extLst>
          </p:cNvPr>
          <p:cNvSpPr/>
          <p:nvPr/>
        </p:nvSpPr>
        <p:spPr>
          <a:xfrm>
            <a:off x="559942" y="339947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B28592A-DD21-6B44-BA4F-07174A200841}"/>
              </a:ext>
            </a:extLst>
          </p:cNvPr>
          <p:cNvSpPr/>
          <p:nvPr/>
        </p:nvSpPr>
        <p:spPr>
          <a:xfrm>
            <a:off x="559942" y="3873533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5F897FB-6016-BB47-8DD1-F4E1240B64E8}"/>
              </a:ext>
            </a:extLst>
          </p:cNvPr>
          <p:cNvSpPr/>
          <p:nvPr/>
        </p:nvSpPr>
        <p:spPr>
          <a:xfrm>
            <a:off x="559942" y="4472248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9447249-FC53-6346-B551-1B1A8FA915A6}"/>
              </a:ext>
            </a:extLst>
          </p:cNvPr>
          <p:cNvSpPr/>
          <p:nvPr/>
        </p:nvSpPr>
        <p:spPr>
          <a:xfrm>
            <a:off x="559942" y="5266907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FCB3B52-1DEC-4006-AF31-033E74C922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466" y="1621"/>
          <a:ext cx="1621" cy="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FCB3B52-1DEC-4006-AF31-033E74C92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6" y="1621"/>
                        <a:ext cx="1621" cy="1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:a16="http://schemas.microsoft.com/office/drawing/2014/main" id="{7BD063C1-0254-4038-BBAB-D5E42DD296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845" y="0"/>
            <a:ext cx="162051" cy="162051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84D06FFA-FB1F-314A-A766-4637E581A795}"/>
              </a:ext>
            </a:extLst>
          </p:cNvPr>
          <p:cNvSpPr/>
          <p:nvPr/>
        </p:nvSpPr>
        <p:spPr>
          <a:xfrm>
            <a:off x="676800" y="360000"/>
            <a:ext cx="10734912" cy="7494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обуви</a:t>
            </a:r>
          </a:p>
        </p:txBody>
      </p:sp>
      <p:sp>
        <p:nvSpPr>
          <p:cNvPr id="22" name="Скругленный прямоугольник 131">
            <a:extLst>
              <a:ext uri="{FF2B5EF4-FFF2-40B4-BE49-F238E27FC236}">
                <a16:creationId xmlns:a16="http://schemas.microsoft.com/office/drawing/2014/main" id="{00449889-63C6-D849-8A5F-3942CA201039}"/>
              </a:ext>
            </a:extLst>
          </p:cNvPr>
          <p:cNvSpPr/>
          <p:nvPr/>
        </p:nvSpPr>
        <p:spPr>
          <a:xfrm>
            <a:off x="1067306" y="2128752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июля 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2020 года</a:t>
            </a:r>
          </a:p>
        </p:txBody>
      </p:sp>
      <p:sp>
        <p:nvSpPr>
          <p:cNvPr id="23" name="Скругленный прямоугольник 131">
            <a:extLst>
              <a:ext uri="{FF2B5EF4-FFF2-40B4-BE49-F238E27FC236}">
                <a16:creationId xmlns:a16="http://schemas.microsoft.com/office/drawing/2014/main" id="{0A499272-6EFD-0642-8F1F-C3CA5C43A01E}"/>
              </a:ext>
            </a:extLst>
          </p:cNvPr>
          <p:cNvSpPr/>
          <p:nvPr/>
        </p:nvSpPr>
        <p:spPr>
          <a:xfrm>
            <a:off x="4663284" y="2128752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августа </a:t>
            </a:r>
          </a:p>
          <a:p>
            <a:pPr algn="ctr"/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2020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года</a:t>
            </a:r>
          </a:p>
        </p:txBody>
      </p:sp>
      <p:cxnSp>
        <p:nvCxnSpPr>
          <p:cNvPr id="24" name="Straight Connector 22">
            <a:extLst>
              <a:ext uri="{FF2B5EF4-FFF2-40B4-BE49-F238E27FC236}">
                <a16:creationId xmlns:a16="http://schemas.microsoft.com/office/drawing/2014/main" id="{BE60413E-C426-8548-91C0-4CBDE6F4208F}"/>
              </a:ext>
            </a:extLst>
          </p:cNvPr>
          <p:cNvCxnSpPr>
            <a:cxnSpLocks/>
          </p:cNvCxnSpPr>
          <p:nvPr/>
        </p:nvCxnSpPr>
        <p:spPr>
          <a:xfrm>
            <a:off x="1067306" y="3362279"/>
            <a:ext cx="10027414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5">
            <a:extLst>
              <a:ext uri="{FF2B5EF4-FFF2-40B4-BE49-F238E27FC236}">
                <a16:creationId xmlns:a16="http://schemas.microsoft.com/office/drawing/2014/main" id="{8B73F7D3-F75C-E448-BC0A-66A3A5721160}"/>
              </a:ext>
            </a:extLst>
          </p:cNvPr>
          <p:cNvCxnSpPr>
            <a:cxnSpLocks/>
          </p:cNvCxnSpPr>
          <p:nvPr/>
        </p:nvCxnSpPr>
        <p:spPr>
          <a:xfrm>
            <a:off x="5523344" y="2733234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44">
            <a:extLst>
              <a:ext uri="{FF2B5EF4-FFF2-40B4-BE49-F238E27FC236}">
                <a16:creationId xmlns:a16="http://schemas.microsoft.com/office/drawing/2014/main" id="{C69DC418-B8E2-7C4E-B2A4-61E9D4FC2915}"/>
              </a:ext>
            </a:extLst>
          </p:cNvPr>
          <p:cNvCxnSpPr>
            <a:cxnSpLocks/>
          </p:cNvCxnSpPr>
          <p:nvPr/>
        </p:nvCxnSpPr>
        <p:spPr>
          <a:xfrm>
            <a:off x="1927366" y="2733234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10">
            <a:extLst>
              <a:ext uri="{FF2B5EF4-FFF2-40B4-BE49-F238E27FC236}">
                <a16:creationId xmlns:a16="http://schemas.microsoft.com/office/drawing/2014/main" id="{28ACABB9-83BC-3C4B-8F52-3D432A2D008E}"/>
              </a:ext>
            </a:extLst>
          </p:cNvPr>
          <p:cNvSpPr txBox="1"/>
          <p:nvPr/>
        </p:nvSpPr>
        <p:spPr>
          <a:xfrm>
            <a:off x="4791888" y="3742639"/>
            <a:ext cx="2925650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Импорт товаров приобретенных </a:t>
            </a:r>
            <a:b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до 1 июля 2020 года возможен без маркировки до 1 августа 2020 года</a:t>
            </a:r>
            <a:endParaRPr lang="en-US" sz="1400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12E4C22C-0122-CF4F-B2CA-A5F9BE80742D}"/>
              </a:ext>
            </a:extLst>
          </p:cNvPr>
          <p:cNvSpPr txBox="1"/>
          <p:nvPr/>
        </p:nvSpPr>
        <p:spPr>
          <a:xfrm>
            <a:off x="1067306" y="3742639"/>
            <a:ext cx="3138934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Производство и импорт обуви</a:t>
            </a:r>
            <a:endParaRPr lang="en-US" sz="1400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без маркировки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запрещен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Оптовая и розничная продажа немаркированной обуви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запрещена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Передача сведений </a:t>
            </a:r>
            <a:b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о производстве, импорте, оптовой</a:t>
            </a:r>
            <a:endParaRPr lang="en-US" sz="1400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и розничной продаже в систему маркировки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обязательна</a:t>
            </a:r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Скругленный прямоугольник 131">
            <a:extLst>
              <a:ext uri="{FF2B5EF4-FFF2-40B4-BE49-F238E27FC236}">
                <a16:creationId xmlns:a16="http://schemas.microsoft.com/office/drawing/2014/main" id="{1394F8DF-DE50-2C4A-ACC8-981BB5D2B4F1}"/>
              </a:ext>
            </a:extLst>
          </p:cNvPr>
          <p:cNvSpPr/>
          <p:nvPr/>
        </p:nvSpPr>
        <p:spPr>
          <a:xfrm>
            <a:off x="8191236" y="2128752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сентября 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A169270-B354-7E4F-8454-7A4FEC7A6949}"/>
              </a:ext>
            </a:extLst>
          </p:cNvPr>
          <p:cNvSpPr/>
          <p:nvPr/>
        </p:nvSpPr>
        <p:spPr>
          <a:xfrm>
            <a:off x="8191236" y="3742266"/>
            <a:ext cx="30526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Маркировка остатков обуви произведенных или приобретенных до 1 июля 2020 года возможна </a:t>
            </a:r>
            <a:b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ru-RU" sz="1400" b="1" dirty="0">
                <a:solidFill>
                  <a:srgbClr val="6D6E7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до 1 сентября 2020 года</a:t>
            </a:r>
            <a:endParaRPr lang="en-US" sz="1400" b="1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B44EC531-3831-7446-A26A-4AEB2ABFD232}"/>
              </a:ext>
            </a:extLst>
          </p:cNvPr>
          <p:cNvCxnSpPr>
            <a:cxnSpLocks/>
          </p:cNvCxnSpPr>
          <p:nvPr/>
        </p:nvCxnSpPr>
        <p:spPr>
          <a:xfrm>
            <a:off x="9051296" y="2733234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BAB365-D6B6-9043-B57D-D931672F6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344" y="3177683"/>
            <a:ext cx="360000" cy="36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BF68E25-218D-5A4F-919A-0AD3EBEB6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877" y="3177683"/>
            <a:ext cx="360000" cy="360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970A118-EFFB-AA4D-A290-BCB278725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786" y="3177683"/>
            <a:ext cx="360000" cy="360000"/>
          </a:xfrm>
          <a:prstGeom prst="rect">
            <a:avLst/>
          </a:prstGeom>
        </p:spPr>
      </p:pic>
      <p:sp>
        <p:nvSpPr>
          <p:cNvPr id="46" name="Скругленный прямоугольник 131">
            <a:extLst>
              <a:ext uri="{FF2B5EF4-FFF2-40B4-BE49-F238E27FC236}">
                <a16:creationId xmlns:a16="http://schemas.microsoft.com/office/drawing/2014/main" id="{2BAF31D0-F30E-BD47-ACBB-97BCB819E99F}"/>
              </a:ext>
            </a:extLst>
          </p:cNvPr>
          <p:cNvSpPr/>
          <p:nvPr/>
        </p:nvSpPr>
        <p:spPr>
          <a:xfrm>
            <a:off x="4796720" y="5016287"/>
            <a:ext cx="2920818" cy="873316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Промаркировать такие товары необходимо строго </a:t>
            </a:r>
            <a:b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1 августа 2020 года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AD5035-92CD-3741-9190-9560E87854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777" y="0"/>
            <a:ext cx="5888990" cy="6858000"/>
          </a:xfrm>
          <a:prstGeom prst="rect">
            <a:avLst/>
          </a:prstGeom>
        </p:spPr>
      </p:pic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FCB3B52-1DEC-4006-AF31-033E74C922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466" y="1621"/>
          <a:ext cx="1621" cy="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FCB3B52-1DEC-4006-AF31-033E74C92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6" y="1621"/>
                        <a:ext cx="1621" cy="1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:a16="http://schemas.microsoft.com/office/drawing/2014/main" id="{7BD063C1-0254-4038-BBAB-D5E42DD296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845" y="0"/>
            <a:ext cx="162051" cy="162051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0A63314-EDBE-DE48-AD43-4E057BFA4533}"/>
              </a:ext>
            </a:extLst>
          </p:cNvPr>
          <p:cNvSpPr/>
          <p:nvPr/>
        </p:nvSpPr>
        <p:spPr>
          <a:xfrm>
            <a:off x="676800" y="360000"/>
            <a:ext cx="7357728" cy="9567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легкой промышленности</a:t>
            </a:r>
          </a:p>
        </p:txBody>
      </p:sp>
      <p:sp>
        <p:nvSpPr>
          <p:cNvPr id="57" name="Скругленный прямоугольник 131">
            <a:extLst>
              <a:ext uri="{FF2B5EF4-FFF2-40B4-BE49-F238E27FC236}">
                <a16:creationId xmlns:a16="http://schemas.microsoft.com/office/drawing/2014/main" id="{DDE3091E-EE57-084B-8F95-4024247C07C4}"/>
              </a:ext>
            </a:extLst>
          </p:cNvPr>
          <p:cNvSpPr/>
          <p:nvPr/>
        </p:nvSpPr>
        <p:spPr>
          <a:xfrm>
            <a:off x="835658" y="2647248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253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января</a:t>
            </a:r>
            <a:b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 года</a:t>
            </a:r>
          </a:p>
        </p:txBody>
      </p:sp>
      <p:sp>
        <p:nvSpPr>
          <p:cNvPr id="58" name="Скругленный прямоугольник 131">
            <a:extLst>
              <a:ext uri="{FF2B5EF4-FFF2-40B4-BE49-F238E27FC236}">
                <a16:creationId xmlns:a16="http://schemas.microsoft.com/office/drawing/2014/main" id="{662CCBFA-2561-444B-8054-D537C66FFB81}"/>
              </a:ext>
            </a:extLst>
          </p:cNvPr>
          <p:cNvSpPr/>
          <p:nvPr/>
        </p:nvSpPr>
        <p:spPr>
          <a:xfrm>
            <a:off x="4992164" y="2647248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253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февраля </a:t>
            </a:r>
            <a:b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 года</a:t>
            </a:r>
          </a:p>
        </p:txBody>
      </p:sp>
      <p:cxnSp>
        <p:nvCxnSpPr>
          <p:cNvPr id="59" name="Straight Connector 22">
            <a:extLst>
              <a:ext uri="{FF2B5EF4-FFF2-40B4-BE49-F238E27FC236}">
                <a16:creationId xmlns:a16="http://schemas.microsoft.com/office/drawing/2014/main" id="{EC7AD0DB-C394-3041-879D-DC6157D71AC5}"/>
              </a:ext>
            </a:extLst>
          </p:cNvPr>
          <p:cNvCxnSpPr>
            <a:cxnSpLocks/>
          </p:cNvCxnSpPr>
          <p:nvPr/>
        </p:nvCxnSpPr>
        <p:spPr>
          <a:xfrm>
            <a:off x="835658" y="3880775"/>
            <a:ext cx="715010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5">
            <a:extLst>
              <a:ext uri="{FF2B5EF4-FFF2-40B4-BE49-F238E27FC236}">
                <a16:creationId xmlns:a16="http://schemas.microsoft.com/office/drawing/2014/main" id="{E0C480AB-DEA4-644A-94DB-23C1CCC4F01A}"/>
              </a:ext>
            </a:extLst>
          </p:cNvPr>
          <p:cNvCxnSpPr>
            <a:cxnSpLocks/>
          </p:cNvCxnSpPr>
          <p:nvPr/>
        </p:nvCxnSpPr>
        <p:spPr>
          <a:xfrm>
            <a:off x="5852224" y="3251730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4">
            <a:extLst>
              <a:ext uri="{FF2B5EF4-FFF2-40B4-BE49-F238E27FC236}">
                <a16:creationId xmlns:a16="http://schemas.microsoft.com/office/drawing/2014/main" id="{644B4C5F-8CA9-4542-85D9-77852AD4CCAF}"/>
              </a:ext>
            </a:extLst>
          </p:cNvPr>
          <p:cNvCxnSpPr>
            <a:cxnSpLocks/>
          </p:cNvCxnSpPr>
          <p:nvPr/>
        </p:nvCxnSpPr>
        <p:spPr>
          <a:xfrm>
            <a:off x="1695718" y="3251730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ject 10">
            <a:extLst>
              <a:ext uri="{FF2B5EF4-FFF2-40B4-BE49-F238E27FC236}">
                <a16:creationId xmlns:a16="http://schemas.microsoft.com/office/drawing/2014/main" id="{69AC6D66-EC39-9D42-8A8D-018C91F16B8D}"/>
              </a:ext>
            </a:extLst>
          </p:cNvPr>
          <p:cNvSpPr txBox="1"/>
          <p:nvPr/>
        </p:nvSpPr>
        <p:spPr>
          <a:xfrm>
            <a:off x="4992164" y="4261135"/>
            <a:ext cx="3139900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остатков товаров произведенных или приобретенных до 1 января 2021 года возможна </a:t>
            </a:r>
            <a:b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1 февраля 2021 года</a:t>
            </a:r>
            <a:endParaRPr lang="en-US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object 10">
            <a:extLst>
              <a:ext uri="{FF2B5EF4-FFF2-40B4-BE49-F238E27FC236}">
                <a16:creationId xmlns:a16="http://schemas.microsoft.com/office/drawing/2014/main" id="{B3AD2A31-2B56-1E44-A9BC-442EC6BDBA64}"/>
              </a:ext>
            </a:extLst>
          </p:cNvPr>
          <p:cNvSpPr txBox="1"/>
          <p:nvPr/>
        </p:nvSpPr>
        <p:spPr>
          <a:xfrm>
            <a:off x="835658" y="4261135"/>
            <a:ext cx="3729414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Производство и импорт товаров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без маркировки запрещен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Оптовая и розничная продажа немаркированного товара запрещена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Передача сведений </a:t>
            </a:r>
            <a:b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</a:b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о производстве, импорте, оптовой 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и розничной продаже в систему маркировки обязательна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497D69C-422D-A542-8E99-FF25D3AFF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224" y="3696179"/>
            <a:ext cx="360000" cy="3600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661841A-1249-8E4C-A9DE-9FEBCCFB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138" y="3696179"/>
            <a:ext cx="360000" cy="36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C04BEB-EC5D-4645-B412-7FA52426BECC}"/>
              </a:ext>
            </a:extLst>
          </p:cNvPr>
          <p:cNvSpPr/>
          <p:nvPr/>
        </p:nvSpPr>
        <p:spPr>
          <a:xfrm>
            <a:off x="835658" y="1719531"/>
            <a:ext cx="5711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ru-RU" sz="1400" b="1" spc="5" dirty="0">
                <a:solidFill>
                  <a:srgbClr val="6D6E71"/>
                </a:solidFill>
                <a:latin typeface="Segoe UI Semibold" panose="020B0502040204020203" pitchFamily="34" charset="0"/>
                <a:ea typeface="PT Sans Caption" panose="020B0603020203020204" pitchFamily="34" charset="-52"/>
                <a:cs typeface="Segoe UI Semibold" panose="020B0502040204020203" pitchFamily="34" charset="0"/>
              </a:rPr>
              <a:t>Постановление правительства № 1956</a:t>
            </a:r>
            <a:r>
              <a:rPr lang="en-US" sz="1400" b="1" spc="5" dirty="0">
                <a:solidFill>
                  <a:srgbClr val="6D6E71"/>
                </a:solidFill>
                <a:latin typeface="Segoe UI Semibold" panose="020B0502040204020203" pitchFamily="34" charset="0"/>
                <a:ea typeface="PT Sans Caption" panose="020B0603020203020204" pitchFamily="34" charset="-52"/>
                <a:cs typeface="Segoe UI Semibold" panose="020B0502040204020203" pitchFamily="34" charset="0"/>
              </a:rPr>
              <a:t> </a:t>
            </a:r>
            <a:r>
              <a:rPr lang="ru-RU" sz="1400" b="1" spc="5" dirty="0">
                <a:solidFill>
                  <a:srgbClr val="6D6E71"/>
                </a:solidFill>
                <a:latin typeface="Segoe UI Semibold" panose="020B0502040204020203" pitchFamily="34" charset="0"/>
                <a:ea typeface="PT Sans Caption" panose="020B0603020203020204" pitchFamily="34" charset="-52"/>
                <a:cs typeface="Segoe UI Semibold" panose="020B0502040204020203" pitchFamily="34" charset="0"/>
              </a:rPr>
              <a:t>от 31 декабря 2019 года</a:t>
            </a:r>
            <a:endParaRPr lang="ru-RU" sz="1400" b="1" dirty="0">
              <a:solidFill>
                <a:srgbClr val="6D6E71"/>
              </a:solidFill>
              <a:latin typeface="Segoe UI Semibold" panose="020B0502040204020203" pitchFamily="34" charset="0"/>
              <a:ea typeface="PT Sans Caption" panose="020B0603020203020204" pitchFamily="34" charset="-52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C4CAA-FBAA-C045-84AB-BA9D27AE9A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689273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6094240" y="2863564"/>
            <a:ext cx="5892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Перенос сроков вступления в силу требований </a:t>
            </a: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 обязательной маркировке влечет девальвацию инвестиций добросовестных участников оборота</a:t>
            </a: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своевременную подготовку к введению таких требований и настройку собственных учетных систем, а также адаптацию технических </a:t>
            </a: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бизнес-процессов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324B354-E91B-A048-A62D-4BA45010F9D9}"/>
              </a:ext>
            </a:extLst>
          </p:cNvPr>
          <p:cNvSpPr/>
          <p:nvPr/>
        </p:nvSpPr>
        <p:spPr>
          <a:xfrm>
            <a:off x="6096000" y="360000"/>
            <a:ext cx="5419200" cy="107256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Отмена или перенос сроков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обязательной маркировки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CAD28EF2-1F56-244B-8D52-F2C4CF7D4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598" y="0"/>
            <a:ext cx="5499393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675039" y="2279377"/>
            <a:ext cx="57257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соответствии с 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постановлением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Правительства Российской Федерации от 05.07.2019 г. № 860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маркировке подлежат обувные товары согласно кодам товарной номенклатуры:</a:t>
            </a:r>
            <a:b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ТН ВЭД ЕАЭС: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6401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6402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6403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6404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6405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2CC1A99-0D6B-E048-AB10-6AFA52B35973}"/>
              </a:ext>
            </a:extLst>
          </p:cNvPr>
          <p:cNvSpPr/>
          <p:nvPr/>
        </p:nvSpPr>
        <p:spPr>
          <a:xfrm>
            <a:off x="676800" y="360000"/>
            <a:ext cx="5724000" cy="9529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Какие обувные товары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необходимо маркировать?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204EB1-5A49-A648-974B-C7A34407E465}"/>
              </a:ext>
            </a:extLst>
          </p:cNvPr>
          <p:cNvSpPr/>
          <p:nvPr/>
        </p:nvSpPr>
        <p:spPr>
          <a:xfrm>
            <a:off x="2897839" y="3650917"/>
            <a:ext cx="28628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ОКПД2: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15.20.11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15.20.12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15.20.13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15.20.14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15.20.21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13A28D-EEB4-5D42-8D76-9206C680D6B6}"/>
              </a:ext>
            </a:extLst>
          </p:cNvPr>
          <p:cNvSpPr/>
          <p:nvPr/>
        </p:nvSpPr>
        <p:spPr>
          <a:xfrm>
            <a:off x="4772359" y="3930638"/>
            <a:ext cx="1628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15.20.29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15.20.31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15.20.32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32.30.12</a:t>
            </a:r>
          </a:p>
        </p:txBody>
      </p:sp>
      <p:cxnSp>
        <p:nvCxnSpPr>
          <p:cNvPr id="13" name="Straight Connector 22">
            <a:extLst>
              <a:ext uri="{FF2B5EF4-FFF2-40B4-BE49-F238E27FC236}">
                <a16:creationId xmlns:a16="http://schemas.microsoft.com/office/drawing/2014/main" id="{984ECAA8-4F39-144B-8970-1E328B0789E4}"/>
              </a:ext>
            </a:extLst>
          </p:cNvPr>
          <p:cNvCxnSpPr>
            <a:cxnSpLocks/>
          </p:cNvCxnSpPr>
          <p:nvPr/>
        </p:nvCxnSpPr>
        <p:spPr>
          <a:xfrm>
            <a:off x="2606040" y="3650917"/>
            <a:ext cx="0" cy="176778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1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, мужчина, челове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B0C075ED-1393-724A-82E4-464F102C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884887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ED554-B190-474C-B804-D29744816C3D}"/>
              </a:ext>
            </a:extLst>
          </p:cNvPr>
          <p:cNvSpPr/>
          <p:nvPr/>
        </p:nvSpPr>
        <p:spPr>
          <a:xfrm>
            <a:off x="5749316" y="1724858"/>
            <a:ext cx="572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Какие товары легкой промышленности подлежат маркировке?</a:t>
            </a:r>
          </a:p>
          <a:p>
            <a:pPr fontAlgn="base"/>
            <a:endParaRPr lang="ru-RU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соответствии с 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постановлением Правительства Российской Федерации от 31.12.2019 г. № 1956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маркировке подлежат изделия легкой промышленности согласно кодам товарной номенклатуры:</a:t>
            </a:r>
            <a:b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ТН ВЭД ЕАЭС: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4203 10 000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6106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6201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6202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6302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352BC5D-7A83-654B-8B4B-44EA2333315A}"/>
              </a:ext>
            </a:extLst>
          </p:cNvPr>
          <p:cNvSpPr/>
          <p:nvPr/>
        </p:nvSpPr>
        <p:spPr>
          <a:xfrm>
            <a:off x="5749315" y="360000"/>
            <a:ext cx="5724000" cy="9529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необходимо маркировать</a:t>
            </a:r>
          </a:p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легкой промышленности</a:t>
            </a:r>
            <a:endParaRPr lang="ru-PT" sz="2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2F7A32-BE38-634B-BAC3-642B2DFB8471}"/>
              </a:ext>
            </a:extLst>
          </p:cNvPr>
          <p:cNvSpPr/>
          <p:nvPr/>
        </p:nvSpPr>
        <p:spPr>
          <a:xfrm>
            <a:off x="8308276" y="4193738"/>
            <a:ext cx="16123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ОКПД2: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14.11.10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14.14.13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14.13.21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14.13.21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13.92.12</a:t>
            </a:r>
          </a:p>
        </p:txBody>
      </p:sp>
      <p:cxnSp>
        <p:nvCxnSpPr>
          <p:cNvPr id="12" name="Straight Connector 22">
            <a:extLst>
              <a:ext uri="{FF2B5EF4-FFF2-40B4-BE49-F238E27FC236}">
                <a16:creationId xmlns:a16="http://schemas.microsoft.com/office/drawing/2014/main" id="{45DAE9C4-A763-D349-BE46-95AF7F9782A4}"/>
              </a:ext>
            </a:extLst>
          </p:cNvPr>
          <p:cNvCxnSpPr>
            <a:cxnSpLocks/>
          </p:cNvCxnSpPr>
          <p:nvPr/>
        </p:nvCxnSpPr>
        <p:spPr>
          <a:xfrm>
            <a:off x="7889197" y="4193738"/>
            <a:ext cx="0" cy="176778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D55AF2A-2D88-E84D-90C1-D5C88A2AD45F}"/>
              </a:ext>
            </a:extLst>
          </p:cNvPr>
          <p:cNvSpPr/>
          <p:nvPr/>
        </p:nvSpPr>
        <p:spPr>
          <a:xfrm>
            <a:off x="9920591" y="4461777"/>
            <a:ext cx="1612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13.92.13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13.92.14</a:t>
            </a:r>
          </a:p>
        </p:txBody>
      </p:sp>
    </p:spTree>
    <p:extLst>
      <p:ext uri="{BB962C8B-B14F-4D97-AF65-F5344CB8AC3E}">
        <p14:creationId xmlns:p14="http://schemas.microsoft.com/office/powerpoint/2010/main" val="28762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1FV1HQTfaT3yLo99uQ4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1FV1HQTfaT3yLo99uQ4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pL7zhESE6oXRC252iL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xUk78kSNOWsET65AJ9U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pZyowSR_GPf7M1biQkF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7431</TotalTime>
  <Words>1924</Words>
  <Application>Microsoft Office PowerPoint</Application>
  <PresentationFormat>Широкоэкранный</PresentationFormat>
  <Paragraphs>291</Paragraphs>
  <Slides>29</Slides>
  <Notes>4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Segoe UI</vt:lpstr>
      <vt:lpstr>Wingdings</vt:lpstr>
      <vt:lpstr>Segoe UI Semibold</vt:lpstr>
      <vt:lpstr>Calibri</vt:lpstr>
      <vt:lpstr>Arial</vt:lpstr>
      <vt:lpstr>Calibri Light</vt:lpstr>
      <vt:lpstr>PT Sans Caption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Маркировка и прослеживаемость: обзор проекта    Ноябрь 2018</dc:title>
  <dc:creator>Юсупов Реваз</dc:creator>
  <cp:lastModifiedBy>Алексей Конов</cp:lastModifiedBy>
  <cp:revision>192</cp:revision>
  <cp:lastPrinted>2019-04-05T14:46:21Z</cp:lastPrinted>
  <dcterms:created xsi:type="dcterms:W3CDTF">2018-11-14T17:09:52Z</dcterms:created>
  <dcterms:modified xsi:type="dcterms:W3CDTF">2020-08-27T12:01:14Z</dcterms:modified>
</cp:coreProperties>
</file>